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32" r:id="rId3"/>
    <p:sldId id="333" r:id="rId4"/>
    <p:sldId id="335" r:id="rId5"/>
    <p:sldId id="339" r:id="rId6"/>
    <p:sldId id="337" r:id="rId7"/>
    <p:sldId id="341" r:id="rId8"/>
    <p:sldId id="342" r:id="rId9"/>
    <p:sldId id="344" r:id="rId10"/>
    <p:sldId id="346" r:id="rId11"/>
    <p:sldId id="347" r:id="rId12"/>
    <p:sldId id="348" r:id="rId13"/>
    <p:sldId id="35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44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915" autoAdjust="0"/>
  </p:normalViewPr>
  <p:slideViewPr>
    <p:cSldViewPr>
      <p:cViewPr>
        <p:scale>
          <a:sx n="68" d="100"/>
          <a:sy n="68" d="100"/>
        </p:scale>
        <p:origin x="-144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5B8124-916B-420E-ACB1-42979956EF4A}" type="datetimeFigureOut">
              <a:rPr lang="zh-CN" altLang="en-US" smtClean="0"/>
              <a:pPr/>
              <a:t>2015/7/19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158F5F-80D1-41D5-9344-7BB5247807E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896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cid:image012.jpg@01C8E5A2.577EA780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19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>
        <p:nvSpPr>
          <p:cNvPr id="5" name="矩形 20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>
        <p:nvSpPr>
          <p:cNvPr id="6" name="矩形 23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>
        <p:nvSpPr>
          <p:cNvPr id="7" name="矩形 24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>
        <p:nvSpPr>
          <p:cNvPr id="10" name="矩形 25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 useBgFill="1">
        <p:nvSpPr>
          <p:cNvPr id="11" name="圆角矩形 26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 useBgFill="1">
        <p:nvSpPr>
          <p:cNvPr id="12" name="圆角矩形 4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>
        <p:nvSpPr>
          <p:cNvPr id="13" name="矩形 41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>
        <p:nvSpPr>
          <p:cNvPr id="14" name="矩形 42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>
        <p:nvSpPr>
          <p:cNvPr id="15" name="矩形 43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>
        <p:nvSpPr>
          <p:cNvPr id="16" name="矩形 44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altLang="zh-CN" smtClean="0"/>
              <a:t>Click to edit Master subtitle style</a:t>
            </a:r>
            <a:endParaRPr lang="en-US"/>
          </a:p>
        </p:txBody>
      </p:sp>
      <p:sp>
        <p:nvSpPr>
          <p:cNvPr id="17" name="日期占位符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 algn="l">
              <a:defRPr/>
            </a:lvl1pPr>
          </a:lstStyle>
          <a:p>
            <a:fld id="{BA613D40-1409-486F-ACCB-30CA0440152A}" type="datetime1">
              <a:rPr lang="en-US" altLang="zh-CN" smtClean="0"/>
              <a:pPr/>
              <a:t>7/19/2015</a:t>
            </a:fld>
            <a:endParaRPr lang="en-US" dirty="0"/>
          </a:p>
        </p:txBody>
      </p:sp>
      <p:sp>
        <p:nvSpPr>
          <p:cNvPr id="18" name="页脚占位符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 algn="r"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灯片编号占位符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6A93F4C-31DE-4074-99EB-EB52DD2E1A7E}" type="datetime1">
              <a:rPr lang="en-US" altLang="zh-CN" smtClean="0"/>
              <a:pPr/>
              <a:t>7/19/2015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3F13444-B6A5-4FA9-B630-D065D939A5F2}" type="datetime1">
              <a:rPr lang="en-US" altLang="zh-CN" smtClean="0"/>
              <a:pPr/>
              <a:t>7/19/2015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9" descr="cid:image012.jpg@01C8E5A2.577EA780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158750" y="6019800"/>
            <a:ext cx="7556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>
            <a:lvl1pPr>
              <a:defRPr sz="3600" b="1">
                <a:latin typeface="+mj-lt"/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92224"/>
            <a:ext cx="8229600" cy="4325112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30F2C0-7F7A-4FA5-9319-487701D193BE}" type="datetime1">
              <a:rPr lang="en-US" altLang="zh-CN" smtClean="0"/>
              <a:pPr/>
              <a:t>7/19/2015</a:t>
            </a:fld>
            <a:endParaRPr lang="en-US" dirty="0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1E390EF-92B1-4564-B24A-F1F52AC0AE23}" type="datetime1">
              <a:rPr lang="en-US" altLang="zh-CN" smtClean="0"/>
              <a:pPr/>
              <a:t>7/19/2015</a:t>
            </a:fld>
            <a:endParaRPr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ECDFF6F-4FBF-41A8-95D3-95F1A2B31FA0}" type="datetime1">
              <a:rPr lang="en-US" altLang="zh-CN" smtClean="0"/>
              <a:pPr/>
              <a:t>7/19/2015</a:t>
            </a:fld>
            <a:endParaRPr 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日期占位符 2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065A2D6-A2CD-4BCC-A1E2-8193E57BBAD3}" type="datetime1">
              <a:rPr lang="en-US" altLang="zh-CN" smtClean="0"/>
              <a:pPr/>
              <a:t>7/19/2015</a:t>
            </a:fld>
            <a:endParaRPr lang="en-US" dirty="0"/>
          </a:p>
        </p:txBody>
      </p:sp>
      <p:sp>
        <p:nvSpPr>
          <p:cNvPr id="8" name="灯片编号占位符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页脚占位符 2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r"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pull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fld id="{896AF9CB-19C0-44FE-9953-4BFBBB828F42}" type="datetime1">
              <a:rPr lang="en-US" altLang="zh-CN" smtClean="0"/>
              <a:pPr/>
              <a:t>7/19/2015</a:t>
            </a:fld>
            <a:endParaRPr 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124F72E-7216-4F60-A875-36302A5F9405}" type="datetime1">
              <a:rPr lang="en-US" altLang="zh-CN" smtClean="0"/>
              <a:pPr/>
              <a:t>7/19/2015</a:t>
            </a:fld>
            <a:endParaRPr 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2D7458-4610-4B75-9178-796CED125B18}" type="datetime1">
              <a:rPr lang="en-US" altLang="zh-CN" smtClean="0"/>
              <a:pPr/>
              <a:t>7/19/2015</a:t>
            </a:fld>
            <a:endParaRPr 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E2199A-F2C4-4BEC-9FE6-6434A8F95CBC}" type="datetime1">
              <a:rPr lang="en-US" altLang="zh-CN" smtClean="0"/>
              <a:pPr/>
              <a:t>7/19/2015</a:t>
            </a:fld>
            <a:endParaRPr 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>
        <p:nvSpPr>
          <p:cNvPr id="31" name="矩形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>
        <p:nvSpPr>
          <p:cNvPr id="32" name="矩形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 useBgFill="1">
        <p:nvSpPr>
          <p:cNvPr id="33" name="圆角矩形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 useBgFill="1">
        <p:nvSpPr>
          <p:cNvPr id="34" name="圆角矩形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>
        <p:nvSpPr>
          <p:cNvPr id="35" name="矩形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>
        <p:nvSpPr>
          <p:cNvPr id="36" name="矩形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>
        <p:nvSpPr>
          <p:cNvPr id="37" name="矩形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>
        <p:nvSpPr>
          <p:cNvPr id="38" name="矩形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>
        <p:nvSpPr>
          <p:cNvPr id="39" name="矩形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>
        <p:nvSpPr>
          <p:cNvPr id="40" name="矩形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CN" dirty="0">
              <a:solidFill>
                <a:srgbClr val="FFFFFF"/>
              </a:solidFill>
            </a:endParaRPr>
          </a:p>
        </p:txBody>
      </p:sp>
      <p:sp>
        <p:nvSpPr>
          <p:cNvPr id="1039" name="标题占位符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40" name="文本占位符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accent2"/>
                </a:solidFill>
                <a:latin typeface="Arial" charset="0"/>
                <a:ea typeface="+mn-ea"/>
              </a:defRPr>
            </a:lvl1pPr>
          </a:lstStyle>
          <a:p>
            <a:fld id="{C0A0F47D-EE8A-4167-BA49-9DF5887D3C6B}" type="datetime1">
              <a:rPr lang="en-US" altLang="zh-CN" smtClean="0"/>
              <a:pPr/>
              <a:t>7/19/2015</a:t>
            </a:fld>
            <a:endParaRPr 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2"/>
                </a:solidFill>
                <a:latin typeface="Arial" charset="0"/>
                <a:ea typeface="+mn-ea"/>
              </a:defRPr>
            </a:lvl1pPr>
          </a:lstStyle>
          <a:p>
            <a:endParaRPr lang="en-US" dirty="0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rgbClr val="FFFFFF"/>
                </a:solidFill>
                <a:latin typeface="Arial" charset="0"/>
                <a:ea typeface="+mn-ea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ll dir="ru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1" fontAlgn="base" hangingPunct="1">
        <a:spcBef>
          <a:spcPts val="300"/>
        </a:spcBef>
        <a:spcAft>
          <a:spcPct val="0"/>
        </a:spcAft>
        <a:buClr>
          <a:srgbClr val="9BBB59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1" fontAlgn="base" hangingPunct="1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1" fontAlgn="base" hangingPunct="1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1" fontAlgn="base" hangingPunct="1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1" fontAlgn="base" hangingPunct="1">
        <a:spcBef>
          <a:spcPts val="300"/>
        </a:spcBef>
        <a:spcAft>
          <a:spcPct val="0"/>
        </a:spcAft>
        <a:buClr>
          <a:srgbClr val="9BBB59"/>
        </a:buClr>
        <a:buFont typeface="Georgia" pitchFamily="18" charset="0"/>
        <a:buChar char="▫"/>
        <a:defRPr sz="2000" kern="1200">
          <a:solidFill>
            <a:srgbClr val="9BBB59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295400"/>
            <a:ext cx="8458200" cy="1470025"/>
          </a:xfrm>
        </p:spPr>
        <p:txBody>
          <a:bodyPr/>
          <a:lstStyle/>
          <a:p>
            <a:pPr algn="ctr"/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个人经历分享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86200"/>
            <a:ext cx="4953000" cy="1752600"/>
          </a:xfrm>
        </p:spPr>
        <p:txBody>
          <a:bodyPr/>
          <a:lstStyle/>
          <a:p>
            <a:r>
              <a:rPr lang="en-US" altLang="zh-CN" dirty="0" smtClean="0"/>
              <a:t>Qiao Huang</a:t>
            </a:r>
          </a:p>
          <a:p>
            <a:r>
              <a:rPr lang="en-US" altLang="zh-CN" dirty="0" smtClean="0"/>
              <a:t>2015-7-18</a:t>
            </a:r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如果生病该怎么办？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引起重视，积极治疗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重大疾病选择正规三级甲等医院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慎重选择中医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学会与医生交流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了解常见治疗方案，预防副作用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772581"/>
      </p:ext>
    </p:extLst>
  </p:cSld>
  <p:clrMapOvr>
    <a:masterClrMapping/>
  </p:clrMapOvr>
  <p:transition>
    <p:pull dir="r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>Agenda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ICPC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心得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如何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提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升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自己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990653"/>
      </p:ext>
    </p:extLst>
  </p:cSld>
  <p:clrMapOvr>
    <a:masterClrMapping/>
  </p:clrMapOvr>
  <p:transition>
    <p:pull dir="r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如何提升自己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每年集训都给自己定一个目标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全面发展，提升短板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有问题多向学长请教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只要坚持，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Regional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这种级别不需要拼智商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11162" lvl="1" indent="0">
              <a:buNone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990653"/>
      </p:ext>
    </p:extLst>
  </p:cSld>
  <p:clrMapOvr>
    <a:masterClrMapping/>
  </p:clrMapOvr>
  <p:transition>
    <p:pull dir="r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我的经历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第一年集训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目标：进入校队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结果：进校队失败，后来当</a:t>
            </a:r>
            <a:r>
              <a:rPr lang="en-US" altLang="zh-CN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dd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的替补，抱猛犸大腿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第二年集训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目标：拿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R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egional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金奖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结果：顺利进校队，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Regional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一银一铜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第三年集训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目标：拿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F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inal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资格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结果：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Regional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一金一银，没有拿到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Final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资格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11162" lvl="1" indent="0">
              <a:buNone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356240"/>
      </p:ext>
    </p:extLst>
  </p:cSld>
  <p:clrMapOvr>
    <a:masterClrMapping/>
  </p:clrMapOvr>
  <p:transition>
    <p:pull dir="r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黑体" panose="02010609060101010101" pitchFamily="49" charset="-122"/>
                <a:ea typeface="黑体" panose="02010609060101010101" pitchFamily="49" charset="-122"/>
              </a:rPr>
              <a:t>Agenda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生病休学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我的治病经历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如何简单自查、预防大病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如果生病该怎么办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ICPC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心得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如何提升自己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687358"/>
      </p:ext>
    </p:extLst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我的治病经历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初次出现症状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2013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11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月，成都赛区，火车上拉肚子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肠胃感冒诱发尿血，持续两天后症状消失，未重视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再次出现症状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2014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月，肠胃感冒，恶心呕吐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第二天早上尿血，告知父母，晚上直飞回家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38446"/>
      </p:ext>
    </p:extLst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我的治病经历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住院检查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尿常规：蛋白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3+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，隐血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3+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，红细胞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3800/</a:t>
            </a:r>
            <a:r>
              <a:rPr lang="en-US" altLang="zh-CN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ul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24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小时尿蛋白定量：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3.6g/d</a:t>
            </a: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血压正常，肝肾功能正常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病理活检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系膜增生型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IGA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肾病，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Lee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式三级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832090"/>
      </p:ext>
    </p:extLst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治疗方案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核心药物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激素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免疫抑制剂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降压药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辅助药物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中药汤剂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深海鱼油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中成药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钙片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副作用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452955"/>
      </p:ext>
    </p:extLst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大病就在我们身边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我身边的真实案例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尿毒症：浙大本科生，四川农大博士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胰腺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癌：浙大计算机教授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爆发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性肝衰竭：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34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岁浙大校友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极重型急性再生障碍性贫血：浙大研究生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甲状腺肿瘤早期：我的博士师兄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452955"/>
      </p:ext>
    </p:extLst>
  </p:cSld>
  <p:clrMapOvr>
    <a:masterClrMapping/>
  </p:clrMapOvr>
  <p:transition>
    <p:pull dir="r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关于慢性肾病的一份数据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中国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CKD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患病率为</a:t>
            </a:r>
            <a:r>
              <a:rPr lang="en-US" altLang="zh-CN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10.8%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患者知晓率为</a:t>
            </a:r>
            <a:r>
              <a:rPr lang="en-US" altLang="zh-CN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12.5%</a:t>
            </a: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数据源于期刊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The Lancet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（柳叶刀）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2012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年的论文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部分作者：张露霞、王海燕、陈江华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个人评价：令人震惊！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endParaRPr lang="en-US" altLang="zh-CN" b="1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334162"/>
      </p:ext>
    </p:extLst>
  </p:cSld>
  <p:clrMapOvr>
    <a:masterClrMapping/>
  </p:clrMapOvr>
  <p:transition>
    <p:pull dir="r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如何自查、预防大病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定期体检，了解常见指标的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含义</a:t>
            </a:r>
            <a:endParaRPr lang="en-US" altLang="zh-CN" b="1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血常规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血液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生化（肝功能、肾功能、电解质）</a:t>
            </a:r>
          </a:p>
          <a:p>
            <a:pPr lvl="1"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尿常规</a:t>
            </a: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血压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超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95641"/>
      </p:ext>
    </p:extLst>
  </p:cSld>
  <p:clrMapOvr>
    <a:masterClrMapping/>
  </p:clrMapOvr>
  <p:transition>
    <p:pull dir="r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如何自查、预防大病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自我保养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饮食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2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顾中一说：我们到底应该怎么吃？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睡眠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2">
              <a:lnSpc>
                <a:spcPct val="150000"/>
              </a:lnSpc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不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熬夜，有午休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运动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2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每天步行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万步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=7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公里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735658"/>
      </p:ext>
    </p:extLst>
  </p:cSld>
  <p:clrMapOvr>
    <a:masterClrMapping/>
  </p:clrMapOvr>
  <p:transition>
    <p:pull dir="r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I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都市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都市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txDef>
      <a:spPr>
        <a:noFill/>
        <a:ln w="3175">
          <a:noFill/>
        </a:ln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VLIS</Template>
  <TotalTime>3643</TotalTime>
  <Words>459</Words>
  <Application>Microsoft Office PowerPoint</Application>
  <PresentationFormat>全屏显示(4:3)</PresentationFormat>
  <Paragraphs>94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VLIS</vt:lpstr>
      <vt:lpstr>个人经历分享</vt:lpstr>
      <vt:lpstr>Agenda</vt:lpstr>
      <vt:lpstr>我的治病经历</vt:lpstr>
      <vt:lpstr>我的治病经历</vt:lpstr>
      <vt:lpstr>治疗方案</vt:lpstr>
      <vt:lpstr>大病就在我们身边</vt:lpstr>
      <vt:lpstr>关于慢性肾病的一份数据</vt:lpstr>
      <vt:lpstr>如何自查、预防大病</vt:lpstr>
      <vt:lpstr>如何自查、预防大病</vt:lpstr>
      <vt:lpstr>如果生病该怎么办？</vt:lpstr>
      <vt:lpstr>Agenda</vt:lpstr>
      <vt:lpstr>如何提升自己</vt:lpstr>
      <vt:lpstr>我的经历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of Data Flow Analysis</dc:title>
  <dc:creator/>
  <cp:lastModifiedBy>QiaoHuang</cp:lastModifiedBy>
  <cp:revision>275</cp:revision>
  <dcterms:created xsi:type="dcterms:W3CDTF">2006-08-16T00:00:00Z</dcterms:created>
  <dcterms:modified xsi:type="dcterms:W3CDTF">2015-07-19T01:10:49Z</dcterms:modified>
</cp:coreProperties>
</file>