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oleObject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259" r:id="rId3"/>
    <p:sldId id="260" r:id="rId4"/>
    <p:sldId id="261" r:id="rId5"/>
    <p:sldId id="266" r:id="rId6"/>
    <p:sldId id="262" r:id="rId7"/>
    <p:sldId id="263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64" r:id="rId16"/>
    <p:sldId id="268" r:id="rId17"/>
    <p:sldId id="269" r:id="rId18"/>
    <p:sldId id="270" r:id="rId19"/>
    <p:sldId id="271" r:id="rId20"/>
    <p:sldId id="272" r:id="rId21"/>
    <p:sldId id="280" r:id="rId22"/>
  </p:sldIdLst>
  <p:sldSz cx="12192000" cy="6858000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60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1584" y="1279287"/>
            <a:ext cx="6140577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0866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幻灯片图像占位符 5120"/>
          <p:cNvSpPr txBox="1"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  <a:prstGeom prst="rect">
            <a:avLst/>
          </a:prstGeom>
          <a:solidFill>
            <a:srgbClr val="FFFFFF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122" name="文本占位符 5121"/>
          <p:cNvSpPr txBox="1">
            <a:spLocks noGrp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prstGeom prst="rect">
            <a:avLst/>
          </a:prstGeom>
          <a:noFill/>
          <a:ln w="9525">
            <a:noFill/>
          </a:ln>
        </p:spPr>
        <p:txBody>
          <a:bodyPr wrap="none" anchor="ctr"/>
          <a:lstStyle/>
          <a:p>
            <a:pPr lvl="0"/>
            <a:endParaRPr/>
          </a:p>
        </p:txBody>
      </p:sp>
      <p:sp>
        <p:nvSpPr>
          <p:cNvPr id="2" name="灯片编号占位符 1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pPr lvl="0" algn="r" defTabSz="0" eaLnBrk="1">
              <a:lnSpc>
                <a:spcPct val="95000"/>
              </a:lnSpc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</a:tabLst>
            </a:pPr>
            <a:fld id="{9A0DB2DC-4C9A-4742-B13C-FB6460FD3503}" type="slidenum">
              <a:rPr lang="en-US" altLang="x-none" sz="1400" dirty="0" err="1">
                <a:solidFill>
                  <a:srgbClr val="000000"/>
                </a:solidFill>
                <a:latin typeface="Times New Roman" panose="02020603050405020304" pitchFamily="16" charset="0"/>
              </a:rPr>
              <a:t>5</a:t>
            </a:fld>
            <a:endParaRPr lang="en-US" altLang="x-none" sz="1400" dirty="0" err="1">
              <a:solidFill>
                <a:srgbClr val="000000"/>
              </a:solidFill>
              <a:latin typeface="Times New Roman" panose="02020603050405020304" pitchFamily="1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65460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51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/>
          <p:cNvSpPr>
            <a:spLocks noGrp="1"/>
          </p:cNvSpPr>
          <p:nvPr>
            <p:ph/>
          </p:nvPr>
        </p:nvSpPr>
        <p:spPr>
          <a:xfrm>
            <a:off x="838200" y="365125"/>
            <a:ext cx="10515600" cy="58118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186774" y="1778438"/>
            <a:ext cx="4873574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186774" y="2665379"/>
            <a:ext cx="4873574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256938" y="1778438"/>
            <a:ext cx="4897576" cy="823912"/>
          </a:xfrm>
        </p:spPr>
        <p:txBody>
          <a:bodyPr anchor="ctr" anchorCtr="0"/>
          <a:lstStyle>
            <a:lvl1pPr marL="0" indent="0">
              <a:buNone/>
              <a:defRPr sz="2800"/>
            </a:lvl1pPr>
            <a:lvl2pPr marL="457200" indent="0">
              <a:buNone/>
              <a:defRPr sz="2400"/>
            </a:lvl2pPr>
            <a:lvl3pPr marL="914400" indent="0">
              <a:buNone/>
              <a:defRPr sz="2000"/>
            </a:lvl3pPr>
            <a:lvl4pPr marL="1371600" indent="0">
              <a:buNone/>
              <a:defRPr sz="1800"/>
            </a:lvl4pPr>
            <a:lvl5pPr marL="1828800" indent="0">
              <a:buNone/>
              <a:defRPr sz="1800"/>
            </a:lvl5pPr>
            <a:lvl6pPr marL="2286000" indent="0">
              <a:buNone/>
              <a:defRPr sz="1800"/>
            </a:lvl6pPr>
            <a:lvl7pPr marL="2743200" indent="0">
              <a:buNone/>
              <a:defRPr sz="1800"/>
            </a:lvl7pPr>
            <a:lvl8pPr marL="3200400" indent="0">
              <a:buNone/>
              <a:defRPr sz="1800"/>
            </a:lvl8pPr>
            <a:lvl9pPr marL="3657600" indent="0">
              <a:buNone/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256938" y="2665379"/>
            <a:ext cx="4897576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165349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165349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F288E0-7875-42C4-84C8-98DBBD3BF4D2}" type="datetimeFigureOut">
              <a:rPr lang="zh-CN" altLang="en-US" smtClean="0"/>
              <a:t>18/5/27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9BB5D0-35E4-459D-AEF3-FE4D7C45CC19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2.w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/>
              <a:t>Contest 15 by Dovakiin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 altLang="zh-CN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200">
                <a:sym typeface="+mn-ea"/>
              </a:rPr>
              <a:t>那么乘完以后，新向量就是</a:t>
            </a:r>
          </a:p>
          <a:p>
            <a:r>
              <a:rPr lang="en-US" altLang="zh-CN" sz="3200">
                <a:sym typeface="+mn-ea"/>
              </a:rPr>
              <a:t>[-sum[i] + f[i], f[i] + f[i-1], f[i]] = [sum[i+1], f[i+1], f[i]]</a:t>
            </a:r>
          </a:p>
          <a:p>
            <a:r>
              <a:rPr lang="en-US" altLang="zh-CN" sz="3200">
                <a:sym typeface="+mn-ea"/>
              </a:rPr>
              <a:t> </a:t>
            </a:r>
          </a:p>
          <a:p>
            <a:r>
              <a:rPr lang="en-US" altLang="zh-CN" sz="3200">
                <a:sym typeface="+mn-ea"/>
              </a:rPr>
              <a:t>nice，完成递推，把这个矩阵算1e(1e5)次就完事……</a:t>
            </a:r>
          </a:p>
          <a:p>
            <a:r>
              <a:rPr lang="en-US" altLang="zh-CN" sz="3200">
                <a:sym typeface="+mn-ea"/>
              </a:rPr>
              <a:t>这么高精度，不好二进制倍增是吧。</a:t>
            </a:r>
          </a:p>
          <a:p>
            <a:r>
              <a:rPr lang="en-US" altLang="zh-CN" sz="3200">
                <a:sym typeface="+mn-ea"/>
              </a:rPr>
              <a:t>那就十进制倍增咯。</a:t>
            </a:r>
          </a:p>
          <a:p>
            <a:r>
              <a:rPr lang="en-US" altLang="zh-CN" sz="3200">
                <a:sym typeface="+mn-ea"/>
              </a:rPr>
              <a:t>以上是本题最初设计的标解。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 altLang="zh-CN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200">
                <a:sym typeface="+mn-ea"/>
              </a:rPr>
              <a:t>【标解2】</a:t>
            </a: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这时候组里某位学长跟我说了一件事：sum[i]不就等于</a:t>
            </a:r>
          </a:p>
          <a:p>
            <a:r>
              <a:rPr lang="en-US" altLang="zh-CN" sz="3200">
                <a:sym typeface="+mn-ea"/>
              </a:rPr>
              <a:t>X(f, i)么？（其中X是一个关于f、i的精妙的函数）。</a:t>
            </a:r>
          </a:p>
          <a:p>
            <a:r>
              <a:rPr lang="en-US" altLang="zh-CN" sz="3200">
                <a:sym typeface="+mn-ea"/>
              </a:rPr>
              <a:t>我稍微推了推，好像有点道理。于是我就直接残忍地把上面的标解卡掉了。（时限从5s调到1s，并且加了彩色大字）</a:t>
            </a:r>
          </a:p>
          <a:p>
            <a:r>
              <a:rPr lang="en-US" altLang="zh-CN" sz="3200">
                <a:sym typeface="+mn-ea"/>
              </a:rPr>
              <a:t>每次矩阵递推需要27次计算，还是挺慢的，挺好卡的，是吧。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 altLang="zh-CN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200">
                <a:sym typeface="+mn-ea"/>
              </a:rPr>
              <a:t>那看看这个X。</a:t>
            </a:r>
          </a:p>
          <a:p>
            <a:r>
              <a:rPr lang="en-US" altLang="zh-CN" sz="3200">
                <a:sym typeface="+mn-ea"/>
              </a:rPr>
              <a:t>打表：</a:t>
            </a:r>
          </a:p>
          <a:p>
            <a:r>
              <a:rPr lang="en-US" altLang="zh-CN" sz="3200">
                <a:sym typeface="+mn-ea"/>
              </a:rPr>
              <a:t>1 1 2  3 5  8 </a:t>
            </a:r>
          </a:p>
          <a:p>
            <a:r>
              <a:rPr lang="en-US" altLang="zh-CN" sz="3200">
                <a:sym typeface="+mn-ea"/>
              </a:rPr>
              <a:t>1 0 2 -1 4 -4 </a:t>
            </a:r>
          </a:p>
          <a:p>
            <a:r>
              <a:rPr lang="en-US" altLang="zh-CN" sz="3200">
                <a:sym typeface="+mn-ea"/>
              </a:rPr>
              <a:t>好像有某种规律？</a:t>
            </a:r>
          </a:p>
          <a:p>
            <a:r>
              <a:rPr lang="en-US" altLang="zh-CN" sz="3200">
                <a:sym typeface="+mn-ea"/>
              </a:rPr>
              <a:t>猜个结论：</a:t>
            </a:r>
          </a:p>
          <a:p>
            <a:r>
              <a:rPr lang="en-US" altLang="zh-CN" sz="3200">
                <a:sym typeface="+mn-ea"/>
              </a:rPr>
              <a:t>sum[i] = (-1)^i * f[i-1] + 1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 altLang="zh-CN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200">
                <a:sym typeface="+mn-ea"/>
              </a:rPr>
              <a:t>证明一下：</a:t>
            </a:r>
          </a:p>
          <a:p>
            <a:r>
              <a:rPr lang="en-US" altLang="zh-CN" sz="3200">
                <a:sym typeface="+mn-ea"/>
              </a:rPr>
              <a:t>sum[i] - sum[i-1] = ((-1)^i * f[i-1] + 1) - ((-1)^(i-1) * f[i-2] + 1) = (-1)^(i-1) * (f[i-1] + f[i-2]) = (-1)^(i-1) * f[i]</a:t>
            </a:r>
          </a:p>
          <a:p>
            <a:r>
              <a:rPr lang="en-US" altLang="zh-CN" sz="3200">
                <a:sym typeface="+mn-ea"/>
              </a:rPr>
              <a:t>OK，没毛病，就决定是它啦！</a:t>
            </a: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这样一来矩阵就可以优化到二阶。</a:t>
            </a:r>
          </a:p>
          <a:p>
            <a:r>
              <a:rPr lang="en-US" altLang="zh-CN" sz="3200">
                <a:sym typeface="+mn-ea"/>
              </a:rPr>
              <a:t>计算速度能提升一个数量级！（8/27，想想n有多大。）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 altLang="zh-CN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3200">
                <a:sym typeface="+mn-ea"/>
              </a:rPr>
              <a:t>【标解Ex】</a:t>
            </a: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sc（也就是sub）学长认为这个递推可以更快，大致做法就是利用Fib的递推公式（(1+sqrt(5))/2那个）。</a:t>
            </a:r>
          </a:p>
          <a:p>
            <a:r>
              <a:rPr lang="en-US" altLang="zh-CN" sz="3200">
                <a:sym typeface="+mn-ea"/>
              </a:rPr>
              <a:t>不过标解2已经可以不需要卡常就能过了。</a:t>
            </a:r>
          </a:p>
          <a:p>
            <a:r>
              <a:rPr lang="en-US" altLang="zh-CN" sz="3200">
                <a:sym typeface="+mn-ea"/>
              </a:rPr>
              <a:t>（据说标解1大力卡常也能过啊）</a:t>
            </a:r>
          </a:p>
          <a:p>
            <a:endParaRPr lang="en-US" altLang="zh-CN" sz="3200">
              <a:sym typeface="+mn-ea"/>
            </a:endParaRPr>
          </a:p>
          <a:p>
            <a:r>
              <a:rPr lang="en-US" altLang="zh-CN" sz="3200">
                <a:sym typeface="+mn-ea"/>
              </a:rPr>
              <a:t>//</a:t>
            </a:r>
            <a:r>
              <a:rPr lang="zh-CN" altLang="zh-CN" sz="3200">
                <a:sym typeface="+mn-ea"/>
              </a:rPr>
              <a:t>注：十进制快速幂不写</a:t>
            </a:r>
            <a:r>
              <a:rPr lang="en-US" altLang="zh-CN" sz="3200">
                <a:sym typeface="+mn-ea"/>
              </a:rPr>
              <a:t>1248</a:t>
            </a:r>
            <a:r>
              <a:rPr lang="zh-CN" altLang="en-US" sz="3200">
                <a:sym typeface="+mn-ea"/>
              </a:rPr>
              <a:t>也会被卡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 - Lines and Points </a:t>
            </a:r>
            <a:r>
              <a:rPr lang="en-US"/>
              <a:t>by zhangyuan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0000"/>
          </a:bodyPr>
          <a:lstStyle/>
          <a:p>
            <a:r>
              <a:rPr lang="en-US" altLang="zh-CN">
                <a:sym typeface="+mn-ea"/>
              </a:rPr>
              <a:t>题意：</a:t>
            </a:r>
          </a:p>
          <a:p>
            <a:r>
              <a:rPr lang="en-US" altLang="zh-CN">
                <a:sym typeface="+mn-ea"/>
              </a:rPr>
              <a:t>给出m条截距为整数的直线和n个点（大部分点随机），求每条直线穿过的点数。</a:t>
            </a:r>
          </a:p>
          <a:p>
            <a:r>
              <a:rPr lang="en-US" altLang="zh-CN">
                <a:sym typeface="+mn-ea"/>
              </a:rPr>
              <a:t>题解：</a:t>
            </a:r>
          </a:p>
          <a:p>
            <a:r>
              <a:rPr lang="en-US" altLang="zh-CN">
                <a:sym typeface="+mn-ea"/>
              </a:rPr>
              <a:t>点在直线上：bx+ay=ab即(a-x)(b-y)=xy，暴力枚举xy的因数即可求出所有穿过(x,y)的直线</a:t>
            </a:r>
          </a:p>
          <a:p>
            <a:r>
              <a:rPr lang="en-US" altLang="zh-CN">
                <a:sym typeface="+mn-ea"/>
              </a:rPr>
              <a:t>复杂度分析：1-10^9 的平均约数个数，(n/2 + n/3 + n/4 + ... + n/n)/n = ln(n)</a:t>
            </a:r>
          </a:p>
          <a:p>
            <a:r>
              <a:rPr lang="zh-CN" altLang="zh-CN">
                <a:sym typeface="+mn-ea"/>
              </a:rPr>
              <a:t>所以</a:t>
            </a:r>
            <a:r>
              <a:rPr lang="en-US" altLang="zh-CN">
                <a:sym typeface="+mn-ea"/>
              </a:rPr>
              <a:t>枚举的直线条数：O(n*ln(n)^2)</a:t>
            </a:r>
          </a:p>
          <a:p>
            <a:r>
              <a:rPr lang="en-US" altLang="zh-CN">
                <a:sym typeface="+mn-ea"/>
              </a:rPr>
              <a:t>分解复杂度：O(n*p), p为sqrt(10^9)内质数个数, 约为3400，在随机数据下更小。</a:t>
            </a:r>
            <a:r>
              <a:rPr lang="zh-CN" altLang="en-US">
                <a:sym typeface="+mn-ea"/>
              </a:rPr>
              <a:t>并且</a:t>
            </a:r>
            <a:r>
              <a:rPr lang="en-US" altLang="zh-CN">
                <a:sym typeface="+mn-ea"/>
              </a:rPr>
              <a:t>5</a:t>
            </a:r>
            <a:r>
              <a:rPr lang="zh-CN" altLang="en-US">
                <a:sym typeface="+mn-ea"/>
              </a:rPr>
              <a:t>组数据时限开了</a:t>
            </a:r>
            <a:r>
              <a:rPr lang="en-US" altLang="zh-CN">
                <a:sym typeface="+mn-ea"/>
              </a:rPr>
              <a:t>8s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 - Number Theory </a:t>
            </a:r>
            <a:r>
              <a:rPr lang="en-US"/>
              <a:t>by subconscious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题目大意</a:t>
            </a:r>
          </a:p>
          <a:p>
            <a:r>
              <a:rPr lang="en-US" altLang="zh-CN">
                <a:sym typeface="+mn-ea"/>
              </a:rPr>
              <a:t>求A030057(n).</a:t>
            </a:r>
          </a:p>
          <a:p>
            <a:r>
              <a:rPr lang="en-US" altLang="zh-CN">
                <a:sym typeface="+mn-ea"/>
              </a:rPr>
              <a:t>不能由互不相同的N的约数相加得到的最小数字.</a:t>
            </a:r>
          </a:p>
          <a:p>
            <a:r>
              <a:rPr lang="en-US" altLang="zh-CN">
                <a:sym typeface="+mn-ea"/>
              </a:rPr>
              <a:t>1.不能由集合中的数字相加得到的最小数字</a:t>
            </a:r>
          </a:p>
          <a:p>
            <a:r>
              <a:rPr lang="en-US" altLang="zh-CN">
                <a:sym typeface="+mn-ea"/>
              </a:rPr>
              <a:t>设集合中所有数字从小到大a1,a2..an</a:t>
            </a:r>
          </a:p>
          <a:p>
            <a:r>
              <a:rPr lang="en-US" altLang="zh-CN">
                <a:sym typeface="+mn-ea"/>
              </a:rPr>
              <a:t>前缀和s1,...sn</a:t>
            </a:r>
          </a:p>
          <a:p>
            <a:r>
              <a:rPr lang="en-US" altLang="zh-CN">
                <a:sym typeface="+mn-ea"/>
              </a:rPr>
              <a:t>取使a(k+1)&gt;s(k)+1成立的最小k</a:t>
            </a:r>
          </a:p>
          <a:p>
            <a:r>
              <a:rPr lang="en-US" altLang="zh-CN">
                <a:sym typeface="+mn-ea"/>
              </a:rPr>
              <a:t>有ans=s(k)+1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 - Number Theory </a:t>
            </a:r>
            <a:r>
              <a:rPr lang="en-US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2.sqrt(n)的做法</a:t>
            </a:r>
          </a:p>
          <a:p>
            <a:r>
              <a:rPr lang="en-US" altLang="zh-CN">
                <a:sym typeface="+mn-ea"/>
              </a:rPr>
              <a:t>从小到大枚举约数,</a:t>
            </a:r>
          </a:p>
          <a:p>
            <a:r>
              <a:rPr lang="en-US" altLang="zh-CN">
                <a:sym typeface="+mn-ea"/>
              </a:rPr>
              <a:t>取使a(k+1)&gt;s(k)+1成立的最小k即可.</a:t>
            </a: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3.但是这题是10^18.</a:t>
            </a:r>
          </a:p>
          <a:p>
            <a:r>
              <a:rPr lang="en-US" altLang="zh-CN">
                <a:sym typeface="+mn-ea"/>
              </a:rPr>
              <a:t>我们的做法可能取出所有因数,根本无法交流.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 - Number Theory </a:t>
            </a:r>
            <a:r>
              <a:rPr lang="en-US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观察可以发现所有答案都是某个数x的sigma_1(x)(x的约数和)</a:t>
            </a:r>
          </a:p>
          <a:p>
            <a:r>
              <a:rPr lang="en-US" altLang="zh-CN">
                <a:sym typeface="+mn-ea"/>
              </a:rPr>
              <a:t>猜想存在ans(n)=sigma_1(x)且x|n</a:t>
            </a:r>
          </a:p>
          <a:p>
            <a:r>
              <a:rPr lang="en-US" altLang="zh-CN">
                <a:sym typeface="+mn-ea"/>
              </a:rPr>
              <a:t>即每个人的死法要么是尽力了,要么和某个约数相同.</a:t>
            </a:r>
          </a:p>
          <a:p>
            <a:r>
              <a:rPr lang="en-US" altLang="zh-CN">
                <a:sym typeface="+mn-ea"/>
              </a:rPr>
              <a:t>打表发现是对的.</a:t>
            </a:r>
          </a:p>
          <a:p>
            <a:r>
              <a:rPr lang="en-US" altLang="zh-CN">
                <a:sym typeface="+mn-ea"/>
              </a:rPr>
              <a:t>再猜想x是n的质因子从小到大排列的某个前缀积.</a:t>
            </a:r>
          </a:p>
          <a:p>
            <a:r>
              <a:rPr lang="en-US" altLang="zh-CN">
                <a:sym typeface="+mn-ea"/>
              </a:rPr>
              <a:t>打表发现是对的.</a:t>
            </a:r>
          </a:p>
          <a:p>
            <a:r>
              <a:rPr lang="en-US" altLang="zh-CN">
                <a:sym typeface="+mn-ea"/>
              </a:rPr>
              <a:t>(我编不下去了)</a:t>
            </a:r>
          </a:p>
          <a:p>
            <a:r>
              <a:rPr lang="en-US" altLang="zh-CN">
                <a:sym typeface="+mn-ea"/>
              </a:rPr>
              <a:t>证明和1的证明类似.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 - Number Theory </a:t>
            </a:r>
            <a:r>
              <a:rPr lang="en-US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7500" lnSpcReduction="10000"/>
          </a:bodyPr>
          <a:lstStyle/>
          <a:p>
            <a:r>
              <a:rPr lang="en-US" altLang="zh-CN">
                <a:sym typeface="+mn-ea"/>
              </a:rPr>
              <a:t>设前缀积x,下一个质数p^k,p&lt;=sigma_1(x)+1</a:t>
            </a:r>
          </a:p>
          <a:p>
            <a:r>
              <a:rPr lang="en-US" altLang="zh-CN">
                <a:sym typeface="+mn-ea"/>
              </a:rPr>
              <a:t>取x的所有因子a1..an,他们能组成到sigma_1(x)的所有数字</a:t>
            </a:r>
          </a:p>
          <a:p>
            <a:r>
              <a:rPr lang="en-US" altLang="zh-CN">
                <a:sym typeface="+mn-ea"/>
              </a:rPr>
              <a:t>有a1*p,a2*p...an*p能组成p,2p...sigma_1(x)*p的所有数字且不与a1..an重合</a:t>
            </a:r>
          </a:p>
          <a:p>
            <a:r>
              <a:rPr lang="en-US" altLang="zh-CN">
                <a:sym typeface="+mn-ea"/>
              </a:rPr>
              <a:t>因此可以组成1..sigma_1(x)*p的所有数字</a:t>
            </a:r>
          </a:p>
          <a:p>
            <a:r>
              <a:rPr lang="en-US" altLang="zh-CN">
                <a:sym typeface="+mn-ea"/>
              </a:rPr>
              <a:t>设新的数字集合a1..an</a:t>
            </a:r>
          </a:p>
          <a:p>
            <a:r>
              <a:rPr lang="en-US" altLang="zh-CN">
                <a:sym typeface="+mn-ea"/>
              </a:rPr>
              <a:t>有a1*p^2,a2*p^2...an*p^2能组成p^2,2p^2...sigma_1(x)*p^2的所有数字且不与a1..an重合</a:t>
            </a:r>
          </a:p>
          <a:p>
            <a:r>
              <a:rPr lang="en-US" altLang="zh-CN">
                <a:sym typeface="+mn-ea"/>
              </a:rPr>
              <a:t>...</a:t>
            </a:r>
          </a:p>
          <a:p>
            <a:r>
              <a:rPr lang="en-US" altLang="zh-CN">
                <a:sym typeface="+mn-ea"/>
              </a:rPr>
              <a:t>其实证明在A005153有.但是万能的小册子上肯定是没有的.(嘿嘿嘿)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E - Sequence </a:t>
            </a:r>
            <a:r>
              <a:rPr lang="en-US" altLang="zh-CN"/>
              <a:t>by tigertang</a:t>
            </a:r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27250" y="1463040"/>
            <a:ext cx="7147560" cy="4989195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 - Number Theory </a:t>
            </a:r>
            <a:r>
              <a:rPr lang="en-US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CN">
                <a:sym typeface="+mn-ea"/>
              </a:rPr>
              <a:t>然后有了这样的判定条件:for(ans=1,i=1;ans+1&gt;=i&amp;&amp;1ll*i*i&lt;=n;++i)</a:t>
            </a:r>
          </a:p>
          <a:p>
            <a:r>
              <a:rPr lang="en-US" altLang="zh-CN">
                <a:sym typeface="+mn-ea"/>
              </a:rPr>
              <a:t>最坏情况n=k*p,sigma_1(k)^2≈p,p是质数且ans(k)=sigma_1(k)+1</a:t>
            </a:r>
          </a:p>
          <a:p>
            <a:r>
              <a:rPr lang="en-US" altLang="zh-CN">
                <a:sym typeface="+mn-ea"/>
              </a:rPr>
              <a:t>这样要枚举到sigma_1(k).</a:t>
            </a:r>
          </a:p>
          <a:p>
            <a:r>
              <a:rPr lang="en-US" altLang="zh-CN">
                <a:sym typeface="+mn-ea"/>
              </a:rPr>
              <a:t>这个的复杂度...我不会啊</a:t>
            </a:r>
          </a:p>
          <a:p>
            <a:r>
              <a:rPr lang="en-US" altLang="zh-CN">
                <a:sym typeface="+mn-ea"/>
              </a:rPr>
              <a:t>sigma_1(n)查到是nloglogn的</a:t>
            </a:r>
          </a:p>
          <a:p>
            <a:r>
              <a:rPr lang="en-US" altLang="zh-CN">
                <a:sym typeface="+mn-ea"/>
              </a:rPr>
              <a:t>所以这个的复杂度口胡一波大概是(nloglogn)^(1/3)?</a:t>
            </a:r>
          </a:p>
          <a:p>
            <a:r>
              <a:rPr lang="en-US" altLang="zh-CN">
                <a:sym typeface="+mn-ea"/>
              </a:rPr>
              <a:t>然后只每次需要判定质数就行了</a:t>
            </a:r>
          </a:p>
          <a:p>
            <a:r>
              <a:rPr lang="en-US" altLang="zh-CN">
                <a:sym typeface="+mn-ea"/>
              </a:rPr>
              <a:t>所以可以(nloglogn)^(1/3)+T*(nloglogn)^(1/3)/logn</a:t>
            </a:r>
          </a:p>
          <a:p>
            <a:r>
              <a:rPr lang="en-US" altLang="zh-CN">
                <a:sym typeface="+mn-ea"/>
              </a:rPr>
              <a:t>玄学复杂度,反正是O(跑得过)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B - Number Theory </a:t>
            </a:r>
            <a:r>
              <a:rPr lang="en-US" dirty="0" smtClean="0"/>
              <a:t>(</a:t>
            </a:r>
            <a:r>
              <a:rPr lang="en-US" altLang="zh-CN" dirty="0" smtClean="0"/>
              <a:t>by</a:t>
            </a:r>
            <a:r>
              <a:rPr lang="zh-CN" altLang="en-US" dirty="0" smtClean="0"/>
              <a:t> </a:t>
            </a:r>
            <a:r>
              <a:rPr lang="en-US" altLang="zh-CN" dirty="0" smtClean="0"/>
              <a:t>CJB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sym typeface="+mn-ea"/>
              </a:rPr>
              <a:t>Sub</a:t>
            </a:r>
            <a:r>
              <a:rPr lang="zh-CN" altLang="en-US" dirty="0" smtClean="0">
                <a:sym typeface="+mn-ea"/>
              </a:rPr>
              <a:t>学长出了这个题很妙啊，给他鼓鼓掌。</a:t>
            </a:r>
            <a:endParaRPr lang="en-US" altLang="zh-CN" dirty="0" smtClean="0">
              <a:sym typeface="+mn-ea"/>
            </a:endParaRPr>
          </a:p>
          <a:p>
            <a:r>
              <a:rPr lang="zh-CN" altLang="en-US" dirty="0" smtClean="0">
                <a:sym typeface="+mn-ea"/>
              </a:rPr>
              <a:t>但是大家好像都并不是这么过的</a:t>
            </a:r>
            <a:r>
              <a:rPr lang="is-IS" altLang="zh-CN" dirty="0" smtClean="0">
                <a:sym typeface="+mn-ea"/>
              </a:rPr>
              <a:t>……</a:t>
            </a:r>
          </a:p>
          <a:p>
            <a:r>
              <a:rPr lang="zh-CN" altLang="en-US" dirty="0" smtClean="0">
                <a:sym typeface="+mn-ea"/>
              </a:rPr>
              <a:t>跑一个</a:t>
            </a:r>
            <a:r>
              <a:rPr lang="en-US" altLang="zh-CN" dirty="0" err="1" smtClean="0">
                <a:sym typeface="+mn-ea"/>
              </a:rPr>
              <a:t>Pollard_Rho</a:t>
            </a:r>
            <a:r>
              <a:rPr lang="zh-CN" altLang="en-US" dirty="0" smtClean="0">
                <a:sym typeface="+mn-ea"/>
              </a:rPr>
              <a:t>算法分解质因数</a:t>
            </a:r>
            <a:endParaRPr lang="en-US" altLang="zh-CN" dirty="0" smtClean="0">
              <a:sym typeface="+mn-ea"/>
            </a:endParaRPr>
          </a:p>
          <a:p>
            <a:r>
              <a:rPr lang="zh-CN" altLang="en-US" dirty="0" smtClean="0">
                <a:sym typeface="+mn-ea"/>
              </a:rPr>
              <a:t>然后处理出所有因子。</a:t>
            </a:r>
            <a:endParaRPr lang="en-US" altLang="zh-CN" dirty="0" smtClean="0">
              <a:sym typeface="+mn-ea"/>
            </a:endParaRPr>
          </a:p>
          <a:p>
            <a:r>
              <a:rPr lang="zh-CN" altLang="en-US" dirty="0" smtClean="0">
                <a:sym typeface="+mn-ea"/>
              </a:rPr>
              <a:t>然后就变成经典问题了：</a:t>
            </a:r>
            <a:endParaRPr lang="en-US" altLang="zh-CN" dirty="0" smtClean="0">
              <a:sym typeface="+mn-ea"/>
            </a:endParaRPr>
          </a:p>
          <a:p>
            <a:pPr lvl="1"/>
            <a:r>
              <a:rPr lang="zh-CN" altLang="en-US" dirty="0" smtClean="0">
                <a:sym typeface="+mn-ea"/>
              </a:rPr>
              <a:t>倘若当前</a:t>
            </a:r>
            <a:r>
              <a:rPr lang="en-US" altLang="zh-CN" dirty="0" smtClean="0">
                <a:sym typeface="+mn-ea"/>
              </a:rPr>
              <a:t>[1,now]</a:t>
            </a:r>
            <a:r>
              <a:rPr lang="zh-CN" altLang="en-US" dirty="0" smtClean="0">
                <a:sym typeface="+mn-ea"/>
              </a:rPr>
              <a:t>都能表示出来，如果</a:t>
            </a:r>
            <a:r>
              <a:rPr lang="en-US" altLang="zh-CN" dirty="0" smtClean="0">
                <a:sym typeface="+mn-ea"/>
              </a:rPr>
              <a:t>p&lt;=now+1</a:t>
            </a:r>
            <a:r>
              <a:rPr lang="zh-CN" altLang="en-US" dirty="0" smtClean="0">
                <a:sym typeface="+mn-ea"/>
              </a:rPr>
              <a:t>，</a:t>
            </a:r>
            <a:endParaRPr lang="en-US" altLang="zh-CN" dirty="0" smtClean="0">
              <a:sym typeface="+mn-ea"/>
            </a:endParaRPr>
          </a:p>
          <a:p>
            <a:pPr lvl="1"/>
            <a:r>
              <a:rPr lang="zh-CN" altLang="en-US" dirty="0" smtClean="0">
                <a:sym typeface="+mn-ea"/>
              </a:rPr>
              <a:t>那么</a:t>
            </a:r>
            <a:r>
              <a:rPr lang="en-US" altLang="zh-CN" dirty="0" smtClean="0">
                <a:sym typeface="+mn-ea"/>
              </a:rPr>
              <a:t>[1,now+p]</a:t>
            </a:r>
            <a:r>
              <a:rPr lang="zh-CN" altLang="en-US" dirty="0" smtClean="0">
                <a:sym typeface="+mn-ea"/>
              </a:rPr>
              <a:t>也都能表示出来，反之答案就是</a:t>
            </a:r>
            <a:r>
              <a:rPr lang="en-US" altLang="zh-CN" dirty="0" smtClean="0">
                <a:sym typeface="+mn-ea"/>
              </a:rPr>
              <a:t>now+1</a:t>
            </a:r>
            <a:r>
              <a:rPr lang="zh-CN" altLang="en-US" dirty="0" smtClean="0">
                <a:sym typeface="+mn-ea"/>
              </a:rPr>
              <a:t>。</a:t>
            </a:r>
            <a:endParaRPr lang="en-US" altLang="zh-CN" dirty="0" smtClean="0">
              <a:sym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97671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 - Distance </a:t>
            </a:r>
            <a:r>
              <a:rPr lang="en-US"/>
              <a:t>by zhangyuan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>
                <a:sym typeface="+mn-ea"/>
              </a:rPr>
              <a:t>题意：</a:t>
            </a:r>
            <a:endParaRPr lang="zh-CN" altLang="en-US"/>
          </a:p>
          <a:p>
            <a:r>
              <a:rPr lang="zh-CN" altLang="en-US">
                <a:sym typeface="+mn-ea"/>
              </a:rPr>
              <a:t>给两组n个数和值v，求两组数中的子串对个数，其距离不超过v</a:t>
            </a:r>
            <a:endParaRPr lang="zh-CN" altLang="en-US"/>
          </a:p>
          <a:p>
            <a:r>
              <a:rPr lang="zh-CN" altLang="en-US">
                <a:sym typeface="+mn-ea"/>
              </a:rPr>
              <a:t>距离可以是普通的向量距离。即</a:t>
            </a:r>
          </a:p>
          <a:p>
            <a:endParaRPr lang="zh-CN" altLang="en-US"/>
          </a:p>
          <a:p>
            <a:r>
              <a:rPr lang="zh-CN" altLang="en-US"/>
              <a:t>题解：</a:t>
            </a:r>
          </a:p>
          <a:p>
            <a:r>
              <a:rPr lang="zh-CN" altLang="en-US"/>
              <a:t>枚举子串对错开位置，变成求子串和</a:t>
            </a:r>
            <a:r>
              <a:rPr lang="en-US" altLang="zh-CN"/>
              <a:t>≤</a:t>
            </a:r>
            <a:r>
              <a:rPr lang="zh-CN" altLang="en-US"/>
              <a:t>v的问题</a:t>
            </a:r>
          </a:p>
          <a:p>
            <a:r>
              <a:rPr lang="zh-CN" altLang="en-US"/>
              <a:t>由于前缀和必然是非递减的，找到当前位置向前最长小于等于</a:t>
            </a:r>
            <a:r>
              <a:rPr lang="en-US" altLang="zh-CN"/>
              <a:t>v</a:t>
            </a:r>
            <a:r>
              <a:rPr lang="zh-CN" altLang="en-US"/>
              <a:t>子串和位置统计答案即可。</a:t>
            </a:r>
            <a:r>
              <a:rPr lang="zh-CN" altLang="en-US">
                <a:sym typeface="+mn-ea"/>
              </a:rPr>
              <a:t>二分/尺取。</a:t>
            </a:r>
            <a:endParaRPr lang="zh-CN" altLang="en-US"/>
          </a:p>
          <a:p>
            <a:r>
              <a:rPr lang="zh-CN" altLang="en-US"/>
              <a:t>O(n</a:t>
            </a:r>
            <a:r>
              <a:rPr lang="zh-CN" altLang="en-US" baseline="30000"/>
              <a:t>2</a:t>
            </a:r>
            <a:r>
              <a:rPr lang="zh-CN" altLang="en-US"/>
              <a:t>)</a:t>
            </a:r>
            <a:r>
              <a:rPr lang="en-US" altLang="zh-CN"/>
              <a:t>/O(n</a:t>
            </a:r>
            <a:r>
              <a:rPr lang="en-US" altLang="zh-CN" baseline="30000"/>
              <a:t>2</a:t>
            </a:r>
            <a:r>
              <a:rPr lang="en-US" altLang="zh-CN"/>
              <a:t>logn)</a:t>
            </a:r>
          </a:p>
        </p:txBody>
      </p:sp>
      <p:graphicFrame>
        <p:nvGraphicFramePr>
          <p:cNvPr id="6" name="对象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6236335" y="2571750"/>
          <a:ext cx="1189990" cy="476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r:id="rId3" imgW="698500" imgH="279400" progId="Equation.KSEE3">
                  <p:embed/>
                </p:oleObj>
              </mc:Choice>
              <mc:Fallback>
                <p:oleObj r:id="rId3" imgW="698500" imgH="279400" progId="Equation.KSEE3">
                  <p:embed/>
                  <p:pic>
                    <p:nvPicPr>
                      <p:cNvPr id="0" name="图片 10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36335" y="2571750"/>
                        <a:ext cx="1189990" cy="4762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 - Programming Contest Again </a:t>
            </a:r>
            <a:r>
              <a:rPr lang="en-US" altLang="zh-CN"/>
              <a:t>by Castiel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>
                <a:sym typeface="+mn-ea"/>
              </a:rPr>
              <a:t>简单来说，可以变为这么一个模型，有n件物品，k个背包，每个背包都是01背包，</a:t>
            </a:r>
          </a:p>
          <a:p>
            <a:r>
              <a:rPr lang="zh-CN" altLang="en-US">
                <a:sym typeface="+mn-ea"/>
              </a:rPr>
              <a:t>但是任意两个背包之前放的东西不能完全一样，也就是说我们需要这个01背包的前k个最优解，那么动态转移方程就出来了。</a:t>
            </a:r>
          </a:p>
          <a:p>
            <a:r>
              <a:rPr lang="zh-CN" altLang="en-US">
                <a:sym typeface="+mn-ea"/>
              </a:rPr>
              <a:t>dp[i][j][k]代表前i件物品，容量为j时的第k优解。</a:t>
            </a:r>
          </a:p>
          <a:p>
            <a:r>
              <a:rPr lang="zh-CN" altLang="en-US">
                <a:sym typeface="+mn-ea"/>
              </a:rPr>
              <a:t>dp[i][j][k] = </a:t>
            </a:r>
            <a:r>
              <a:rPr lang="en-US" altLang="zh-CN">
                <a:sym typeface="+mn-ea"/>
              </a:rPr>
              <a:t>list</a:t>
            </a:r>
            <a:r>
              <a:rPr lang="zh-CN" altLang="en-US">
                <a:sym typeface="+mn-ea"/>
              </a:rPr>
              <a:t>(dp[i - 1][j][1...k], dp[i - 1][j - weight[i]][1...k] + value[i])</a:t>
            </a:r>
          </a:p>
          <a:p>
            <a:r>
              <a:rPr lang="zh-CN" altLang="en-US">
                <a:sym typeface="+mn-ea"/>
              </a:rPr>
              <a:t>中的第k个，两个状态的k解可以使用</a:t>
            </a:r>
            <a:r>
              <a:rPr lang="zh-CN" altLang="en-US" sz="3600" b="1">
                <a:solidFill>
                  <a:srgbClr val="FF0000"/>
                </a:solidFill>
                <a:sym typeface="+mn-ea"/>
              </a:rPr>
              <a:t>归并</a:t>
            </a:r>
            <a:r>
              <a:rPr lang="zh-CN" altLang="en-US">
                <a:sym typeface="+mn-ea"/>
              </a:rPr>
              <a:t>合起来。</a:t>
            </a:r>
          </a:p>
          <a:p>
            <a:r>
              <a:rPr lang="zh-CN">
                <a:sym typeface="+mn-ea"/>
              </a:rPr>
              <a:t>不要用暴力排序！出题人并没有要卡暴力排序合并的意思，但是</a:t>
            </a:r>
          </a:p>
          <a:p>
            <a:r>
              <a:rPr lang="zh-CN">
                <a:sym typeface="+mn-ea"/>
              </a:rPr>
              <a:t>好像自然而然被卡了。</a:t>
            </a:r>
            <a:endParaRPr lang="zh-CN" altLang="en-US">
              <a:sym typeface="+mn-ea"/>
            </a:endParaRPr>
          </a:p>
          <a:p>
            <a:r>
              <a:rPr lang="en-US" altLang="zh-CN">
                <a:sym typeface="+mn-ea"/>
              </a:rPr>
              <a:t>O(n * v * k)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标题 3072"/>
          <p:cNvSpPr>
            <a:spLocks noGrp="1"/>
          </p:cNvSpPr>
          <p:nvPr>
            <p:ph type="title"/>
          </p:nvPr>
        </p:nvSpPr>
        <p:spPr>
          <a:xfrm>
            <a:off x="1980048" y="273629"/>
            <a:ext cx="8229024" cy="1144921"/>
          </a:xfrm>
        </p:spPr>
        <p:txBody>
          <a:bodyPr wrap="square" lIns="0" tIns="35485" rIns="0" bIns="0" anchor="ctr"/>
          <a:lstStyle/>
          <a:p>
            <a:pPr defTabSz="0">
              <a:buNone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/>
              <a:t>D - </a:t>
            </a:r>
            <a:r>
              <a:rPr lang="en-US" altLang="x-none" dirty="0" err="1"/>
              <a:t>Bulbasaur</a:t>
            </a:r>
            <a:r>
              <a:rPr lang="en-US" altLang="x-none" dirty="0"/>
              <a:t> and Chess </a:t>
            </a:r>
            <a:r>
              <a:rPr lang="en-US" altLang="zh-CN" dirty="0" smtClean="0"/>
              <a:t>by</a:t>
            </a:r>
            <a:r>
              <a:rPr lang="zh-CN" altLang="en-US" dirty="0" smtClean="0"/>
              <a:t> </a:t>
            </a:r>
            <a:r>
              <a:rPr lang="en-US" altLang="zh-CN" dirty="0" err="1" smtClean="0"/>
              <a:t>Tsreaper</a:t>
            </a:r>
            <a:endParaRPr lang="en-US" altLang="x-none" dirty="0"/>
          </a:p>
        </p:txBody>
      </p:sp>
      <p:sp>
        <p:nvSpPr>
          <p:cNvPr id="3074" name="文本占位符 3073"/>
          <p:cNvSpPr>
            <a:spLocks noGrp="1"/>
          </p:cNvSpPr>
          <p:nvPr>
            <p:ph type="body" idx="1"/>
          </p:nvPr>
        </p:nvSpPr>
        <p:spPr>
          <a:xfrm>
            <a:off x="1980048" y="1604328"/>
            <a:ext cx="8229024" cy="4211002"/>
          </a:xfrm>
        </p:spPr>
        <p:txBody>
          <a:bodyPr wrap="square" lIns="0" tIns="25807" rIns="0" bIns="0" anchor="t"/>
          <a:lstStyle/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一方玩家选择一个元素后，一个完整的棋盘将会被分为两个或四个小棋盘。</a:t>
            </a:r>
          </a:p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设 sg(i, j, a, b)为左上角为(i, j)，右下角为(a, b)的小棋盘的sg值。</a:t>
            </a:r>
          </a:p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在这个小棋盘内的每个元素都可能被选择，所以我们遍历小棋盘中的 每个元素，sg(i, j, a, b)显然由选择元素后分裂出来的两个（或四个）小棋盘转化而来。用异或的方式求sg值就行了。</a:t>
            </a:r>
          </a:p>
          <a:p>
            <a:pPr marL="431800" indent="-323850" defTabSz="0"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  <a:tabLst>
                <a:tab pos="449580" algn="l"/>
                <a:tab pos="898525" algn="l"/>
                <a:tab pos="1348105" algn="l"/>
                <a:tab pos="1797050" algn="l"/>
                <a:tab pos="2246630" algn="l"/>
                <a:tab pos="2695575" algn="l"/>
                <a:tab pos="3145155" algn="l"/>
                <a:tab pos="3594100" algn="l"/>
                <a:tab pos="4043680" algn="l"/>
                <a:tab pos="4492625" algn="l"/>
                <a:tab pos="4942205" algn="l"/>
                <a:tab pos="5391150" algn="l"/>
                <a:tab pos="5840730" algn="l"/>
                <a:tab pos="6289675" algn="l"/>
                <a:tab pos="6739255" algn="l"/>
                <a:tab pos="7188200" algn="l"/>
                <a:tab pos="7637780" algn="l"/>
                <a:tab pos="8086725" algn="l"/>
                <a:tab pos="8536305" algn="l"/>
                <a:tab pos="8985250" algn="l"/>
              </a:tabLst>
            </a:pPr>
            <a:r>
              <a:rPr lang="en-US" altLang="x-none" dirty="0" err="1"/>
              <a:t>复杂度 O((nm)^3)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D - Bulbasaur and Chess </a:t>
            </a:r>
            <a:r>
              <a:rPr lang="en-US" dirty="0" smtClean="0"/>
              <a:t>by </a:t>
            </a:r>
            <a:r>
              <a:rPr lang="en-US" dirty="0"/>
              <a:t>TsReaper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>
                <a:sym typeface="+mn-ea"/>
              </a:rPr>
              <a:t>CJB</a:t>
            </a:r>
            <a:r>
              <a:rPr lang="zh-CN" altLang="en-US" dirty="0" smtClean="0">
                <a:sym typeface="+mn-ea"/>
              </a:rPr>
              <a:t>再给点提示：</a:t>
            </a:r>
            <a:endParaRPr lang="en-US" altLang="zh-CN" dirty="0" smtClean="0">
              <a:sym typeface="+mn-ea"/>
            </a:endParaRPr>
          </a:p>
          <a:p>
            <a:pPr lvl="1"/>
            <a:r>
              <a:rPr lang="en-US" altLang="zh-CN" dirty="0" err="1" smtClean="0">
                <a:sym typeface="+mn-ea"/>
              </a:rPr>
              <a:t>TsReaper</a:t>
            </a:r>
            <a:r>
              <a:rPr lang="zh-CN" altLang="en-US" dirty="0" smtClean="0">
                <a:sym typeface="+mn-ea"/>
              </a:rPr>
              <a:t>学长很棒地给了一个游戏让大家玩。所以大家审查一下元素就知道</a:t>
            </a:r>
            <a:r>
              <a:rPr lang="en-US" altLang="zh-CN" dirty="0" err="1" smtClean="0">
                <a:sym typeface="+mn-ea"/>
              </a:rPr>
              <a:t>sg</a:t>
            </a:r>
            <a:r>
              <a:rPr lang="zh-CN" altLang="en-US" dirty="0" smtClean="0">
                <a:sym typeface="+mn-ea"/>
              </a:rPr>
              <a:t>函数怎么求了，虽然这真的是基本中的基本，但是就算是一个小小</a:t>
            </a:r>
            <a:r>
              <a:rPr lang="zh-CN" altLang="en-US" smtClean="0">
                <a:sym typeface="+mn-ea"/>
              </a:rPr>
              <a:t>的彩蛋好了。</a:t>
            </a:r>
            <a:endParaRPr lang="en-US" altLang="zh-CN" smtClean="0">
              <a:sym typeface="+mn-e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/>
              <a:t>by vjudge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【题目大意】</a:t>
            </a:r>
          </a:p>
          <a:p>
            <a:r>
              <a:rPr lang="en-US" altLang="zh-CN">
                <a:sym typeface="+mn-ea"/>
              </a:rPr>
              <a:t>给定n，求∑ ((-1)^i * f[i]) （i: 1..n，f[n]为斐波那契的第n项）。</a:t>
            </a: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为什么呢？</a:t>
            </a:r>
          </a:p>
          <a:p>
            <a:r>
              <a:rPr lang="en-US" altLang="zh-CN">
                <a:sym typeface="+mn-ea"/>
              </a:rPr>
              <a:t>我们注意到题目里面这个描述的很蹩脚的 km - fn。然后又看到答案mod m。很容易想到这就相当于是 km - fn = -fn (mod m)。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 altLang="zh-CN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【解题思路】</a:t>
            </a:r>
          </a:p>
          <a:p>
            <a:r>
              <a:rPr lang="en-US" altLang="zh-CN">
                <a:sym typeface="+mn-ea"/>
              </a:rPr>
              <a:t>暴力就不说了。大家可以自己算算假如每秒可以算1e8项的话要算多少世纪。</a:t>
            </a:r>
          </a:p>
          <a:p>
            <a:endParaRPr lang="en-US" altLang="zh-CN">
              <a:sym typeface="+mn-ea"/>
            </a:endParaRPr>
          </a:p>
          <a:p>
            <a:r>
              <a:rPr lang="en-US" altLang="zh-CN">
                <a:sym typeface="+mn-ea"/>
              </a:rPr>
              <a:t>前两天B组出了一个BZOJ原题，连题目名称都是直接换成English就拿过来了：《数学作业》。</a:t>
            </a:r>
          </a:p>
          <a:p>
            <a:r>
              <a:rPr lang="en-US" altLang="zh-CN">
                <a:sym typeface="+mn-ea"/>
              </a:rPr>
              <a:t>应该会给大家很多启发吧？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 - Fibonacci vs Rabbits </a:t>
            </a:r>
            <a:r>
              <a:rPr lang="en-US" altLang="zh-CN"/>
              <a:t>(Cont.)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400">
                <a:sym typeface="+mn-ea"/>
              </a:rPr>
              <a:t>【(</a:t>
            </a:r>
            <a:r>
              <a:rPr lang="zh-CN" altLang="zh-CN" sz="2400">
                <a:sym typeface="+mn-ea"/>
              </a:rPr>
              <a:t>被卡掉的</a:t>
            </a:r>
            <a:r>
              <a:rPr lang="en-US" altLang="zh-CN" sz="2400">
                <a:sym typeface="+mn-ea"/>
              </a:rPr>
              <a:t>)标解1】</a:t>
            </a:r>
          </a:p>
          <a:p>
            <a:r>
              <a:rPr lang="en-US" altLang="zh-CN" sz="2400">
                <a:sym typeface="+mn-ea"/>
              </a:rPr>
              <a:t>很容易想到矩阵递推。</a:t>
            </a:r>
          </a:p>
          <a:p>
            <a:r>
              <a:rPr lang="en-US" altLang="zh-CN" sz="2400">
                <a:sym typeface="+mn-ea"/>
              </a:rPr>
              <a:t>（我习惯于行向量，可能和大家的列向量习惯不太一致，大家就麻烦忍耐着看一下吧）</a:t>
            </a:r>
          </a:p>
          <a:p>
            <a:r>
              <a:rPr lang="en-US" altLang="zh-CN" sz="2400">
                <a:sym typeface="+mn-ea"/>
              </a:rPr>
              <a:t>定义初态：</a:t>
            </a:r>
          </a:p>
          <a:p>
            <a:r>
              <a:rPr lang="en-US" altLang="zh-CN" sz="2400">
                <a:sym typeface="+mn-ea"/>
              </a:rPr>
              <a:t>[sum[i], f[i], f[i-1]]</a:t>
            </a:r>
          </a:p>
          <a:p>
            <a:r>
              <a:rPr lang="en-US" altLang="zh-CN" sz="2400">
                <a:sym typeface="+mn-ea"/>
              </a:rPr>
              <a:t>定义矩阵：</a:t>
            </a:r>
          </a:p>
          <a:p>
            <a:r>
              <a:rPr lang="en-US" altLang="zh-CN" sz="2400">
                <a:sym typeface="+mn-ea"/>
              </a:rPr>
              <a:t>-1 0 0</a:t>
            </a:r>
          </a:p>
          <a:p>
            <a:r>
              <a:rPr lang="en-US" altLang="zh-CN" sz="2400">
                <a:sym typeface="+mn-ea"/>
              </a:rPr>
              <a:t> 1 1 1</a:t>
            </a:r>
          </a:p>
          <a:p>
            <a:r>
              <a:rPr lang="en-US" altLang="zh-CN" sz="2400">
                <a:sym typeface="+mn-ea"/>
              </a:rPr>
              <a:t> 0 1 0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1260</Words>
  <Application>Microsoft Macintosh PowerPoint</Application>
  <PresentationFormat>宽屏</PresentationFormat>
  <Paragraphs>149</Paragraphs>
  <Slides>21</Slides>
  <Notes>2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9" baseType="lpstr">
      <vt:lpstr>Calibri</vt:lpstr>
      <vt:lpstr>Calibri Light</vt:lpstr>
      <vt:lpstr>Times New Roman</vt:lpstr>
      <vt:lpstr>Wingdings</vt:lpstr>
      <vt:lpstr>宋体</vt:lpstr>
      <vt:lpstr>Arial</vt:lpstr>
      <vt:lpstr>Office 主题</vt:lpstr>
      <vt:lpstr>Equation.KSEE3</vt:lpstr>
      <vt:lpstr>Contest 15 by Dovakiin</vt:lpstr>
      <vt:lpstr>E - Sequence by tigertang</vt:lpstr>
      <vt:lpstr>F - Distance by zhangyuan</vt:lpstr>
      <vt:lpstr>C - Programming Contest Again by Castiel</vt:lpstr>
      <vt:lpstr>D - Bulbasaur and Chess by Tsreaper</vt:lpstr>
      <vt:lpstr>D - Bulbasaur and Chess by TsReaper</vt:lpstr>
      <vt:lpstr>A - Fibonacci vs Rabbits by vjudge</vt:lpstr>
      <vt:lpstr>A - Fibonacci vs Rabbits (Cont.)</vt:lpstr>
      <vt:lpstr>A - Fibonacci vs Rabbits (Cont.)</vt:lpstr>
      <vt:lpstr>A - Fibonacci vs Rabbits (Cont.)</vt:lpstr>
      <vt:lpstr>A - Fibonacci vs Rabbits (Cont.)</vt:lpstr>
      <vt:lpstr>A - Fibonacci vs Rabbits (Cont.)</vt:lpstr>
      <vt:lpstr>A - Fibonacci vs Rabbits (Cont.)</vt:lpstr>
      <vt:lpstr>A - Fibonacci vs Rabbits (Cont.)</vt:lpstr>
      <vt:lpstr>G - Lines and Points by zhangyuan</vt:lpstr>
      <vt:lpstr>B - Number Theory by subconscious</vt:lpstr>
      <vt:lpstr>B - Number Theory (Cont.)</vt:lpstr>
      <vt:lpstr>B - Number Theory (Cont.)</vt:lpstr>
      <vt:lpstr>B - Number Theory (Cont.)</vt:lpstr>
      <vt:lpstr>B - Number Theory (Cont.)</vt:lpstr>
      <vt:lpstr>B - Number Theory (by CJB)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zya</dc:creator>
  <cp:lastModifiedBy>陈靖邦</cp:lastModifiedBy>
  <cp:revision>75</cp:revision>
  <dcterms:created xsi:type="dcterms:W3CDTF">2017-08-08T01:44:03Z</dcterms:created>
  <dcterms:modified xsi:type="dcterms:W3CDTF">2018-05-27T08:12:16Z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2052-10.1.0.6690</vt:lpwstr>
  </property>
</Properties>
</file>