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1" r:id="rId3"/>
    <p:sldId id="28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67" r:id="rId23"/>
    <p:sldId id="268" r:id="rId24"/>
    <p:sldId id="269" r:id="rId25"/>
    <p:sldId id="280" r:id="rId26"/>
    <p:sldId id="275" r:id="rId27"/>
    <p:sldId id="276" r:id="rId28"/>
    <p:sldId id="277" r:id="rId29"/>
    <p:sldId id="278" r:id="rId30"/>
    <p:sldId id="279" r:id="rId31"/>
    <p:sldId id="270" r:id="rId32"/>
    <p:sldId id="271" r:id="rId33"/>
    <p:sldId id="272" r:id="rId34"/>
    <p:sldId id="273" r:id="rId35"/>
    <p:sldId id="274" r:id="rId3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2017/8/1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Contest 9 By BiBi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August 1, 2017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 (By </a:t>
            </a:r>
            <a:r>
              <a:rPr lang="en-US" altLang="zh-CN" dirty="0" err="1" smtClean="0"/>
              <a:t>Tsreaper</a:t>
            </a:r>
            <a:r>
              <a:rPr lang="en-US" altLang="zh-CN" dirty="0" smtClean="0"/>
              <a:t>)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题意：给定一棵树，每个点有正整数的点权。定义一条路径的得分为路径上所有点点权乘积除以路径上点的个数。求最小得分。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B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若点权中没有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，则答案为最小点权。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否则最优路径必定是全为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的链，或是一个点权为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的点连出两段相同长度的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链。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证明不难，可以自己脑补一下。。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)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然后瞎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DP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就好啦！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50024" y="1888704"/>
            <a:ext cx="100253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/>
              <a:t>A.</a:t>
            </a:r>
            <a:r>
              <a:rPr lang="zh-CN" altLang="en-US" sz="7200" dirty="0"/>
              <a:t>Fraternity</a:t>
            </a:r>
          </a:p>
          <a:p>
            <a:pPr algn="ctr"/>
            <a:r>
              <a:rPr lang="zh-CN" altLang="en-US" sz="7200" dirty="0" smtClean="0"/>
              <a:t>题解</a:t>
            </a:r>
            <a:endParaRPr lang="en-US" altLang="zh-CN" sz="7200" dirty="0" smtClean="0"/>
          </a:p>
        </p:txBody>
      </p:sp>
      <p:sp>
        <p:nvSpPr>
          <p:cNvPr id="2" name="文本框 1"/>
          <p:cNvSpPr txBox="1"/>
          <p:nvPr/>
        </p:nvSpPr>
        <p:spPr>
          <a:xfrm>
            <a:off x="4486542" y="4265394"/>
            <a:ext cx="362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/>
              <a:t>By zjlhhh123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12046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6280" y="821690"/>
            <a:ext cx="1113155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题目概述</a:t>
            </a:r>
            <a:r>
              <a:rPr lang="en-US" altLang="zh-CN" sz="4800"/>
              <a:t>:</a:t>
            </a:r>
          </a:p>
          <a:p>
            <a:r>
              <a:rPr lang="zh-CN" altLang="en-US" sz="4800"/>
              <a:t>从</a:t>
            </a:r>
            <a:r>
              <a:rPr lang="en-US" altLang="zh-CN" sz="4800"/>
              <a:t>n</a:t>
            </a:r>
            <a:r>
              <a:rPr lang="zh-CN" altLang="en-US" sz="4800"/>
              <a:t>个堆里面</a:t>
            </a:r>
            <a:r>
              <a:rPr lang="en-US" altLang="zh-CN" sz="4800"/>
              <a:t>(</a:t>
            </a:r>
            <a:r>
              <a:rPr lang="zh-CN" altLang="en-US" sz="4800"/>
              <a:t>第</a:t>
            </a:r>
            <a:r>
              <a:rPr lang="en-US" altLang="zh-CN" sz="4800"/>
              <a:t>i</a:t>
            </a:r>
            <a:r>
              <a:rPr lang="zh-CN" altLang="en-US" sz="4800"/>
              <a:t>个堆里有</a:t>
            </a:r>
            <a:r>
              <a:rPr lang="en-US" altLang="zh-CN" sz="4800"/>
              <a:t>ai</a:t>
            </a:r>
            <a:r>
              <a:rPr lang="zh-CN" altLang="en-US" sz="4800"/>
              <a:t>个元素</a:t>
            </a:r>
            <a:r>
              <a:rPr lang="en-US" altLang="zh-CN" sz="4800"/>
              <a:t>)</a:t>
            </a:r>
            <a:r>
              <a:rPr lang="zh-CN" altLang="en-US" sz="4800"/>
              <a:t>总共选出</a:t>
            </a:r>
            <a:r>
              <a:rPr lang="en-US" altLang="zh-CN" sz="4800"/>
              <a:t>m</a:t>
            </a:r>
            <a:r>
              <a:rPr lang="zh-CN" altLang="en-US" sz="4800"/>
              <a:t>个元素排成一圈</a:t>
            </a:r>
            <a:r>
              <a:rPr lang="en-US" altLang="zh-CN" sz="4800"/>
              <a:t>,</a:t>
            </a:r>
            <a:r>
              <a:rPr lang="zh-CN" altLang="en-US" sz="4800"/>
              <a:t>使得圈上相邻的元素来自不同堆</a:t>
            </a:r>
            <a:r>
              <a:rPr lang="en-US" altLang="zh-CN" sz="4800"/>
              <a:t>.</a:t>
            </a:r>
          </a:p>
          <a:p>
            <a:endParaRPr lang="en-US" altLang="zh-CN" sz="4800"/>
          </a:p>
          <a:p>
            <a:r>
              <a:rPr lang="zh-CN" altLang="en-US" sz="4800"/>
              <a:t>若有解</a:t>
            </a:r>
            <a:r>
              <a:rPr lang="en-US" altLang="zh-CN" sz="4800"/>
              <a:t>,</a:t>
            </a:r>
            <a:r>
              <a:rPr lang="zh-CN" altLang="en-US" sz="4800"/>
              <a:t>输出一个可行解</a:t>
            </a:r>
          </a:p>
          <a:p>
            <a:r>
              <a:rPr lang="zh-CN" altLang="en-US" sz="4800"/>
              <a:t>若无解</a:t>
            </a:r>
            <a:r>
              <a:rPr lang="en-US" altLang="zh-CN" sz="4800"/>
              <a:t>,</a:t>
            </a:r>
            <a:r>
              <a:rPr lang="zh-CN" altLang="en-US" sz="4800"/>
              <a:t>输出表示无解的信息</a:t>
            </a:r>
          </a:p>
        </p:txBody>
      </p:sp>
    </p:spTree>
    <p:extLst>
      <p:ext uri="{BB962C8B-B14F-4D97-AF65-F5344CB8AC3E}">
        <p14:creationId xmlns:p14="http://schemas.microsoft.com/office/powerpoint/2010/main" val="2146983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80745" y="641985"/>
            <a:ext cx="10473690" cy="5908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/>
              <a:t>思路</a:t>
            </a:r>
            <a:r>
              <a:rPr lang="en-US" altLang="zh-CN" sz="5400"/>
              <a:t>:</a:t>
            </a:r>
          </a:p>
          <a:p>
            <a:r>
              <a:rPr lang="zh-CN" altLang="en-US" sz="5400"/>
              <a:t>假如把</a:t>
            </a:r>
            <a:r>
              <a:rPr lang="en-US" altLang="zh-CN" sz="5400"/>
              <a:t>m</a:t>
            </a:r>
            <a:r>
              <a:rPr lang="zh-CN" altLang="en-US" sz="5400"/>
              <a:t>个元素不是排成一圈</a:t>
            </a:r>
            <a:r>
              <a:rPr lang="en-US" altLang="zh-CN" sz="5400"/>
              <a:t>,</a:t>
            </a:r>
            <a:r>
              <a:rPr lang="zh-CN" altLang="en-US" sz="5400"/>
              <a:t>而是排成一条链</a:t>
            </a:r>
            <a:r>
              <a:rPr lang="en-US" altLang="zh-CN" sz="5400"/>
              <a:t>,</a:t>
            </a:r>
            <a:r>
              <a:rPr lang="zh-CN" altLang="en-US" sz="5400"/>
              <a:t>该怎么做呢</a:t>
            </a:r>
            <a:r>
              <a:rPr lang="en-US" altLang="zh-CN" sz="5400"/>
              <a:t>?</a:t>
            </a:r>
          </a:p>
          <a:p>
            <a:r>
              <a:rPr lang="zh-CN" altLang="en-US" sz="5400"/>
              <a:t>随便放</a:t>
            </a:r>
            <a:r>
              <a:rPr lang="en-US" altLang="zh-CN" sz="5400"/>
              <a:t>,</a:t>
            </a:r>
            <a:r>
              <a:rPr lang="zh-CN" altLang="en-US" sz="5400"/>
              <a:t>只要保证当前放入的不和前面冲突即可</a:t>
            </a:r>
            <a:r>
              <a:rPr lang="en-US" altLang="zh-CN" sz="5400"/>
              <a:t>(</a:t>
            </a:r>
            <a:r>
              <a:rPr lang="zh-CN" altLang="en-US" sz="5400"/>
              <a:t>我觉得很显然</a:t>
            </a:r>
            <a:r>
              <a:rPr lang="en-US" altLang="zh-CN" sz="5400"/>
              <a:t>)</a:t>
            </a:r>
          </a:p>
          <a:p>
            <a:r>
              <a:rPr lang="zh-CN" altLang="en-US" sz="5400"/>
              <a:t>要链上有解</a:t>
            </a:r>
            <a:r>
              <a:rPr lang="en-US" altLang="zh-CN" sz="5400"/>
              <a:t>,</a:t>
            </a:r>
            <a:r>
              <a:rPr lang="zh-CN" altLang="en-US" sz="5400"/>
              <a:t>我们需要优先取剩余元素多的那一堆</a:t>
            </a:r>
          </a:p>
        </p:txBody>
      </p:sp>
    </p:spTree>
    <p:extLst>
      <p:ext uri="{BB962C8B-B14F-4D97-AF65-F5344CB8AC3E}">
        <p14:creationId xmlns:p14="http://schemas.microsoft.com/office/powerpoint/2010/main" val="2980690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28930" y="417830"/>
            <a:ext cx="1129474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但是</a:t>
            </a:r>
            <a:r>
              <a:rPr lang="en-US" altLang="zh-CN" sz="4800"/>
              <a:t>,</a:t>
            </a:r>
            <a:r>
              <a:rPr lang="zh-CN" altLang="en-US" sz="4800"/>
              <a:t>有很多人的程序连链都不能求解</a:t>
            </a:r>
            <a:r>
              <a:rPr lang="en-US" altLang="zh-CN" sz="4800"/>
              <a:t>...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48310" y="1620520"/>
            <a:ext cx="1129538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试试这组数据</a:t>
            </a:r>
          </a:p>
          <a:p>
            <a:r>
              <a:rPr lang="en-US" altLang="zh-CN" sz="4800"/>
              <a:t>6 3</a:t>
            </a:r>
          </a:p>
          <a:p>
            <a:r>
              <a:rPr lang="en-US" altLang="zh-CN" sz="4800"/>
              <a:t>2 2 2</a:t>
            </a:r>
          </a:p>
          <a:p>
            <a:endParaRPr lang="en-US" altLang="zh-CN" sz="4800"/>
          </a:p>
          <a:p>
            <a:r>
              <a:rPr lang="zh-CN" altLang="en-US" sz="4800"/>
              <a:t>可以得出结论</a:t>
            </a:r>
            <a:r>
              <a:rPr lang="en-US" altLang="zh-CN" sz="4800"/>
              <a:t>,</a:t>
            </a:r>
            <a:r>
              <a:rPr lang="zh-CN" altLang="en-US" sz="4800"/>
              <a:t>我们不能直接将最多的两个拿出来交替放置直到用完为止</a:t>
            </a:r>
            <a:r>
              <a:rPr lang="en-US" altLang="zh-CN" sz="480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649252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2f738bd4b31c87019d875347247f9e2f0708ff5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6485" y="92075"/>
            <a:ext cx="5351780" cy="401383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028065" y="321310"/>
            <a:ext cx="475234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还有一件事</a:t>
            </a:r>
            <a:r>
              <a:rPr lang="en-US" altLang="zh-CN" sz="4800"/>
              <a:t>:</a:t>
            </a:r>
          </a:p>
          <a:p>
            <a:r>
              <a:rPr lang="zh-CN" altLang="en-US" sz="4800"/>
              <a:t>对于链的可行解</a:t>
            </a:r>
            <a:r>
              <a:rPr lang="en-US" altLang="zh-CN" sz="4800"/>
              <a:t>,</a:t>
            </a:r>
            <a:r>
              <a:rPr lang="zh-CN" altLang="en-US" sz="4800"/>
              <a:t>显然不能直接将它首尾相接得出环上可行解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68630" y="4741545"/>
            <a:ext cx="110496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比如我们已经有了链</a:t>
            </a:r>
            <a:r>
              <a:rPr lang="en-US" altLang="zh-CN" sz="3600"/>
              <a:t>1 2 1.</a:t>
            </a:r>
          </a:p>
          <a:p>
            <a:r>
              <a:rPr lang="zh-CN" altLang="en-US" sz="3600"/>
              <a:t>显然</a:t>
            </a:r>
            <a:r>
              <a:rPr lang="en-US" altLang="zh-CN" sz="3600"/>
              <a:t>,</a:t>
            </a:r>
            <a:r>
              <a:rPr lang="zh-CN" altLang="en-US" sz="3600"/>
              <a:t>需要用剩下的元素对最后的</a:t>
            </a:r>
            <a:r>
              <a:rPr lang="en-US" altLang="zh-CN" sz="3600"/>
              <a:t>1</a:t>
            </a:r>
            <a:r>
              <a:rPr lang="zh-CN" altLang="en-US" sz="3600"/>
              <a:t>进行替换才可能有解</a:t>
            </a:r>
          </a:p>
        </p:txBody>
      </p:sp>
    </p:spTree>
    <p:extLst>
      <p:ext uri="{BB962C8B-B14F-4D97-AF65-F5344CB8AC3E}">
        <p14:creationId xmlns:p14="http://schemas.microsoft.com/office/powerpoint/2010/main" val="293749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7380" y="224155"/>
            <a:ext cx="1093787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那么</a:t>
            </a:r>
            <a:r>
              <a:rPr lang="en-US" altLang="zh-CN" sz="4800"/>
              <a:t>,</a:t>
            </a:r>
            <a:r>
              <a:rPr lang="zh-CN" altLang="en-US" sz="4800"/>
              <a:t>是不是没有剩下的可替换元素并且链不能首尾相接时就一定无解呢</a:t>
            </a:r>
            <a:r>
              <a:rPr lang="en-US" altLang="zh-CN" sz="4800"/>
              <a:t>?</a:t>
            </a:r>
          </a:p>
          <a:p>
            <a:r>
              <a:rPr lang="zh-CN" altLang="en-US" sz="4800"/>
              <a:t>再想想这条链</a:t>
            </a:r>
            <a:r>
              <a:rPr lang="en-US" altLang="zh-CN" sz="4800"/>
              <a:t>1 2 3 1</a:t>
            </a:r>
          </a:p>
          <a:p>
            <a:r>
              <a:rPr lang="zh-CN" altLang="en-US" sz="4800"/>
              <a:t>肉眼可以发现存在环</a:t>
            </a:r>
            <a:r>
              <a:rPr lang="en-US" altLang="zh-CN" sz="4800"/>
              <a:t>1 2 1 3</a:t>
            </a:r>
            <a:r>
              <a:rPr lang="zh-CN" altLang="en-US" sz="4800"/>
              <a:t>满足题意</a:t>
            </a:r>
            <a:r>
              <a:rPr lang="en-US" altLang="zh-CN" sz="4800"/>
              <a:t>.</a:t>
            </a:r>
          </a:p>
        </p:txBody>
      </p:sp>
      <p:pic>
        <p:nvPicPr>
          <p:cNvPr id="3" name="图片 2" descr="QQ图片201708011011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15" y="3270250"/>
            <a:ext cx="3116580" cy="291211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655060" y="3270250"/>
            <a:ext cx="848995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>
                <a:sym typeface="+mn-ea"/>
              </a:rPr>
              <a:t>那么我们肉眼是怎么看出数据</a:t>
            </a:r>
            <a:r>
              <a:rPr lang="en-US" altLang="zh-CN" sz="4800">
                <a:sym typeface="+mn-ea"/>
              </a:rPr>
              <a:t>:</a:t>
            </a:r>
            <a:endParaRPr lang="en-US" altLang="zh-CN" sz="4800"/>
          </a:p>
          <a:p>
            <a:r>
              <a:rPr lang="en-US" altLang="zh-CN" sz="4800">
                <a:sym typeface="+mn-ea"/>
              </a:rPr>
              <a:t>4 3</a:t>
            </a:r>
            <a:endParaRPr lang="en-US" altLang="zh-CN" sz="4800"/>
          </a:p>
          <a:p>
            <a:r>
              <a:rPr lang="en-US" altLang="zh-CN" sz="4800">
                <a:sym typeface="+mn-ea"/>
              </a:rPr>
              <a:t>2 1 1</a:t>
            </a:r>
          </a:p>
          <a:p>
            <a:r>
              <a:rPr lang="zh-CN" altLang="en-US" sz="4800"/>
              <a:t>的正解的</a:t>
            </a:r>
            <a:r>
              <a:rPr lang="en-US" altLang="zh-CN" sz="4800"/>
              <a:t>?!!</a:t>
            </a:r>
          </a:p>
        </p:txBody>
      </p:sp>
    </p:spTree>
    <p:extLst>
      <p:ext uri="{BB962C8B-B14F-4D97-AF65-F5344CB8AC3E}">
        <p14:creationId xmlns:p14="http://schemas.microsoft.com/office/powerpoint/2010/main" val="2911590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0390" y="606425"/>
            <a:ext cx="1125918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/>
              <a:t>放了第一个</a:t>
            </a:r>
            <a:r>
              <a:rPr lang="en-US" altLang="zh-CN" sz="3600"/>
              <a:t>1</a:t>
            </a:r>
            <a:r>
              <a:rPr lang="zh-CN" altLang="en-US" sz="3600"/>
              <a:t>以后</a:t>
            </a:r>
            <a:r>
              <a:rPr lang="en-US" altLang="zh-CN" sz="3600"/>
              <a:t>,1,2,3</a:t>
            </a:r>
            <a:r>
              <a:rPr lang="zh-CN" altLang="en-US" sz="3600"/>
              <a:t>分别只剩一个</a:t>
            </a:r>
          </a:p>
          <a:p>
            <a:r>
              <a:rPr lang="zh-CN" altLang="en-US" sz="3600"/>
              <a:t>第二个位置</a:t>
            </a:r>
            <a:r>
              <a:rPr lang="en-US" altLang="zh-CN" sz="3600"/>
              <a:t>,</a:t>
            </a:r>
            <a:r>
              <a:rPr lang="zh-CN" altLang="en-US" sz="3600"/>
              <a:t>程序会按照某个规则选和上一个不冲突的</a:t>
            </a:r>
          </a:p>
          <a:p>
            <a:r>
              <a:rPr lang="zh-CN" altLang="en-US" sz="3600"/>
              <a:t>由于</a:t>
            </a:r>
            <a:r>
              <a:rPr lang="en-US" altLang="zh-CN" sz="3600"/>
              <a:t>2</a:t>
            </a:r>
            <a:r>
              <a:rPr lang="zh-CN" altLang="en-US" sz="3600"/>
              <a:t>和</a:t>
            </a:r>
            <a:r>
              <a:rPr lang="en-US" altLang="zh-CN" sz="3600"/>
              <a:t>3</a:t>
            </a:r>
            <a:r>
              <a:rPr lang="zh-CN" altLang="en-US" sz="3600"/>
              <a:t>的对称性</a:t>
            </a:r>
            <a:r>
              <a:rPr lang="en-US" altLang="zh-CN" sz="3600"/>
              <a:t>,</a:t>
            </a:r>
            <a:r>
              <a:rPr lang="zh-CN" altLang="en-US" sz="3600"/>
              <a:t>我们先假设选了</a:t>
            </a:r>
            <a:r>
              <a:rPr lang="en-US" altLang="zh-CN" sz="3600"/>
              <a:t>2.</a:t>
            </a:r>
          </a:p>
          <a:p>
            <a:r>
              <a:rPr lang="zh-CN" altLang="en-US" sz="3600"/>
              <a:t>然后就剩</a:t>
            </a:r>
            <a:r>
              <a:rPr lang="en-US" altLang="zh-CN" sz="3600"/>
              <a:t>1,3</a:t>
            </a:r>
            <a:r>
              <a:rPr lang="zh-CN" altLang="en-US" sz="3600"/>
              <a:t>各一个了</a:t>
            </a:r>
          </a:p>
          <a:p>
            <a:r>
              <a:rPr lang="zh-CN" altLang="en-US" sz="3600"/>
              <a:t>脑子告诉我</a:t>
            </a:r>
            <a:r>
              <a:rPr lang="en-US" altLang="zh-CN" sz="3600"/>
              <a:t>,</a:t>
            </a:r>
            <a:r>
              <a:rPr lang="zh-CN" altLang="en-US" sz="3600"/>
              <a:t>这时候我只能选</a:t>
            </a:r>
            <a:r>
              <a:rPr lang="en-US" altLang="zh-CN" sz="3600"/>
              <a:t>1</a:t>
            </a:r>
          </a:p>
          <a:p>
            <a:r>
              <a:rPr lang="zh-CN" altLang="en-US" sz="3600"/>
              <a:t>好</a:t>
            </a:r>
            <a:r>
              <a:rPr lang="en-US" altLang="zh-CN" sz="3600"/>
              <a:t>,</a:t>
            </a:r>
            <a:r>
              <a:rPr lang="zh-CN" altLang="en-US" sz="3600"/>
              <a:t>停止</a:t>
            </a:r>
            <a:r>
              <a:rPr lang="en-US" altLang="zh-CN" sz="3600"/>
              <a:t>!</a:t>
            </a:r>
          </a:p>
          <a:p>
            <a:endParaRPr lang="en-US" altLang="zh-CN" sz="3600"/>
          </a:p>
          <a:p>
            <a:r>
              <a:rPr lang="zh-CN" altLang="en-US" sz="3600"/>
              <a:t>这时说明了</a:t>
            </a:r>
            <a:r>
              <a:rPr lang="en-US" altLang="zh-CN" sz="3600"/>
              <a:t>1</a:t>
            </a:r>
            <a:r>
              <a:rPr lang="zh-CN" altLang="en-US" sz="3600"/>
              <a:t>的优先级比</a:t>
            </a:r>
            <a:r>
              <a:rPr lang="en-US" altLang="zh-CN" sz="3600"/>
              <a:t>3</a:t>
            </a:r>
            <a:r>
              <a:rPr lang="zh-CN" altLang="en-US" sz="3600"/>
              <a:t>高</a:t>
            </a:r>
          </a:p>
          <a:p>
            <a:r>
              <a:rPr lang="zh-CN" altLang="en-US" sz="3600"/>
              <a:t>但是明明</a:t>
            </a:r>
            <a:r>
              <a:rPr lang="en-US" altLang="zh-CN" sz="3600"/>
              <a:t>1</a:t>
            </a:r>
            <a:r>
              <a:rPr lang="zh-CN" altLang="en-US" sz="3600"/>
              <a:t>和</a:t>
            </a:r>
            <a:r>
              <a:rPr lang="en-US" altLang="zh-CN" sz="3600"/>
              <a:t>3</a:t>
            </a:r>
            <a:r>
              <a:rPr lang="zh-CN" altLang="en-US" sz="3600"/>
              <a:t>剩下的个数都一样诶</a:t>
            </a:r>
            <a:r>
              <a:rPr lang="en-US" altLang="zh-CN" sz="3600"/>
              <a:t>?!!</a:t>
            </a:r>
          </a:p>
          <a:p>
            <a:r>
              <a:rPr lang="zh-CN" altLang="en-US" sz="3600"/>
              <a:t>唯一的不同在于</a:t>
            </a:r>
            <a:r>
              <a:rPr lang="en-US" altLang="zh-CN" sz="3600"/>
              <a:t>1</a:t>
            </a:r>
            <a:r>
              <a:rPr lang="zh-CN" altLang="en-US" sz="3600"/>
              <a:t>放了第一个位置</a:t>
            </a:r>
            <a:r>
              <a:rPr lang="en-US" altLang="zh-CN" sz="360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4114445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4060" y="1661795"/>
            <a:ext cx="1052449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再用脑子好好想想</a:t>
            </a:r>
            <a:r>
              <a:rPr lang="en-US" altLang="zh-CN" sz="4800"/>
              <a:t>,</a:t>
            </a:r>
            <a:r>
              <a:rPr lang="zh-CN" altLang="en-US" sz="4800"/>
              <a:t>在剩余个数相同时</a:t>
            </a:r>
            <a:r>
              <a:rPr lang="en-US" altLang="zh-CN" sz="4800"/>
              <a:t>,</a:t>
            </a:r>
            <a:r>
              <a:rPr lang="zh-CN" altLang="en-US" sz="4800"/>
              <a:t>优先把放了第一个位置的数放在前面</a:t>
            </a:r>
            <a:r>
              <a:rPr lang="en-US" altLang="zh-CN" sz="4800"/>
              <a:t>,</a:t>
            </a:r>
          </a:p>
          <a:p>
            <a:r>
              <a:rPr lang="zh-CN" altLang="en-US" sz="4800"/>
              <a:t>那么放最后一个位置时</a:t>
            </a:r>
            <a:r>
              <a:rPr lang="en-US" altLang="zh-CN" sz="4800"/>
              <a:t>,</a:t>
            </a:r>
            <a:r>
              <a:rPr lang="zh-CN" altLang="en-US" sz="4800"/>
              <a:t>能构造出可行解的选择不会</a:t>
            </a:r>
            <a:r>
              <a:rPr lang="zh-CN" altLang="en-US" sz="4800">
                <a:solidFill>
                  <a:srgbClr val="FF0000"/>
                </a:solidFill>
              </a:rPr>
              <a:t>比</a:t>
            </a:r>
            <a:r>
              <a:rPr lang="zh-CN" altLang="en-US" sz="4800"/>
              <a:t>不这么做</a:t>
            </a:r>
            <a:r>
              <a:rPr lang="zh-CN" altLang="en-US" sz="4800">
                <a:solidFill>
                  <a:srgbClr val="FF0000"/>
                </a:solidFill>
              </a:rPr>
              <a:t>更差</a:t>
            </a:r>
            <a:r>
              <a:rPr lang="en-US" altLang="zh-CN" sz="480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510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预期难度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CG&lt;AH&lt;BD&lt;F&lt;E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3855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7355" y="254635"/>
            <a:ext cx="113353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/>
              <a:t>于是正解大概是这样</a:t>
            </a:r>
            <a:r>
              <a:rPr lang="en-US" altLang="zh-CN" sz="4800"/>
              <a:t>: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0390" y="1332230"/>
            <a:ext cx="9820910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/>
              <a:t>if(</a:t>
            </a:r>
            <a:r>
              <a:rPr lang="zh-CN" altLang="en-US" sz="3200"/>
              <a:t>剩余数量最多的仅有一个 </a:t>
            </a:r>
            <a:r>
              <a:rPr lang="en-US" altLang="zh-CN" sz="3200"/>
              <a:t>&amp;&amp; i</a:t>
            </a:r>
            <a:r>
              <a:rPr lang="zh-CN" altLang="en-US" sz="3200"/>
              <a:t>是剩余数量最多的</a:t>
            </a:r>
            <a:r>
              <a:rPr lang="en-US" altLang="zh-CN" sz="3200"/>
              <a:t>)</a:t>
            </a:r>
          </a:p>
          <a:p>
            <a:r>
              <a:rPr lang="en-US" altLang="zh-CN" sz="3200"/>
              <a:t>	</a:t>
            </a:r>
            <a:r>
              <a:rPr lang="zh-CN" altLang="en-US" sz="3200"/>
              <a:t>选</a:t>
            </a:r>
            <a:r>
              <a:rPr lang="en-US" altLang="zh-CN" sz="3200"/>
              <a:t>i;</a:t>
            </a:r>
          </a:p>
          <a:p>
            <a:r>
              <a:rPr lang="en-US" altLang="zh-CN" sz="3200"/>
              <a:t>else if(</a:t>
            </a:r>
            <a:r>
              <a:rPr lang="en-US" altLang="zh-CN" sz="3200">
                <a:sym typeface="+mn-ea"/>
              </a:rPr>
              <a:t>i</a:t>
            </a:r>
            <a:r>
              <a:rPr lang="zh-CN" altLang="en-US" sz="3200">
                <a:sym typeface="+mn-ea"/>
              </a:rPr>
              <a:t>是剩余数量最多的之一 </a:t>
            </a:r>
            <a:r>
              <a:rPr lang="en-US" altLang="zh-CN" sz="3200">
                <a:sym typeface="+mn-ea"/>
              </a:rPr>
              <a:t>&amp;&amp; i</a:t>
            </a:r>
            <a:r>
              <a:rPr lang="zh-CN" altLang="en-US" sz="3200">
                <a:sym typeface="+mn-ea"/>
              </a:rPr>
              <a:t>放在了第一个位置</a:t>
            </a:r>
            <a:r>
              <a:rPr lang="en-US" altLang="zh-CN" sz="3200"/>
              <a:t>)</a:t>
            </a:r>
          </a:p>
          <a:p>
            <a:r>
              <a:rPr lang="en-US" altLang="zh-CN" sz="3200"/>
              <a:t>	</a:t>
            </a:r>
            <a:r>
              <a:rPr lang="zh-CN" altLang="en-US" sz="3200"/>
              <a:t>选</a:t>
            </a:r>
            <a:r>
              <a:rPr lang="en-US" altLang="zh-CN" sz="3200"/>
              <a:t>i;</a:t>
            </a:r>
          </a:p>
          <a:p>
            <a:r>
              <a:rPr lang="en-US" altLang="zh-CN" sz="3200"/>
              <a:t>else</a:t>
            </a:r>
          </a:p>
          <a:p>
            <a:r>
              <a:rPr lang="en-US" altLang="zh-CN" sz="3200"/>
              <a:t>	</a:t>
            </a:r>
            <a:r>
              <a:rPr lang="zh-CN" altLang="en-US" sz="3200"/>
              <a:t>随便选一个剩余数量最多的</a:t>
            </a:r>
            <a:r>
              <a:rPr lang="en-US" altLang="zh-CN" sz="320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27774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897" y="315881"/>
            <a:ext cx="1068002" cy="638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545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 (By </a:t>
            </a:r>
            <a:r>
              <a:rPr lang="en-US" altLang="zh-CN" dirty="0" err="1" smtClean="0"/>
              <a:t>jiangshibiao</a:t>
            </a:r>
            <a:r>
              <a:rPr lang="en-US" altLang="zh-CN" dirty="0" smtClean="0"/>
              <a:t>)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>
                <a:latin typeface="微软雅黑" panose="020B0503020204020204" charset="-122"/>
                <a:ea typeface="微软雅黑" panose="020B0503020204020204" charset="-122"/>
              </a:rPr>
              <a:t>题意：给定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个集合，询问是否能把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个集合分成非空的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L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组，对于每组，存在某个元素，这组中的每个集合都包含该元素。</a:t>
            </a:r>
          </a:p>
          <a:p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trike="sngStrike" dirty="0" smtClean="0">
                <a:latin typeface="微软雅黑" panose="020B0503020204020204" charset="-122"/>
                <a:ea typeface="微软雅黑" panose="020B0503020204020204" charset="-122"/>
              </a:rPr>
              <a:t> 数据</a:t>
            </a:r>
            <a:r>
              <a:rPr lang="zh-CN" altLang="en-US" strike="sngStrike" dirty="0">
                <a:latin typeface="微软雅黑" panose="020B0503020204020204" charset="-122"/>
                <a:ea typeface="微软雅黑" panose="020B0503020204020204" charset="-122"/>
              </a:rPr>
              <a:t>范围十分可疑。</a:t>
            </a:r>
            <a:r>
              <a:rPr lang="zh-CN" altLang="en-US" strike="sngStrike" dirty="0" smtClean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1560"/>
          </a:xfrm>
        </p:spPr>
        <p:txBody>
          <a:bodyPr>
            <a:normAutofit/>
          </a:bodyPr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这里提供一个转化后的问题：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给出N个集合。每次你可以指定一个数，然后所有包含这个元素的集合可以被删掉。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问你能否经过最多L轮操作使得所有集合都被删掉。</a:t>
            </a: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因为L比较小，考虑直接dfs。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对于第一个集合，我们枚举它的那个公共的数是多少。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然后线性扫描过去，找到接下来第一个没有这个数的集合。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（它显然不能通过这个公共的数与第一个数在同一个部分）</a:t>
            </a: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对于这个集合，再枚举它公共的数是多少，然后线性扫描过去找到第一个没有这两个数的集合……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这样重复L次后如果还是没有，就直接NO好了。若中途扫完序列就是YES。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这样最坏的效率就是O(N*maxAi^L)。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把Ai和L的限制设成这样纯属伪装成一道高端题。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其实可以用bitset再优化一下，因为N=30，这样相当于可以去掉复杂度N。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24823" y="117429"/>
            <a:ext cx="10164024" cy="2861162"/>
          </a:xfrm>
        </p:spPr>
        <p:txBody>
          <a:bodyPr/>
          <a:lstStyle/>
          <a:p>
            <a:r>
              <a:rPr lang="en-GB" altLang="zh-CN" b="1" dirty="0" smtClean="0"/>
              <a:t>F - Holiday Planning</a:t>
            </a:r>
            <a:endParaRPr lang="zh-CN" altLang="en-US" b="1" dirty="0"/>
          </a:p>
        </p:txBody>
      </p:sp>
      <p:sp>
        <p:nvSpPr>
          <p:cNvPr id="4" name="文本框 3"/>
          <p:cNvSpPr txBox="1"/>
          <p:nvPr/>
        </p:nvSpPr>
        <p:spPr>
          <a:xfrm>
            <a:off x="5223849" y="3114392"/>
            <a:ext cx="43637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/>
              <a:t>By </a:t>
            </a:r>
            <a:r>
              <a:rPr lang="en-US" altLang="zh-CN" sz="2800" b="1" dirty="0" err="1" smtClean="0"/>
              <a:t>lsmll</a:t>
            </a:r>
            <a:endParaRPr lang="zh-CN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037829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2261"/>
                <a:ext cx="10515600" cy="5624702"/>
              </a:xfrm>
            </p:spPr>
            <p:txBody>
              <a:bodyPr/>
              <a:lstStyle/>
              <a:p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有一颗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n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个节点（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n&lt;=500000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）的树，每条边是黑色或者白色</a:t>
                </a:r>
                <a:endParaRPr lang="en-US" altLang="zh-CN" dirty="0" smtClean="0">
                  <a:latin typeface="Courier New" panose="02070309020205020404" pitchFamily="49" charset="0"/>
                  <a:ea typeface="微软雅黑" panose="020B0503020204020204" pitchFamily="34" charset="-122"/>
                </a:endParaRPr>
              </a:p>
              <a:p>
                <a:endParaRPr lang="en-US" altLang="zh-CN" dirty="0" smtClean="0">
                  <a:latin typeface="Courier New" panose="02070309020205020404" pitchFamily="49" charset="0"/>
                  <a:ea typeface="微软雅黑" panose="020B0503020204020204" pitchFamily="34" charset="-122"/>
                </a:endParaRPr>
              </a:p>
              <a:p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求有多少条路径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(A,B) (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)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，使得该路径上存在至少一点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C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（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zh-C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,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），使得从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A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到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C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经过的黑白边数量相等，且从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C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到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B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经过的黑白边数量也相等</a:t>
                </a:r>
                <a:endParaRPr lang="en-US" altLang="zh-CN" dirty="0" smtClean="0">
                  <a:latin typeface="Courier New" panose="02070309020205020404" pitchFamily="49" charset="0"/>
                  <a:ea typeface="微软雅黑" panose="020B0503020204020204" pitchFamily="34" charset="-122"/>
                </a:endParaRPr>
              </a:p>
              <a:p>
                <a:endParaRPr lang="en-US" altLang="zh-CN" dirty="0">
                  <a:latin typeface="Courier New" panose="02070309020205020404" pitchFamily="49" charset="0"/>
                  <a:ea typeface="微软雅黑" panose="020B0503020204020204" pitchFamily="34" charset="-122"/>
                </a:endParaRPr>
              </a:p>
              <a:p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每条路径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(A,B)</a:t>
                </a:r>
                <a:r>
                  <a:rPr lang="zh-CN" altLang="en-US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只统计一次，即使有多个满足条件的</a:t>
                </a:r>
                <a:r>
                  <a:rPr lang="en-US" altLang="zh-CN" dirty="0" smtClean="0">
                    <a:latin typeface="Courier New" panose="02070309020205020404" pitchFamily="49" charset="0"/>
                    <a:ea typeface="微软雅黑" panose="020B0503020204020204" pitchFamily="34" charset="-122"/>
                  </a:rPr>
                  <a:t>C</a:t>
                </a:r>
                <a:endParaRPr lang="zh-CN" altLang="en-US" dirty="0">
                  <a:latin typeface="Courier New" panose="02070309020205020404" pitchFamily="49" charset="0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2261"/>
                <a:ext cx="10515600" cy="5624702"/>
              </a:xfrm>
              <a:blipFill rotWithShape="0">
                <a:blip r:embed="rId2"/>
                <a:stretch>
                  <a:fillRect l="-1043" t="-216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15343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52261"/>
            <a:ext cx="10515600" cy="5939074"/>
          </a:xfrm>
        </p:spPr>
        <p:txBody>
          <a:bodyPr/>
          <a:lstStyle/>
          <a:p>
            <a:endParaRPr lang="en-US" altLang="zh-CN" dirty="0" smtClean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把两种边的权值设为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1</a:t>
            </a:r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和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-1</a:t>
            </a:r>
          </a:p>
          <a:p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记从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A</a:t>
            </a:r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到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B</a:t>
            </a:r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的路径上边的权值和为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W(A,B)</a:t>
            </a: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于是题目要求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W(A,C)=0</a:t>
            </a:r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且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W(C,B)=0</a:t>
            </a: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注意到由此可以推出总权值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W(A,B)=0</a:t>
            </a: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假如只要求总权值为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0</a:t>
            </a:r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，我们可以直接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DP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 smtClean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现在存在</a:t>
            </a:r>
            <a:r>
              <a:rPr lang="en-US" altLang="zh-CN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C</a:t>
            </a:r>
            <a:r>
              <a:rPr lang="zh-CN" altLang="en-US" dirty="0" smtClean="0">
                <a:latin typeface="Courier New" panose="02070309020205020404" pitchFamily="49" charset="0"/>
                <a:ea typeface="微软雅黑" panose="020B0503020204020204" pitchFamily="34" charset="-122"/>
              </a:rPr>
              <a:t>点的限制条件，所以我们可以考虑点分治</a:t>
            </a:r>
            <a:endParaRPr lang="en-US" altLang="zh-CN" dirty="0" smtClean="0">
              <a:latin typeface="Courier New" panose="02070309020205020404" pitchFamily="49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118449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5483" y="914400"/>
            <a:ext cx="10515600" cy="5624702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如何求通过某一点的合法路径条数？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首先，合法路径必须总权值为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0</a:t>
            </a: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其次，对于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C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点，从它到当前根（记为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r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）的路径权值和应当等于路径端点到根的权值和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若对于一个点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，在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a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到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r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的路径上存在一点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c,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满足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W(</a:t>
            </a:r>
            <a:r>
              <a:rPr lang="en-US" altLang="zh-CN" dirty="0" err="1">
                <a:latin typeface="Courier New" panose="02070309020205020404" pitchFamily="49" charset="0"/>
                <a:ea typeface="微软雅黑" panose="020B0503020204020204" pitchFamily="34" charset="-122"/>
              </a:rPr>
              <a:t>a,r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)=W(</a:t>
            </a:r>
            <a:r>
              <a:rPr lang="en-US" altLang="zh-CN" dirty="0" err="1">
                <a:latin typeface="Courier New" panose="02070309020205020404" pitchFamily="49" charset="0"/>
                <a:ea typeface="微软雅黑" panose="020B0503020204020204" pitchFamily="34" charset="-122"/>
              </a:rPr>
              <a:t>c,r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)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，则我们称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x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为好端点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32290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65360" y="1233298"/>
            <a:ext cx="10515600" cy="5624702"/>
          </a:xfrm>
        </p:spPr>
        <p:txBody>
          <a:bodyPr/>
          <a:lstStyle/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任意一条合法路径的两个端点中至少有一个好端点（注意以当前根为一个端点的路径，要单独处理）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于是统计两个端点权值和为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0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、且至少有一个端点为好端点的路径条数即可。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也可以用所有权值和为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0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的路径条数减去两个端点权值和为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0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，但都不是好端点的路径条数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8780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比赛情况</a:t>
            </a:r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465226"/>
              </p:ext>
            </p:extLst>
          </p:nvPr>
        </p:nvGraphicFramePr>
        <p:xfrm>
          <a:off x="1091963" y="1589520"/>
          <a:ext cx="9932112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607"/>
                <a:gridCol w="1794617"/>
                <a:gridCol w="1743342"/>
                <a:gridCol w="4580546"/>
              </a:tblGrid>
              <a:tr h="492425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Problem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Accepted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Submitted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First</a:t>
                      </a:r>
                      <a:r>
                        <a:rPr lang="en-US" altLang="zh-CN" sz="2800" baseline="0" dirty="0" smtClean="0"/>
                        <a:t> Accepted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15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90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800" dirty="0" err="1" smtClean="0"/>
                        <a:t>houjikan</a:t>
                      </a:r>
                      <a:r>
                        <a:rPr lang="en-GB" altLang="zh-CN" sz="2800" dirty="0" smtClean="0"/>
                        <a:t> (36)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B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0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6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/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C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44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152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800" dirty="0" smtClean="0"/>
                        <a:t>lzw4896s (12)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D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1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8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800" dirty="0" smtClean="0"/>
                        <a:t>lyk248289469 (209)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E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1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5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800" dirty="0" smtClean="0"/>
                        <a:t>subconscious (235)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F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0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0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/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G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19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70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800" dirty="0" smtClean="0"/>
                        <a:t>Johann (30)</a:t>
                      </a:r>
                      <a:endParaRPr lang="zh-CN" altLang="en-US" sz="2800" dirty="0"/>
                    </a:p>
                  </a:txBody>
                  <a:tcPr/>
                </a:tc>
              </a:tr>
              <a:tr h="499264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b="1" dirty="0" smtClean="0"/>
                        <a:t>H</a:t>
                      </a:r>
                      <a:endParaRPr lang="zh-CN" alt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19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800" dirty="0" smtClean="0"/>
                        <a:t>56</a:t>
                      </a:r>
                      <a:endParaRPr lang="zh-CN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2800" dirty="0" smtClean="0"/>
                        <a:t>subconscious (89)</a:t>
                      </a:r>
                      <a:endParaRPr lang="zh-CN" alt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02757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9146" y="217283"/>
            <a:ext cx="10515600" cy="6192571"/>
          </a:xfrm>
        </p:spPr>
        <p:txBody>
          <a:bodyPr>
            <a:normAutofit/>
          </a:bodyPr>
          <a:lstStyle/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具体实现：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点分时两次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DFS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，第一次先求出每个点到到根的路径权值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第二次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DFS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时判断每个点是不是好端点，一种方法是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DFS</a:t>
            </a:r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到一个点时将该点的到根的权值标记，回溯时删除标记，然后每次看那个点的权值是否被标记过即可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每次点分的时间复杂度都是线性于当前被分治的点数</a:t>
            </a:r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endParaRPr lang="en-US" altLang="zh-CN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  <a:p>
            <a:r>
              <a:rPr lang="zh-CN" altLang="en-US" dirty="0">
                <a:latin typeface="Courier New" panose="02070309020205020404" pitchFamily="49" charset="0"/>
                <a:ea typeface="微软雅黑" panose="020B0503020204020204" pitchFamily="34" charset="-122"/>
              </a:rPr>
              <a:t>总时间复杂度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O(</a:t>
            </a:r>
            <a:r>
              <a:rPr lang="en-US" altLang="zh-CN" dirty="0" err="1">
                <a:latin typeface="Courier New" panose="02070309020205020404" pitchFamily="49" charset="0"/>
                <a:ea typeface="微软雅黑" panose="020B0503020204020204" pitchFamily="34" charset="-122"/>
              </a:rPr>
              <a:t>nlogn</a:t>
            </a:r>
            <a:r>
              <a:rPr lang="en-US" altLang="zh-CN" dirty="0">
                <a:latin typeface="Courier New" panose="02070309020205020404" pitchFamily="49" charset="0"/>
                <a:ea typeface="微软雅黑" panose="020B0503020204020204" pitchFamily="34" charset="-122"/>
              </a:rPr>
              <a:t>)</a:t>
            </a:r>
            <a:endParaRPr lang="zh-CN" altLang="en-US" dirty="0">
              <a:latin typeface="Courier New" panose="02070309020205020404" pitchFamily="49" charset="0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52762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 (By </a:t>
            </a:r>
            <a:r>
              <a:rPr lang="en-US" altLang="zh-CN" dirty="0" err="1"/>
              <a:t>jiangshibiao</a:t>
            </a:r>
            <a:r>
              <a:rPr lang="en-US" altLang="zh-CN" dirty="0"/>
              <a:t>)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题意：把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个数分成连续非空的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M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组（熟悉的设定），每组得分为该组中出现最多的数出现的次数。求得分最大值。</a:t>
            </a:r>
          </a:p>
          <a:p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 strike="sngStrike" dirty="0" smtClean="0">
                <a:latin typeface="微软雅黑" panose="020B0503020204020204" charset="-122"/>
                <a:ea typeface="微软雅黑" panose="020B0503020204020204" charset="-122"/>
              </a:rPr>
              <a:t>感觉</a:t>
            </a:r>
            <a:r>
              <a:rPr lang="zh-CN" altLang="en-US" strike="sngStrike" dirty="0">
                <a:latin typeface="微软雅黑" panose="020B0503020204020204" charset="-122"/>
                <a:ea typeface="微软雅黑" panose="020B0503020204020204" charset="-122"/>
              </a:rPr>
              <a:t>这题</a:t>
            </a:r>
            <a:r>
              <a:rPr lang="en-US" altLang="zh-CN" strike="sngStrike" dirty="0" err="1">
                <a:latin typeface="微软雅黑" panose="020B0503020204020204" charset="-122"/>
                <a:ea typeface="微软雅黑" panose="020B0503020204020204" charset="-122"/>
              </a:rPr>
              <a:t>diaobaole</a:t>
            </a:r>
            <a:r>
              <a:rPr lang="zh-CN" altLang="en-US" strike="sngStrike" dirty="0" smtClean="0">
                <a:latin typeface="微软雅黑" panose="020B0503020204020204" charset="-122"/>
                <a:ea typeface="微软雅黑" panose="020B0503020204020204" charset="-122"/>
              </a:rPr>
              <a:t>！</a:t>
            </a:r>
            <a:endParaRPr lang="zh-CN" altLang="en-US" strike="sngStrike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这似乎是一个很经典的模型。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一个很自然的想法是，我们设G[i][j]表示前i个数字，已经划成了j段的最大收益。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那么转移就是G[i][j]=max(G[k][j-1]+Times(k+1..i))。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Times(l..r)表示l~r之间的众数的出现次数。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我们可以倒着枚举k，这样每次可以O(1)求出Times。然而这样的效率是O(N^2*M)的，而且不太能改进。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显然我们要把枚举的那一维尝试优化掉，这样就启发我们只由上一个数字转移。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保留之前G[i][j]的设法外，我们增设F[i][j]表示“前i个数字，已经划成了j段，而且第j段我强制众数就是a[i]的最大收益”。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（也就是说，这里的F[i][j]&lt;=G[i][j]）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先考虑G[i][j]的转移。显然a[i]必定在第j段里。分以下的情况讨论：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 (1)a[i]是第j段里的众数   G[i][j]=F[i][j]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 (2)a[i]不是第j段里的众数 G[i][j]=G[i-1][j]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 因为如果最优答案里a[i]不是众数，但是我们当做众数的话，当前答案会变劣。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 所以每次我们只要把这两种情况取一个max即可。</a:t>
            </a: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9640"/>
          </a:xfrm>
        </p:spPr>
        <p:txBody>
          <a:bodyPr>
            <a:normAutofit lnSpcReduction="10000"/>
          </a:bodyPr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再考虑F[i][j]的转移。显然a[i]必定在第j段里。分以下的情况讨论：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  (1)第j段只有一个a[i]这样的数。 F[i][j]=G[i-1][j-1]+1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  (2)第j段不止一个a[i]这样的数。 F[i][j]=F[pre(i)][j]+1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  pre(i)表示i之前最近的一个j使得a[j]=a[i]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  <a:sym typeface="+mn-ea"/>
              </a:rPr>
              <a:t>  这里也只要把两种情况取一个max即可。</a:t>
            </a: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容易发现F和G是相互转移的，所以本题的想出F和G的意义是有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 点难度的。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 最终效率就是O(NlogN+N*M),O(NlogN)是用来处理pre(i)的。</a:t>
            </a:r>
          </a:p>
          <a:p>
            <a:pPr marL="0" indent="0">
              <a:buNone/>
            </a:pP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 （排序离散或者map）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 (By </a:t>
            </a:r>
            <a:r>
              <a:rPr lang="en-US" altLang="zh-CN" dirty="0" err="1"/>
              <a:t>YourBroDuke</a:t>
            </a:r>
            <a:r>
              <a:rPr lang="en-US" altLang="zh-CN" dirty="0"/>
              <a:t>)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题意：给定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个数，其中只有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或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个数出现次数为奇数，求所有出现奇数次的数。</a:t>
            </a:r>
          </a:p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Memory Limit: 512 KB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K = 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：所有数的异或和。</a:t>
            </a:r>
          </a:p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K = 2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：所有数的异或和等于出现奇数次的两数异或和，设其为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不为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的位上，答案两数分别为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和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。用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XOR[64][2]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分别记录下各位为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和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的所有数的异或和，在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S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任意一个不为</a:t>
            </a:r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 dirty="0">
                <a:latin typeface="微软雅黑" panose="020B0503020204020204" charset="-122"/>
                <a:ea typeface="微软雅黑" panose="020B0503020204020204" charset="-122"/>
              </a:rPr>
              <a:t>的位上分别查询即可。</a:t>
            </a:r>
          </a:p>
          <a:p>
            <a:endParaRPr lang="en-US" altLang="zh-CN" dirty="0" smtClean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dirty="0" smtClean="0">
                <a:latin typeface="微软雅黑" panose="020B0503020204020204" charset="-122"/>
                <a:ea typeface="微软雅黑" panose="020B0503020204020204" charset="-122"/>
              </a:rPr>
              <a:t>Hash</a:t>
            </a:r>
            <a:r>
              <a:rPr lang="zh-CN" altLang="en-US" dirty="0" smtClean="0">
                <a:latin typeface="微软雅黑" panose="020B0503020204020204" charset="-122"/>
                <a:ea typeface="微软雅黑" panose="020B0503020204020204" charset="-122"/>
              </a:rPr>
              <a:t>做法：</a:t>
            </a:r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dirty="0">
                <a:latin typeface="微软雅黑" panose="020B0503020204020204" charset="-122"/>
                <a:ea typeface="微软雅黑" panose="020B0503020204020204" charset="-122"/>
              </a:rPr>
              <a:t>@</a:t>
            </a:r>
            <a:r>
              <a:rPr lang="en-US" altLang="zh-CN" dirty="0" err="1">
                <a:latin typeface="微软雅黑" panose="020B0503020204020204" charset="-122"/>
                <a:ea typeface="微软雅黑" panose="020B0503020204020204" charset="-122"/>
              </a:rPr>
              <a:t>liurui</a:t>
            </a:r>
            <a:endParaRPr lang="en-US" altLang="zh-CN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G (By </a:t>
            </a:r>
            <a:r>
              <a:rPr lang="en-US" altLang="zh-CN" dirty="0" err="1" smtClean="0"/>
              <a:t>shb</a:t>
            </a:r>
            <a:r>
              <a:rPr lang="en-US" altLang="zh-CN" dirty="0" smtClean="0"/>
              <a:t>)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题意：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个数分成连续的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段，设每段异或和分别为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X1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X2 ... XM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，求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X1 | X2 ... | XM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的最小值。</a:t>
            </a:r>
          </a:p>
          <a:p>
            <a:pPr marL="0" indent="0">
              <a:buNone/>
            </a:pPr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G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由高到低确定，尽量要让高位是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设前缀异或和为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B1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、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B2 ... BN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，则对于一个划分，若其中一段是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(l,r]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，则这段异或和为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B(r)^B(l)</a:t>
            </a:r>
            <a:r>
              <a:rPr lang="zh-CN" altLang="zh-CN">
                <a:latin typeface="微软雅黑" panose="020B0503020204020204" charset="-122"/>
                <a:ea typeface="微软雅黑" panose="020B0503020204020204" charset="-122"/>
              </a:rPr>
              <a:t>。显然，若要让当前位为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0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，则选择的每一个断点都在当前位上有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B = 0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（由归纳法）。因此，若有大于等于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M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个可选的断点（其中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BN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处的断点是必选的），则不可能选择在当前位上为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的断点，把那些断点标记为不可选即可。否则这位只能是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1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，直接考虑下一位即可。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H (By JTJL)</a:t>
            </a:r>
            <a:endParaRPr lang="en-US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题意：给定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个二维平面上的整点，求在所有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C(N,3)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个三元组中，有多少组能形成面积为整数的三角形（包括退化成直线的）。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H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面积为整数即任取一顶点，由它出发两向量叉积的模为偶数。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叉积的加减乘运算都是在模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意义下，因此答案只与三定点各自的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x,y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奇偶性有关。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记录</a:t>
            </a:r>
            <a:r>
              <a:rPr lang="en-US" altLang="zh-CN">
                <a:latin typeface="微软雅黑" panose="020B0503020204020204" charset="-122"/>
                <a:ea typeface="微软雅黑" panose="020B0503020204020204" charset="-122"/>
              </a:rPr>
              <a:t>x,y</a:t>
            </a:r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的奇偶性情况直接计数即可。</a:t>
            </a:r>
          </a:p>
          <a:p>
            <a:r>
              <a:rPr lang="zh-CN" altLang="en-US">
                <a:latin typeface="微软雅黑" panose="020B0503020204020204" charset="-122"/>
                <a:ea typeface="微软雅黑" panose="020B0503020204020204" charset="-122"/>
              </a:rPr>
              <a:t>可能要注意重复计数等细节。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2331</Words>
  <Application>Microsoft Office PowerPoint</Application>
  <PresentationFormat>宽屏</PresentationFormat>
  <Paragraphs>206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3" baseType="lpstr">
      <vt:lpstr>宋体</vt:lpstr>
      <vt:lpstr>微软雅黑</vt:lpstr>
      <vt:lpstr>Arial</vt:lpstr>
      <vt:lpstr>Calibri</vt:lpstr>
      <vt:lpstr>Calibri Light</vt:lpstr>
      <vt:lpstr>Cambria Math</vt:lpstr>
      <vt:lpstr>Courier New</vt:lpstr>
      <vt:lpstr>Office 主题</vt:lpstr>
      <vt:lpstr>Contest 9 By BiBi</vt:lpstr>
      <vt:lpstr>预期难度</vt:lpstr>
      <vt:lpstr>比赛情况</vt:lpstr>
      <vt:lpstr>C (By YourBroDuke)</vt:lpstr>
      <vt:lpstr>C</vt:lpstr>
      <vt:lpstr>G (By shb)</vt:lpstr>
      <vt:lpstr>G</vt:lpstr>
      <vt:lpstr>H (By JTJL)</vt:lpstr>
      <vt:lpstr>H</vt:lpstr>
      <vt:lpstr>B (By Tsreaper)</vt:lpstr>
      <vt:lpstr>B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 (By jiangshibiao)</vt:lpstr>
      <vt:lpstr>D</vt:lpstr>
      <vt:lpstr>D</vt:lpstr>
      <vt:lpstr>F - Holiday Planning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E (By jiangshibiao)</vt:lpstr>
      <vt:lpstr>E</vt:lpstr>
      <vt:lpstr>E</vt:lpstr>
      <vt:lpstr>E</vt:lpstr>
      <vt:lpstr>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 9 By BiBi</dc:title>
  <dc:creator>shb</dc:creator>
  <cp:lastModifiedBy>Jiangzhe Yan</cp:lastModifiedBy>
  <cp:revision>46</cp:revision>
  <dcterms:created xsi:type="dcterms:W3CDTF">2015-05-05T08:02:00Z</dcterms:created>
  <dcterms:modified xsi:type="dcterms:W3CDTF">2017-08-01T04:47:36Z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2052-10.1.0.6660</vt:lpwstr>
  </property>
</Properties>
</file>