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x="12192000" cy="6858000"/>
  <p:notesSz cx="7559675" cy="106918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图片 33"/>
          <p:cNvPicPr/>
          <p:nvPr/>
        </p:nvPicPr>
        <p:blipFill>
          <a:blip r:embed="rId2"/>
          <a:stretch/>
        </p:blipFill>
        <p:spPr>
          <a:xfrm>
            <a:off x="360288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35" name="图片 34"/>
          <p:cNvPicPr/>
          <p:nvPr/>
        </p:nvPicPr>
        <p:blipFill>
          <a:blip r:embed="rId2"/>
          <a:stretch/>
        </p:blipFill>
        <p:spPr>
          <a:xfrm>
            <a:off x="360288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图片 69"/>
          <p:cNvPicPr/>
          <p:nvPr/>
        </p:nvPicPr>
        <p:blipFill>
          <a:blip r:embed="rId2"/>
          <a:stretch/>
        </p:blipFill>
        <p:spPr>
          <a:xfrm>
            <a:off x="360288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71" name="图片 70"/>
          <p:cNvPicPr/>
          <p:nvPr/>
        </p:nvPicPr>
        <p:blipFill>
          <a:blip r:embed="rId2"/>
          <a:stretch/>
        </p:blipFill>
        <p:spPr>
          <a:xfrm>
            <a:off x="360288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图片 105"/>
          <p:cNvPicPr/>
          <p:nvPr/>
        </p:nvPicPr>
        <p:blipFill>
          <a:blip r:embed="rId2"/>
          <a:stretch/>
        </p:blipFill>
        <p:spPr>
          <a:xfrm>
            <a:off x="360288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107" name="图片 106"/>
          <p:cNvPicPr/>
          <p:nvPr/>
        </p:nvPicPr>
        <p:blipFill>
          <a:blip r:embed="rId2"/>
          <a:stretch/>
        </p:blipFill>
        <p:spPr>
          <a:xfrm>
            <a:off x="360288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2" name="图片 141"/>
          <p:cNvPicPr/>
          <p:nvPr/>
        </p:nvPicPr>
        <p:blipFill>
          <a:blip r:embed="rId2"/>
          <a:stretch/>
        </p:blipFill>
        <p:spPr>
          <a:xfrm>
            <a:off x="360288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143" name="图片 142"/>
          <p:cNvPicPr/>
          <p:nvPr/>
        </p:nvPicPr>
        <p:blipFill>
          <a:blip r:embed="rId2"/>
          <a:stretch/>
        </p:blipFill>
        <p:spPr>
          <a:xfrm>
            <a:off x="360288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单击鼠标编辑标题文字格式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单击鼠标编辑大纲文字格式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第二个大纲级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第三大纲级别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第四大纲级别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第五大纲级别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第六大纲级别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第七大纲级别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单击鼠标编辑标题文字格式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单击鼠标编辑大纲文字格式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第二个大纲级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第三大纲级别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第四大纲级别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第五大纲级别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第六大纲级别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第七大纲级别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单击鼠标编辑标题文字格式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单击鼠标编辑大纲文字格式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第二个大纲级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第三大纲级别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第四大纲级别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第五大纲级别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第六大纲级别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第七大纲级别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单击鼠标编辑标题文字格式</a:t>
            </a: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单击鼠标编辑大纲文字格式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第二个大纲级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第三大纲级别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第四大纲级别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第五大纲级别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第六大纲级别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第七大纲级别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5" name="CustomShape 2"/>
          <p:cNvSpPr/>
          <p:nvPr/>
        </p:nvSpPr>
        <p:spPr>
          <a:xfrm>
            <a:off x="1523880" y="3602160"/>
            <a:ext cx="9142920" cy="165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extBox 1"/>
          <p:cNvSpPr txBox="1"/>
          <p:nvPr/>
        </p:nvSpPr>
        <p:spPr>
          <a:xfrm>
            <a:off x="1896304" y="278092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dirty="0" smtClean="0"/>
              <a:t>Contest 2    By   </a:t>
            </a:r>
            <a:r>
              <a:rPr lang="en-US" altLang="zh-CN" sz="6000" dirty="0" err="1" smtClean="0"/>
              <a:t>BiBi</a:t>
            </a:r>
            <a:endParaRPr lang="zh-CN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题意：给定一个N个数组成的序列，判定是否在每个连续子串中，都存在在这个子串中唯一的元素。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DejaVu Sans"/>
              </a:rPr>
              <a:t>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1、线段树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    考虑枚举区间的左端点并判定。每个元素可以覆盖的区间是：[左端点后第一次出现的位置,左端点后第二次出现的位置)。用线段树来维护区间加减、最小值即可。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    左端点移动时用prev[]和next[]维护第一次和第二次出现的位置。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DejaVu Sans"/>
              </a:rPr>
              <a:t>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2、分bao治li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    对于一个给定区间，只要找到一个唯一元素，则经过这个元素的区间都可行。只要对两边递归下去即可。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    4342312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    O(N^2) --&gt;  O(NlogN)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    从两边交替往中间找。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    T(N) = max{T(K) + T(N-K) + O(min{K,N-K}) 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    T(N) = O(NlogN)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874440" y="959760"/>
            <a:ext cx="10514520" cy="4736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有一个n*m的矩形网格，有w个起点和终点，要求给每个起点连一条四联通的路径到某个终点，使得每个终点恰好对应一个起点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每个格子有两个属性a和b，表示该格子最多经过b条路径，且若经过x (x&lt;=b)条路径时代价为a*x^2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问是否可能，若可能，求最小总代价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n,m&lt;=75, w&lt;=n*m/2, a&lt;=10000, b&lt;=10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CustomShape 2"/>
          <p:cNvSpPr/>
          <p:nvPr/>
        </p:nvSpPr>
        <p:spPr>
          <a:xfrm>
            <a:off x="1080000" y="244440"/>
            <a:ext cx="1439280" cy="71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1100880" y="1385280"/>
            <a:ext cx="10514520" cy="4736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先不考虑代价，如何判断是否可行？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考虑网络流。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将每个格子A拆成A和A’两个点，从A到A’连容量为b的边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若A是起点，则从源点向A连容量为1的边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同理，若A是终点，则从A’向汇点点容量为1的边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对于每两个相邻的格子A和B，连(A’,B)和(B’,A)两条容量为无穷的边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求最大流即可，如果最大流小于w则不可行，答案为-1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如果最大流为w，则可行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874440" y="959760"/>
            <a:ext cx="10514520" cy="4736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现在考虑费用。显然要用费用流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假如费用和流量是线性关系，则是经典费用流。此时，对于刚才从A到A’的边加上a的费用，其他边费用为0，直接跑费用流即可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现在费用是和流量成平方关系，如何处理？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注意到b&lt;=10，所以将从A到A’的边拆成b条容量为1，费用分别为a, 3a, 5a , …. , (2b-1)a的边即可。显然会优先流费用较小的边，而前x条边的费用之和恰好为x^2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于是问题圆满解决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DejaVu Sans"/>
              </a:rPr>
              <a:t>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838080" y="1584000"/>
            <a:ext cx="10537200" cy="286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题意：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已知有一个n*m的矩阵，每个格子的元素是1或-1，且每行所有元素乘积及每列所有元素乘积均为-1。现在只有K个格子的值是给定的，且保证K&lt;Max(n,m)，求有多少个不同的矩阵满足给定的条件(Mod 100000007)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DejaVu Sans"/>
              </a:rPr>
              <a:t>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838080" y="1584000"/>
            <a:ext cx="10969200" cy="4802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由一个-1对行列乘积正负性的影响，可以得到，如果n和m不同奇偶，则答案必定为0。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注意到，有一个很奇怪的条件K&lt;Max(n,m)，这意味着必定至少有一行或者一列是空的。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比如说有一行是空的，那我们只要把其它行都填好，然后对列的要求用这一行来补就好了。同样由正负性，这一行在补完之后也是符合要求的。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于是问题转化成了一维 =w=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对于某一行，如果这行还没填满，还有s个空可以填，那么显然(?)，这行的方案数是2^(s-1)。如果填满了，那么就是0或1。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把除了选定的空行之外所有行的方案数乘起来就好啦。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ustomShape 1"/>
          <p:cNvSpPr/>
          <p:nvPr/>
        </p:nvSpPr>
        <p:spPr>
          <a:xfrm>
            <a:off x="486720" y="829800"/>
            <a:ext cx="10893960" cy="1464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题目概述: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有2n张从1到2n叠好的扑克牌[1,2,3,4,...,2n-2,2n-1,2n]进行一次完美洗牌后会变成[n+1,1,n+2,2,...,2n-1,n-1,2n,n].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求最小的完美洗牌次数使得最后又变成原来的序列,即[1,2,3,4,...,2n-2,2n-1,2n].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e.g. 12345678洗一次变成51627384.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486720" y="2593080"/>
            <a:ext cx="11153880" cy="4208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野生题解: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观察易得原来位置在pos的牌(下标从1开始编号)之后会变成2*pos%(2n+1).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那么经过ans次洗牌后,pos会变成pos*2^ans(mod 2n+1).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依题意,pos≡pos*2^ans(mod 2n+1).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从而2^ans≡1(mod 2n+1).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那么就是求最小的ans使得2^ans≡1(mod 2n+1).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欧拉定理告诉我们,2^phi(2n+1)≡1(mod 2n+1).所以ans不会超过phi(2n+1)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令2n+1=N,phi(N)=M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那么存在a,b使得M=a*ans+b(0&lt;=b&lt;ans)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2^(a*ans)≡(2^ans)^a≡1(mod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2^(a*ans+b)≡2^M≡1(mod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上下相除得2^b≡1(mod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又由于ans的最小性,b只能等于0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从而ans|M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3"/>
          <p:cNvSpPr/>
          <p:nvPr/>
        </p:nvSpPr>
        <p:spPr>
          <a:xfrm>
            <a:off x="504000" y="144000"/>
            <a:ext cx="2303280" cy="82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DejaVu Sans"/>
              </a:rPr>
              <a:t>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609480" y="276120"/>
            <a:ext cx="11342880" cy="51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然后,将M(phi(2n+1))进行质因数分解,M=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2" name="对象 2"/>
          <p:cNvPicPr/>
          <p:nvPr/>
        </p:nvPicPr>
        <p:blipFill>
          <a:blip r:embed="rId2"/>
          <a:stretch/>
        </p:blipFill>
        <p:spPr>
          <a:xfrm>
            <a:off x="9292320" y="17640"/>
            <a:ext cx="1829880" cy="1038960"/>
          </a:xfrm>
          <a:prstGeom prst="rect">
            <a:avLst/>
          </a:prstGeom>
          <a:ln>
            <a:noFill/>
          </a:ln>
        </p:spPr>
      </p:pic>
      <p:sp>
        <p:nvSpPr>
          <p:cNvPr id="193" name="CustomShape 2"/>
          <p:cNvSpPr/>
          <p:nvPr/>
        </p:nvSpPr>
        <p:spPr>
          <a:xfrm>
            <a:off x="609480" y="1057320"/>
            <a:ext cx="10735200" cy="393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然后枚举i,尝试减小每一个ai,然后手动暴力检验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算法的正确性基于这样一条性质: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如果2^a≡1(mod N),2^b≡1(mod N),那么2^gcd(a,b)≡1(mod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粗略证明如下:(不妨设a&gt;=b)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2^a≡1(mod N),2^b≡1(mod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两式相除得2^(a-b)≡1(mod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...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a^(a%b)≡1(mod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2^b≡1(mod N),a^(a%b)≡1(mod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...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2^gcd(a,b)≡1(mod 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思想就近似于迭代法求gcd...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4" name="CustomShape 3"/>
          <p:cNvSpPr/>
          <p:nvPr/>
        </p:nvSpPr>
        <p:spPr>
          <a:xfrm>
            <a:off x="630720" y="5054760"/>
            <a:ext cx="10841040" cy="641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P.S.用快速幂暴力检验的时候,注意到会模一个超过int范围的数.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因此不能直接两数相乘取模.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预期难度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：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B &lt; E &lt; A &lt; C &lt; D &lt; G &lt; </a:t>
            </a:r>
            <a:r>
              <a:rPr lang="en-US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F</a:t>
            </a: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软雅黑"/>
              <a:ea typeface="微软雅黑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2803968"/>
            <a:ext cx="7944018" cy="3371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1013760" y="460440"/>
            <a:ext cx="10267560" cy="641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关于乘法,笔者在标程里面写的是快速乘(就是用快速幂的思想做加法)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但比赛中,发现了一个复杂度更低的的方法...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6" name="图片 2"/>
          <p:cNvPicPr/>
          <p:nvPr/>
        </p:nvPicPr>
        <p:blipFill>
          <a:blip r:embed="rId2"/>
          <a:stretch/>
        </p:blipFill>
        <p:spPr>
          <a:xfrm>
            <a:off x="1189440" y="1104840"/>
            <a:ext cx="8174160" cy="2637720"/>
          </a:xfrm>
          <a:prstGeom prst="rect">
            <a:avLst/>
          </a:prstGeom>
          <a:ln>
            <a:noFill/>
          </a:ln>
        </p:spPr>
      </p:pic>
      <p:sp>
        <p:nvSpPr>
          <p:cNvPr id="197" name="CustomShape 2"/>
          <p:cNvSpPr/>
          <p:nvPr/>
        </p:nvSpPr>
        <p:spPr>
          <a:xfrm>
            <a:off x="1189440" y="3743280"/>
            <a:ext cx="907812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似乎是利用了溢出...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837720" y="4387680"/>
            <a:ext cx="10443240" cy="1739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最后分析一下复杂度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求phi需要O(sqrt(n))的时间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所有质因子质数的和是O(logn)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快速幂是O(logn)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快速乘O(logn)(当然,您也可以用上面的O(1)的方法)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总复杂度O(sqrt(n)+(logn)^3)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901800" y="473040"/>
            <a:ext cx="10387440" cy="1617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当然,如果您推出来了2^ans≡1(mod N),而且发现了(2,N)=1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baby step giant step也是一个可行的方法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时间复杂度能降到O(sqrt(n)+logn)(如果用上O(1)的乘法)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但是unorderedmap的常数有点大.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在数据范围如此小(?)的情况下反而会慢得多.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935640" y="2271600"/>
            <a:ext cx="409680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*bsgs算法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1" name="图片 3"/>
          <p:cNvPicPr/>
          <p:nvPr/>
        </p:nvPicPr>
        <p:blipFill>
          <a:blip r:embed="rId2"/>
          <a:stretch/>
        </p:blipFill>
        <p:spPr>
          <a:xfrm>
            <a:off x="935280" y="2639880"/>
            <a:ext cx="9649440" cy="3963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874440" y="959760"/>
            <a:ext cx="10514520" cy="4736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有n*n的网格，现在要在上面放若干个2*2的正方形，可以放任意多个，只要不互相重叠。每个正方形是不可区分的，问有几种本质不同方法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两种方法如果能通过旋转互相得到，则认为本质相同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输出答案模一个质数m即可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n&lt;=20, m&lt;=2*10^9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CustomShape 2"/>
          <p:cNvSpPr/>
          <p:nvPr/>
        </p:nvSpPr>
        <p:spPr>
          <a:xfrm>
            <a:off x="1080000" y="288000"/>
            <a:ext cx="2087280" cy="71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874440" y="959760"/>
            <a:ext cx="10514520" cy="4736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本题改编自HDU5766，是去年多校训练（Multi-University Training Contest）的一道题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原题模数固定为10^9+7，于是只有20个可能的输入数据，导致很多选手直接打表，程序跑的很慢也能通过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所以稍微加强了一下，要求模一个输入的质数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793080" y="525240"/>
            <a:ext cx="10514520" cy="604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先不考虑旋转后相同的去重问题，如何做？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注意到n&lt;=20，于是可以采用状压DP(本题的这种状压DP也叫轮廓线DP或者插头DP)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f[x][y][mask]表示DP到(x,y)处的格子时，并且轮廓线状态为mask的方案数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当前格子及其左边的格子表示第x行的状态，右边的表示第x-1行的状态，用0表示没有被占据，1表示占据了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建筑每次在右下角放。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f[x][y][mask]=f[x][y-1][A]+f[x][y-2][B]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其中第一项表示在(x,y)不放建筑，第二项表示放。A可以为任意合法状态，B则要求(x-1,y-1)和(x-1,y)都是空的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边界情况（如第1行）以及跨行转移时特殊处理一下即可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874440" y="778680"/>
            <a:ext cx="10514520" cy="491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现在考虑如何解决旋转同构的去重问题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预备知识：Burnside引理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设G={a1,a2,…ag}是[1,n]上的置换群。每个置换都写成不相交循环的乘积。设c1(ak)是在置换ak的作用下不动点的个数，也就是长度为1的循环的个数。通过上述置换的变换操作后可以相等的元素属于同一个等价类。则G将[1,n]划分为的等价类的个数l为：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7" name="Picture 10"/>
          <p:cNvPicPr/>
          <p:nvPr/>
        </p:nvPicPr>
        <p:blipFill>
          <a:blip r:embed="rId2"/>
          <a:stretch/>
        </p:blipFill>
        <p:spPr>
          <a:xfrm>
            <a:off x="2853360" y="4486680"/>
            <a:ext cx="6489720" cy="989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838080" y="914400"/>
            <a:ext cx="10514520" cy="5476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对于本题，共有四种置换，即将网格旋转0度，90度，180度和270度，即|G|=4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在一种置换下的不动点就是将网格旋转x度之后不变的放置建筑的方案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因此，求出即将网格旋转0度，90度，180度和270度的情况下不变的方案数，求和后除以4即得最终答案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显然，每种方案旋转0度都不变，所以0度就是上述的不考虑旋转同构的情况下的答案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旋转90度和270度是对称的，所以不动方案数显然相等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所以只还需考虑90度和180度两种情况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838080" y="914400"/>
            <a:ext cx="10514520" cy="52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旋转90度的情况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枚举中间的十字放建筑的情况，再对某个1/4网格求答案后计算不动点方案数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旋转180度的情况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n为奇数时，对格子的上半部分加上中间的半行求答案。显然处于最中间的一个格子不能放，否则旋转后必定不同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n为偶数时，对于上半部分求答案即可，注意最下面的那一行需要特殊处理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微软雅黑"/>
              </a:rPr>
              <a:t>总时间复杂度为O((n^2)*(2^n))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B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题意：给定N，问至少要将1到N这N个正整数分为几组，使得每组中数字两两互质(gcd = 1)。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B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显然一组中不能有两个偶数，因此至少要[N/2]组。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相邻的数是互质的，因此一个偶数可以和相邻的奇数一起放。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所以N&gt;1时答案就是[N/2]。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1121760" y="1924560"/>
            <a:ext cx="320796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微软雅黑"/>
              </a:rPr>
              <a:t>题目概述:判断Sum=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3" name="图片 2"/>
          <p:cNvPicPr/>
          <p:nvPr/>
        </p:nvPicPr>
        <p:blipFill>
          <a:blip r:embed="rId2"/>
          <a:stretch/>
        </p:blipFill>
        <p:spPr>
          <a:xfrm>
            <a:off x="3405600" y="1603440"/>
            <a:ext cx="1269360" cy="865800"/>
          </a:xfrm>
          <a:prstGeom prst="rect">
            <a:avLst/>
          </a:prstGeom>
          <a:ln>
            <a:noFill/>
          </a:ln>
        </p:spPr>
      </p:pic>
      <p:sp>
        <p:nvSpPr>
          <p:cNvPr id="154" name="CustomShape 2"/>
          <p:cNvSpPr/>
          <p:nvPr/>
        </p:nvSpPr>
        <p:spPr>
          <a:xfrm>
            <a:off x="4488840" y="1924560"/>
            <a:ext cx="148104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微软雅黑"/>
              </a:rPr>
              <a:t>奇偶性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1090080" y="2367720"/>
            <a:ext cx="812520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来源:29th Indian National Mathematical Olympiad-2014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1049400" y="2711520"/>
            <a:ext cx="10246680" cy="2652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原题表述: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求证，对于任意正整数n,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[n/1] + [n/2] + [n/3] + … + [n/n] + [√n]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微软雅黑"/>
              </a:rPr>
              <a:t>总是偶数。这里， [x] 表示不超过 x 的最大整数。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CustomShape 5"/>
          <p:cNvSpPr/>
          <p:nvPr/>
        </p:nvSpPr>
        <p:spPr>
          <a:xfrm>
            <a:off x="838440" y="36540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软雅黑"/>
                <a:ea typeface="DejaVu Sans"/>
              </a:rPr>
              <a:t>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1170720" y="669960"/>
            <a:ext cx="10301040" cy="585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官方题解:</a:t>
            </a: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数学归纳法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令ƒ(n)=[n/1] + [n/2] + [n/3] + … + [n/n] + [√n]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①ƒ(1)=2,显然成立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②当n=k成立时,ƒ(k)为偶数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考虑ƒ(k+1)-ƒ(k)=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	=g(k)在大部分的情况下都是0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当且仅当k+1是完全平方数时,g(k)=1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也就是说g(k)为奇数当且仅当(k+1)为完全平方数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再考虑h(k)=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[(k+1)/i]-[k/i]在大部分的情况下也是0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当且仅当i是(k+1)的因子时,表达式的值才是1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故h(k)表示(k+1)的因子数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一般来说,一个数的因子都是成对出现的,所以h(k)一般为偶数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h(k)是奇数当且仅当(k+1)是完全平方数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结合g(k)和h(k)的性质,无论(k+1)是否是完全平方数,g(k)+h(k)一定是偶数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即ƒ(k+1)-ƒ(k)一定是偶数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结合①②,ƒ(n)为偶数对所有正整数n都成立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9" name="对象 2"/>
          <p:cNvPicPr/>
          <p:nvPr/>
        </p:nvPicPr>
        <p:blipFill>
          <a:blip r:embed="rId2"/>
          <a:stretch/>
        </p:blipFill>
        <p:spPr>
          <a:xfrm>
            <a:off x="4035240" y="1728000"/>
            <a:ext cx="4249800" cy="667800"/>
          </a:xfrm>
          <a:prstGeom prst="rect">
            <a:avLst/>
          </a:prstGeom>
          <a:ln>
            <a:noFill/>
          </a:ln>
        </p:spPr>
      </p:pic>
      <p:pic>
        <p:nvPicPr>
          <p:cNvPr id="160" name="对象 3"/>
          <p:cNvPicPr/>
          <p:nvPr/>
        </p:nvPicPr>
        <p:blipFill>
          <a:blip r:embed="rId3"/>
          <a:stretch/>
        </p:blipFill>
        <p:spPr>
          <a:xfrm>
            <a:off x="2016000" y="2304000"/>
            <a:ext cx="2018520" cy="408960"/>
          </a:xfrm>
          <a:prstGeom prst="rect">
            <a:avLst/>
          </a:prstGeom>
          <a:ln>
            <a:noFill/>
          </a:ln>
        </p:spPr>
      </p:pic>
      <p:pic>
        <p:nvPicPr>
          <p:cNvPr id="161" name="对象 4"/>
          <p:cNvPicPr/>
          <p:nvPr/>
        </p:nvPicPr>
        <p:blipFill>
          <a:blip r:embed="rId4"/>
          <a:stretch/>
        </p:blipFill>
        <p:spPr>
          <a:xfrm>
            <a:off x="4201200" y="3225960"/>
            <a:ext cx="2287440" cy="69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234080" y="539640"/>
            <a:ext cx="975924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民间题解:</a:t>
            </a: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数形结合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3" name="图片 2"/>
          <p:cNvPicPr/>
          <p:nvPr/>
        </p:nvPicPr>
        <p:blipFill>
          <a:blip r:embed="rId2"/>
          <a:stretch/>
        </p:blipFill>
        <p:spPr>
          <a:xfrm>
            <a:off x="1234080" y="1193760"/>
            <a:ext cx="6939720" cy="5190480"/>
          </a:xfrm>
          <a:prstGeom prst="rect">
            <a:avLst/>
          </a:prstGeom>
          <a:ln>
            <a:noFill/>
          </a:ln>
        </p:spPr>
      </p:pic>
      <p:sp>
        <p:nvSpPr>
          <p:cNvPr id="164" name="CustomShape 2"/>
          <p:cNvSpPr/>
          <p:nvPr/>
        </p:nvSpPr>
        <p:spPr>
          <a:xfrm>
            <a:off x="3795480" y="1193760"/>
            <a:ext cx="8476560" cy="1739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观察易得,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Sum表示xy=n在第一象限内横纵坐标都是整数的点的个数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做射线y=x(x&gt;0)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显然满足条件但不在射线上的点都是成对出现的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只用考虑射线上整数点个数的奇偶性即可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显然射线上有sqrt(n)个点,Sum的奇偶性就为sqrt(n)的奇偶性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dur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672840" y="473040"/>
            <a:ext cx="891468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知道答案是[sqrt(n)]&amp;1也不一定能ac,因为您开根号可能不够快.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672840" y="841320"/>
            <a:ext cx="1031184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您可能会想二分答案,然后用fft或者Karatsuba Multiplication什么的来检验...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672840" y="1209600"/>
            <a:ext cx="9839880" cy="36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时间复杂度是O(m^2*logm),(m=logn),跑上100组数据当然有可能超时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CustomShape 4"/>
          <p:cNvSpPr/>
          <p:nvPr/>
        </p:nvSpPr>
        <p:spPr>
          <a:xfrm>
            <a:off x="672840" y="1697040"/>
            <a:ext cx="10434600" cy="1190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那么,怎么优化我的代码呢?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也许您的初中数学老师能够给您启示.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还记得老师在课堂上怎么演示的求sqrt(2)的近似值吗?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先确定个位,再确定十分位,接着百分位,千分位,万分位...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672840" y="3025800"/>
            <a:ext cx="10580760" cy="2287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本题中,我们需要先预估答案位数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找一下规律就知道sqrt(n)的长度是n长度的一半(向上取整)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以30000为例子,可以预估答案是三位数,将30000分为三段:3,00,00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第一次,找最大的x使得x^2&lt;=3,用二分法(0~9之间二分)可以很快求得x=1.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第二次,找最大的x使得(10+x)^2=10^2+2*10*x+x^2&lt;=300,用二分法(0~9之间二分)可以很快求得x=7.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第三次,找最大的x使得(170+x)^2=170^2+2*170*x+x^2&lt;=30000,用二分法(0~9之间二分)可以很快求得x=3.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585720" y="5334120"/>
            <a:ext cx="10485720" cy="916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值得注意的是,每次求乘积可以利用之前的结果.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比如算(170+3)^2时,之前已经求出了17^2,用和的平方公式展开后能将乘法优化到O(m).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进行O(m)次二分,每一次进行log10(视为常数)次二分,故总复杂度O(m^2)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170"/>
          <p:cNvPicPr/>
          <p:nvPr/>
        </p:nvPicPr>
        <p:blipFill>
          <a:blip r:embed="rId2"/>
          <a:stretch/>
        </p:blipFill>
        <p:spPr>
          <a:xfrm>
            <a:off x="7608600" y="1351440"/>
            <a:ext cx="4415400" cy="4408560"/>
          </a:xfrm>
          <a:prstGeom prst="rect">
            <a:avLst/>
          </a:prstGeom>
          <a:ln>
            <a:noFill/>
          </a:ln>
        </p:spPr>
      </p:pic>
      <p:sp>
        <p:nvSpPr>
          <p:cNvPr id="172" name="CustomShape 1"/>
          <p:cNvSpPr/>
          <p:nvPr/>
        </p:nvSpPr>
        <p:spPr>
          <a:xfrm>
            <a:off x="144000" y="2023560"/>
            <a:ext cx="7415640" cy="208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2200" b="1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from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decimal </a:t>
            </a:r>
            <a:r>
              <a:rPr lang="en-US" sz="2200" b="1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import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Decimal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,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getcontext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getcontext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().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prec 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=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</a:t>
            </a:r>
            <a:r>
              <a:rPr lang="en-US" sz="220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1100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tcase 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=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int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raw_input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())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200" b="1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for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_ </a:t>
            </a:r>
            <a:r>
              <a:rPr lang="en-US" sz="2200" b="1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in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xrange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tcase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):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   </a:t>
            </a:r>
            <a:r>
              <a:rPr lang="en-US" sz="2200" b="1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print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int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Decimal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raw_input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()).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sqrt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())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%</a:t>
            </a:r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</a:t>
            </a:r>
            <a:r>
              <a:rPr lang="en-US" sz="220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</a:t>
            </a:r>
            <a:r>
              <a:rPr lang="en-US" sz="2200" b="1" strike="noStrike" spc="-1">
                <a:solidFill>
                  <a:srgbClr val="00008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3" name="图片 172"/>
          <p:cNvPicPr/>
          <p:nvPr/>
        </p:nvPicPr>
        <p:blipFill>
          <a:blip r:embed="rId3"/>
          <a:srcRect l="49757"/>
          <a:stretch/>
        </p:blipFill>
        <p:spPr>
          <a:xfrm>
            <a:off x="864000" y="4896360"/>
            <a:ext cx="5741640" cy="935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1340</Words>
  <Application>Microsoft Office PowerPoint</Application>
  <PresentationFormat>自定义</PresentationFormat>
  <Paragraphs>206</Paragraphs>
  <Slides>27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27</vt:i4>
      </vt:variant>
    </vt:vector>
  </HeadingPairs>
  <TitlesOfParts>
    <vt:vector size="31" baseType="lpstr">
      <vt:lpstr>Office Theme</vt:lpstr>
      <vt:lpstr>Office Theme</vt:lpstr>
      <vt:lpstr>Office Theme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shb</dc:creator>
  <dc:description/>
  <cp:lastModifiedBy>XiaoTong</cp:lastModifiedBy>
  <cp:revision>11</cp:revision>
  <dcterms:created xsi:type="dcterms:W3CDTF">2015-05-05T08:02:00Z</dcterms:created>
  <dcterms:modified xsi:type="dcterms:W3CDTF">2017-07-23T05:10:18Z</dcterms:modified>
  <dc:language>zh-CN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KSOProductBuildVer">
    <vt:lpwstr>2052-10.1.0.6660</vt:lpwstr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宽屏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8</vt:i4>
  </property>
</Properties>
</file>