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59" r:id="rId5"/>
    <p:sldId id="260" r:id="rId6"/>
    <p:sldId id="294" r:id="rId7"/>
    <p:sldId id="295" r:id="rId8"/>
    <p:sldId id="261" r:id="rId9"/>
    <p:sldId id="262" r:id="rId10"/>
    <p:sldId id="272" r:id="rId11"/>
    <p:sldId id="273" r:id="rId12"/>
    <p:sldId id="274" r:id="rId13"/>
    <p:sldId id="275" r:id="rId14"/>
    <p:sldId id="276" r:id="rId15"/>
    <p:sldId id="277" r:id="rId16"/>
    <p:sldId id="278" r:id="rId17"/>
    <p:sldId id="279" r:id="rId18"/>
    <p:sldId id="280" r:id="rId19"/>
    <p:sldId id="281" r:id="rId20"/>
    <p:sldId id="282" r:id="rId21"/>
    <p:sldId id="283" r:id="rId22"/>
    <p:sldId id="284" r:id="rId23"/>
    <p:sldId id="285" r:id="rId24"/>
    <p:sldId id="263" r:id="rId25"/>
    <p:sldId id="264" r:id="rId26"/>
    <p:sldId id="265" r:id="rId27"/>
    <p:sldId id="266" r:id="rId28"/>
    <p:sldId id="267" r:id="rId29"/>
    <p:sldId id="268" r:id="rId30"/>
    <p:sldId id="270" r:id="rId31"/>
    <p:sldId id="271" r:id="rId32"/>
    <p:sldId id="296" r:id="rId33"/>
    <p:sldId id="297" r:id="rId34"/>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69" d="100"/>
          <a:sy n="69" d="100"/>
        </p:scale>
        <p:origin x="-690"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t>2017/8/6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t>2017/8/6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t>2017/8/6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t>2017/8/6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D997B5FA-0921-464F-AAE1-844C04324D75}" type="datetimeFigureOut">
              <a:rPr lang="zh-CN" altLang="en-US" smtClean="0"/>
              <a:t>2017/8/6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D997B5FA-0921-464F-AAE1-844C04324D75}" type="datetimeFigureOut">
              <a:rPr lang="zh-CN" altLang="en-US" smtClean="0"/>
              <a:t>2017/8/6</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D997B5FA-0921-464F-AAE1-844C04324D75}" type="datetimeFigureOut">
              <a:rPr lang="zh-CN" altLang="en-US" smtClean="0"/>
              <a:t>2017/8/6</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D997B5FA-0921-464F-AAE1-844C04324D75}" type="datetimeFigureOut">
              <a:rPr lang="zh-CN" altLang="en-US" smtClean="0"/>
              <a:t>2017/8/6</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D997B5FA-0921-464F-AAE1-844C04324D75}" type="datetimeFigureOut">
              <a:rPr lang="zh-CN" altLang="en-US" smtClean="0"/>
              <a:t>2017/8/6</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D997B5FA-0921-464F-AAE1-844C04324D75}" type="datetimeFigureOut">
              <a:rPr lang="zh-CN" altLang="en-US" smtClean="0"/>
              <a:t>2017/8/6</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D997B5FA-0921-464F-AAE1-844C04324D75}" type="datetimeFigureOut">
              <a:rPr lang="zh-CN" altLang="en-US" smtClean="0"/>
              <a:t>2017/8/6</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97B5FA-0921-464F-AAE1-844C04324D75}" type="datetimeFigureOut">
              <a:rPr lang="zh-CN" altLang="en-US" smtClean="0"/>
              <a:t>2017/8/6</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5CE74E-AB26-4998-AD42-012C4C1AD076}"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en-US" altLang="zh-CN"/>
              <a:t>Contest 13 by BiBi</a:t>
            </a:r>
          </a:p>
        </p:txBody>
      </p:sp>
      <p:sp>
        <p:nvSpPr>
          <p:cNvPr id="3" name="副标题 2"/>
          <p:cNvSpPr>
            <a:spLocks noGrp="1"/>
          </p:cNvSpPr>
          <p:nvPr>
            <p:ph type="subTitle" idx="1"/>
          </p:nvPr>
        </p:nvSpPr>
        <p:spPr/>
        <p:txBody>
          <a:bodyPr/>
          <a:lstStyle/>
          <a:p>
            <a:r>
              <a:rPr lang="en-US" altLang="zh-CN"/>
              <a:t>2017.8.6</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525101" y="1122363"/>
            <a:ext cx="11434527" cy="2387600"/>
          </a:xfrm>
        </p:spPr>
        <p:txBody>
          <a:bodyPr/>
          <a:lstStyle/>
          <a:p>
            <a:r>
              <a:rPr lang="en-US" altLang="zh-CN" b="1" dirty="0" smtClean="0"/>
              <a:t>B - Beautiful Strings</a:t>
            </a:r>
            <a:endParaRPr lang="zh-CN" altLang="en-US" b="1" dirty="0"/>
          </a:p>
        </p:txBody>
      </p:sp>
      <p:sp>
        <p:nvSpPr>
          <p:cNvPr id="3" name="副标题 2"/>
          <p:cNvSpPr>
            <a:spLocks noGrp="1"/>
          </p:cNvSpPr>
          <p:nvPr>
            <p:ph type="subTitle" idx="1"/>
          </p:nvPr>
        </p:nvSpPr>
        <p:spPr/>
        <p:txBody>
          <a:bodyPr/>
          <a:lstStyle/>
          <a:p>
            <a:r>
              <a:rPr lang="en-US" altLang="zh-CN" b="1" dirty="0" smtClean="0"/>
              <a:t>By </a:t>
            </a:r>
            <a:r>
              <a:rPr lang="en-US" altLang="zh-CN" b="1" dirty="0" err="1" smtClean="0"/>
              <a:t>lsmll</a:t>
            </a:r>
            <a:endParaRPr lang="zh-CN" altLang="en-US" b="1"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内容占位符 2"/>
              <p:cNvSpPr>
                <a:spLocks noGrp="1"/>
              </p:cNvSpPr>
              <p:nvPr>
                <p:ph idx="1"/>
              </p:nvPr>
            </p:nvSpPr>
            <p:spPr>
              <a:xfrm>
                <a:off x="838200" y="760491"/>
                <a:ext cx="10515600" cy="5416472"/>
              </a:xfrm>
            </p:spPr>
            <p:txBody>
              <a:bodyPr/>
              <a:lstStyle/>
              <a:p>
                <a:endParaRPr lang="en-US" altLang="zh-CN" dirty="0" smtClean="0"/>
              </a:p>
              <a:p>
                <a:r>
                  <a:rPr lang="zh-CN" altLang="en-US" dirty="0" smtClean="0"/>
                  <a:t>给定一个长度为</a:t>
                </a:r>
                <a:r>
                  <a:rPr lang="en-US" altLang="zh-CN" dirty="0" smtClean="0"/>
                  <a:t>n</a:t>
                </a:r>
                <a:r>
                  <a:rPr lang="zh-CN" altLang="en-US" dirty="0" smtClean="0"/>
                  <a:t>的字符串</a:t>
                </a:r>
                <a:r>
                  <a:rPr lang="en-US" altLang="zh-CN" dirty="0" smtClean="0"/>
                  <a:t>S</a:t>
                </a:r>
                <a:r>
                  <a:rPr lang="zh-CN" altLang="en-US" dirty="0" smtClean="0"/>
                  <a:t>，你可以至多改动一个字符（可以不改），求得到的新字符串最多有几个回文子串</a:t>
                </a:r>
                <a:endParaRPr lang="en-US" altLang="zh-CN" dirty="0" smtClean="0"/>
              </a:p>
              <a:p>
                <a:endParaRPr lang="en-US" altLang="zh-CN" dirty="0" smtClean="0"/>
              </a:p>
              <a:p>
                <a14:m>
                  <m:oMath xmlns:m="http://schemas.openxmlformats.org/officeDocument/2006/math">
                    <m:r>
                      <a:rPr lang="en-US" altLang="zh-CN" b="0" i="1" smtClean="0">
                        <a:latin typeface="Cambria Math" panose="02040503050406030204" pitchFamily="18" charset="0"/>
                      </a:rPr>
                      <m:t>1</m:t>
                    </m:r>
                    <m:r>
                      <a:rPr lang="en-US" altLang="zh-CN" b="0" i="1" smtClean="0">
                        <a:latin typeface="Cambria Math" panose="02040503050406030204" pitchFamily="18" charset="0"/>
                        <a:ea typeface="Cambria Math" panose="02040503050406030204" pitchFamily="18" charset="0"/>
                      </a:rPr>
                      <m:t>≤</m:t>
                    </m:r>
                    <m:r>
                      <a:rPr lang="en-US" altLang="zh-CN" b="0" i="1" smtClean="0">
                        <a:latin typeface="Cambria Math" panose="02040503050406030204" pitchFamily="18" charset="0"/>
                        <a:ea typeface="Cambria Math" panose="02040503050406030204" pitchFamily="18" charset="0"/>
                      </a:rPr>
                      <m:t>𝑛</m:t>
                    </m:r>
                    <m:r>
                      <a:rPr lang="en-US" altLang="zh-CN" b="0" i="1" smtClean="0">
                        <a:latin typeface="Cambria Math" panose="02040503050406030204" pitchFamily="18" charset="0"/>
                        <a:ea typeface="Cambria Math" panose="02040503050406030204" pitchFamily="18" charset="0"/>
                      </a:rPr>
                      <m:t>≤1000000</m:t>
                    </m:r>
                  </m:oMath>
                </a14:m>
                <a:endParaRPr lang="en-US" altLang="zh-CN" dirty="0"/>
              </a:p>
            </p:txBody>
          </p:sp>
        </mc:Choice>
        <mc:Fallback xmlns="">
          <p:sp>
            <p:nvSpPr>
              <p:cNvPr id="3" name="内容占位符 2"/>
              <p:cNvSpPr>
                <a:spLocks noGrp="1" noRot="1" noChangeAspect="1" noMove="1" noResize="1" noEditPoints="1" noAdjustHandles="1" noChangeArrowheads="1" noChangeShapeType="1" noTextEdit="1"/>
              </p:cNvSpPr>
              <p:nvPr>
                <p:ph idx="1"/>
              </p:nvPr>
            </p:nvSpPr>
            <p:spPr>
              <a:xfrm>
                <a:off x="838200" y="760491"/>
                <a:ext cx="10515600" cy="5416472"/>
              </a:xfrm>
              <a:blipFill rotWithShape="0">
                <a:blip r:embed="rId2"/>
                <a:stretch>
                  <a:fillRect l="-1043" r="-174"/>
                </a:stretch>
              </a:blipFill>
            </p:spPr>
            <p:txBody>
              <a:bodyPr/>
              <a:lstStyle/>
              <a:p>
                <a:r>
                  <a:rPr lang="zh-CN" altLang="en-US">
                    <a:noFill/>
                  </a:rPr>
                  <a:t> </a:t>
                </a:r>
                <a:endParaRPr lang="zh-CN" altLang="en-US">
                  <a:noFill/>
                </a:endParaRPr>
              </a:p>
            </p:txBody>
          </p:sp>
        </mc:Fallback>
      </mc:AlternateContent>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838200" y="760491"/>
            <a:ext cx="10515600" cy="5416472"/>
          </a:xfrm>
        </p:spPr>
        <p:txBody>
          <a:bodyPr/>
          <a:lstStyle/>
          <a:p>
            <a:endParaRPr lang="en-US" altLang="zh-CN" dirty="0" smtClean="0">
              <a:latin typeface="微软雅黑" panose="020B0503020204020204" charset="-122"/>
              <a:ea typeface="微软雅黑" panose="020B0503020204020204" charset="-122"/>
            </a:endParaRPr>
          </a:p>
          <a:p>
            <a:r>
              <a:rPr lang="zh-CN" altLang="en-US" dirty="0" smtClean="0">
                <a:latin typeface="微软雅黑" panose="020B0503020204020204" charset="-122"/>
                <a:ea typeface="微软雅黑" panose="020B0503020204020204" charset="-122"/>
              </a:rPr>
              <a:t>如果不改动，计算原串的答案有多种方法。例如二分</a:t>
            </a:r>
            <a:r>
              <a:rPr lang="en-US" altLang="zh-CN" dirty="0" smtClean="0">
                <a:latin typeface="微软雅黑" panose="020B0503020204020204" charset="-122"/>
                <a:ea typeface="微软雅黑" panose="020B0503020204020204" charset="-122"/>
              </a:rPr>
              <a:t>+Hash</a:t>
            </a:r>
            <a:r>
              <a:rPr lang="zh-CN" altLang="en-US" dirty="0" smtClean="0">
                <a:latin typeface="微软雅黑" panose="020B0503020204020204" charset="-122"/>
                <a:ea typeface="微软雅黑" panose="020B0503020204020204" charset="-122"/>
              </a:rPr>
              <a:t>和</a:t>
            </a:r>
            <a:r>
              <a:rPr lang="en-US" altLang="zh-CN" dirty="0" err="1" smtClean="0">
                <a:latin typeface="微软雅黑" panose="020B0503020204020204" charset="-122"/>
                <a:ea typeface="微软雅黑" panose="020B0503020204020204" charset="-122"/>
              </a:rPr>
              <a:t>Manacher</a:t>
            </a:r>
            <a:r>
              <a:rPr lang="zh-CN" altLang="en-US" dirty="0" smtClean="0">
                <a:latin typeface="微软雅黑" panose="020B0503020204020204" charset="-122"/>
                <a:ea typeface="微软雅黑" panose="020B0503020204020204" charset="-122"/>
              </a:rPr>
              <a:t>算法</a:t>
            </a:r>
            <a:endParaRPr lang="en-US" altLang="zh-CN" dirty="0" smtClean="0">
              <a:latin typeface="微软雅黑" panose="020B0503020204020204" charset="-122"/>
              <a:ea typeface="微软雅黑" panose="020B0503020204020204" charset="-122"/>
            </a:endParaRPr>
          </a:p>
          <a:p>
            <a:endParaRPr lang="en-US" altLang="zh-CN" dirty="0">
              <a:latin typeface="微软雅黑" panose="020B0503020204020204" charset="-122"/>
              <a:ea typeface="微软雅黑" panose="020B0503020204020204" charset="-122"/>
            </a:endParaRPr>
          </a:p>
          <a:p>
            <a:r>
              <a:rPr lang="zh-CN" altLang="en-US" dirty="0" smtClean="0">
                <a:latin typeface="微软雅黑" panose="020B0503020204020204" charset="-122"/>
                <a:ea typeface="微软雅黑" panose="020B0503020204020204" charset="-122"/>
              </a:rPr>
              <a:t>我们可以尝试暴力枚举将哪个字符改动成什么，枚举的总量为</a:t>
            </a:r>
            <a:r>
              <a:rPr lang="en-US" altLang="zh-CN" dirty="0" smtClean="0">
                <a:latin typeface="微软雅黑" panose="020B0503020204020204" charset="-122"/>
                <a:ea typeface="微软雅黑" panose="020B0503020204020204" charset="-122"/>
              </a:rPr>
              <a:t>26*n</a:t>
            </a:r>
          </a:p>
          <a:p>
            <a:endParaRPr lang="en-US" altLang="zh-CN" dirty="0">
              <a:latin typeface="微软雅黑" panose="020B0503020204020204" charset="-122"/>
              <a:ea typeface="微软雅黑" panose="020B0503020204020204" charset="-122"/>
            </a:endParaRPr>
          </a:p>
          <a:p>
            <a:r>
              <a:rPr lang="zh-CN" altLang="en-US" dirty="0" smtClean="0">
                <a:latin typeface="微软雅黑" panose="020B0503020204020204" charset="-122"/>
                <a:ea typeface="微软雅黑" panose="020B0503020204020204" charset="-122"/>
              </a:rPr>
              <a:t>每次枚举后需要</a:t>
            </a:r>
            <a:r>
              <a:rPr lang="en-US" altLang="zh-CN" dirty="0" smtClean="0">
                <a:latin typeface="微软雅黑" panose="020B0503020204020204" charset="-122"/>
                <a:ea typeface="微软雅黑" panose="020B0503020204020204" charset="-122"/>
              </a:rPr>
              <a:t>O(1)</a:t>
            </a:r>
            <a:r>
              <a:rPr lang="zh-CN" altLang="en-US" dirty="0" smtClean="0">
                <a:latin typeface="微软雅黑" panose="020B0503020204020204" charset="-122"/>
                <a:ea typeface="微软雅黑" panose="020B0503020204020204" charset="-122"/>
              </a:rPr>
              <a:t>计算答案</a:t>
            </a:r>
            <a:endParaRPr lang="en-US" altLang="zh-CN" dirty="0" smtClean="0">
              <a:latin typeface="微软雅黑" panose="020B0503020204020204" charset="-122"/>
              <a:ea typeface="微软雅黑" panose="020B0503020204020204" charset="-122"/>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内容占位符 2"/>
              <p:cNvSpPr>
                <a:spLocks noGrp="1"/>
              </p:cNvSpPr>
              <p:nvPr>
                <p:ph idx="1"/>
              </p:nvPr>
            </p:nvSpPr>
            <p:spPr>
              <a:xfrm>
                <a:off x="838200" y="760491"/>
                <a:ext cx="10515600" cy="5957180"/>
              </a:xfrm>
            </p:spPr>
            <p:txBody>
              <a:bodyPr>
                <a:normAutofit/>
              </a:bodyPr>
              <a:lstStyle/>
              <a:p>
                <a:r>
                  <a:rPr lang="zh-CN" altLang="en-US" dirty="0" smtClean="0"/>
                  <a:t>考虑计算改动某一字符后会增加几个回文子串和减少几个回文子串</a:t>
                </a:r>
                <a:endParaRPr lang="en-US" altLang="zh-CN" dirty="0" smtClean="0"/>
              </a:p>
              <a:p>
                <a:r>
                  <a:rPr lang="zh-CN" altLang="en-US" dirty="0" smtClean="0"/>
                  <a:t>为了方便起见，下面只考虑长度为奇数的子串，偶数的类似</a:t>
                </a:r>
                <a:endParaRPr lang="en-US" altLang="zh-CN" dirty="0" smtClean="0"/>
              </a:p>
              <a:p>
                <a:endParaRPr lang="en-US" altLang="zh-CN" dirty="0"/>
              </a:p>
              <a:p>
                <a:r>
                  <a:rPr lang="zh-CN" altLang="en-US" dirty="0" smtClean="0"/>
                  <a:t>记</a:t>
                </a:r>
                <a14:m>
                  <m:oMath xmlns:m="http://schemas.openxmlformats.org/officeDocument/2006/math">
                    <m:sSub>
                      <m:sSubPr>
                        <m:ctrlPr>
                          <a:rPr lang="en-US" altLang="zh-CN" i="1" smtClean="0">
                            <a:latin typeface="Cambria Math"/>
                          </a:rPr>
                        </m:ctrlPr>
                      </m:sSubPr>
                      <m:e>
                        <m:r>
                          <a:rPr lang="en-US" altLang="zh-CN" b="0" i="1" smtClean="0">
                            <a:latin typeface="Cambria Math" panose="02040503050406030204" pitchFamily="18" charset="0"/>
                          </a:rPr>
                          <m:t>𝑟</m:t>
                        </m:r>
                      </m:e>
                      <m:sub>
                        <m:r>
                          <a:rPr lang="en-US" altLang="zh-CN" b="0" i="1" smtClean="0">
                            <a:latin typeface="Cambria Math" panose="02040503050406030204" pitchFamily="18" charset="0"/>
                          </a:rPr>
                          <m:t>𝑎</m:t>
                        </m:r>
                      </m:sub>
                    </m:sSub>
                    <m:r>
                      <a:rPr lang="zh-CN" altLang="en-US" i="1">
                        <a:latin typeface="Cambria Math" panose="02040503050406030204" pitchFamily="18" charset="0"/>
                      </a:rPr>
                      <m:t>为</m:t>
                    </m:r>
                  </m:oMath>
                </a14:m>
                <a:r>
                  <a:rPr lang="zh-CN" altLang="en-US" dirty="0" smtClean="0"/>
                  <a:t>以</a:t>
                </a:r>
                <a14:m>
                  <m:oMath xmlns:m="http://schemas.openxmlformats.org/officeDocument/2006/math">
                    <m:r>
                      <a:rPr lang="en-US" altLang="zh-CN" i="1">
                        <a:latin typeface="Cambria Math" panose="02040503050406030204" pitchFamily="18" charset="0"/>
                      </a:rPr>
                      <m:t>𝑎</m:t>
                    </m:r>
                  </m:oMath>
                </a14:m>
                <a:r>
                  <a:rPr lang="zh-CN" altLang="en-US" dirty="0" smtClean="0"/>
                  <a:t>为中心的回文半径 （即以</a:t>
                </a:r>
                <a14:m>
                  <m:oMath xmlns:m="http://schemas.openxmlformats.org/officeDocument/2006/math">
                    <m:r>
                      <a:rPr lang="en-US" altLang="zh-CN" i="1">
                        <a:latin typeface="Cambria Math" panose="02040503050406030204" pitchFamily="18" charset="0"/>
                      </a:rPr>
                      <m:t>𝑎</m:t>
                    </m:r>
                  </m:oMath>
                </a14:m>
                <a:r>
                  <a:rPr lang="zh-CN" altLang="en-US" dirty="0" smtClean="0"/>
                  <a:t>为中心的最长回文串为</a:t>
                </a:r>
                <a14:m>
                  <m:oMath xmlns:m="http://schemas.openxmlformats.org/officeDocument/2006/math">
                    <m:r>
                      <a:rPr lang="en-US" altLang="zh-CN" b="0" i="1" smtClean="0">
                        <a:latin typeface="Cambria Math" panose="02040503050406030204" pitchFamily="18" charset="0"/>
                      </a:rPr>
                      <m:t>[</m:t>
                    </m:r>
                    <m:r>
                      <a:rPr lang="en-US" altLang="zh-CN" b="0" i="1" smtClean="0">
                        <a:latin typeface="Cambria Math" panose="02040503050406030204" pitchFamily="18" charset="0"/>
                      </a:rPr>
                      <m:t>𝑎</m:t>
                    </m:r>
                    <m:r>
                      <a:rPr lang="en-US" altLang="zh-CN" b="0" i="1" smtClean="0">
                        <a:latin typeface="Cambria Math" panose="02040503050406030204" pitchFamily="18" charset="0"/>
                      </a:rPr>
                      <m:t>−</m:t>
                    </m:r>
                    <m:sSub>
                      <m:sSubPr>
                        <m:ctrlPr>
                          <a:rPr lang="en-US" altLang="zh-CN" i="1">
                            <a:latin typeface="Cambria Math"/>
                          </a:rPr>
                        </m:ctrlPr>
                      </m:sSubPr>
                      <m:e>
                        <m:r>
                          <a:rPr lang="en-US" altLang="zh-CN" i="1">
                            <a:latin typeface="Cambria Math" panose="02040503050406030204" pitchFamily="18" charset="0"/>
                          </a:rPr>
                          <m:t>𝑟</m:t>
                        </m:r>
                      </m:e>
                      <m:sub>
                        <m:r>
                          <a:rPr lang="en-US" altLang="zh-CN" i="1">
                            <a:latin typeface="Cambria Math" panose="02040503050406030204" pitchFamily="18" charset="0"/>
                          </a:rPr>
                          <m:t>𝑎</m:t>
                        </m:r>
                      </m:sub>
                    </m:sSub>
                    <m:r>
                      <a:rPr lang="en-US" altLang="zh-CN" b="0" i="1" smtClean="0">
                        <a:latin typeface="Cambria Math" panose="02040503050406030204" pitchFamily="18" charset="0"/>
                      </a:rPr>
                      <m:t>,</m:t>
                    </m:r>
                    <m:r>
                      <a:rPr lang="en-US" altLang="zh-CN" b="0" i="1" smtClean="0">
                        <a:latin typeface="Cambria Math" panose="02040503050406030204" pitchFamily="18" charset="0"/>
                      </a:rPr>
                      <m:t>𝑎</m:t>
                    </m:r>
                    <m:r>
                      <a:rPr lang="en-US" altLang="zh-CN" b="0" i="1" smtClean="0">
                        <a:latin typeface="Cambria Math" panose="02040503050406030204" pitchFamily="18" charset="0"/>
                      </a:rPr>
                      <m:t>+</m:t>
                    </m:r>
                    <m:sSub>
                      <m:sSubPr>
                        <m:ctrlPr>
                          <a:rPr lang="en-US" altLang="zh-CN" i="1">
                            <a:latin typeface="Cambria Math"/>
                          </a:rPr>
                        </m:ctrlPr>
                      </m:sSubPr>
                      <m:e>
                        <m:r>
                          <a:rPr lang="en-US" altLang="zh-CN" i="1">
                            <a:latin typeface="Cambria Math" panose="02040503050406030204" pitchFamily="18" charset="0"/>
                          </a:rPr>
                          <m:t>𝑟</m:t>
                        </m:r>
                      </m:e>
                      <m:sub>
                        <m:r>
                          <a:rPr lang="en-US" altLang="zh-CN" i="1">
                            <a:latin typeface="Cambria Math" panose="02040503050406030204" pitchFamily="18" charset="0"/>
                          </a:rPr>
                          <m:t>𝑎</m:t>
                        </m:r>
                      </m:sub>
                    </m:sSub>
                    <m:r>
                      <a:rPr lang="en-US" altLang="zh-CN" b="0" i="1" smtClean="0">
                        <a:latin typeface="Cambria Math" panose="02040503050406030204" pitchFamily="18" charset="0"/>
                      </a:rPr>
                      <m:t>]</m:t>
                    </m:r>
                  </m:oMath>
                </a14:m>
                <a:r>
                  <a:rPr lang="zh-CN" altLang="en-US" dirty="0" smtClean="0"/>
                  <a:t>），注意到原串答案即为</a:t>
                </a:r>
                <a14:m>
                  <m:oMath xmlns:m="http://schemas.openxmlformats.org/officeDocument/2006/math">
                    <m:nary>
                      <m:naryPr>
                        <m:chr m:val="∑"/>
                        <m:subHide m:val="on"/>
                        <m:supHide m:val="on"/>
                        <m:ctrlPr>
                          <a:rPr lang="zh-CN" altLang="en-US" i="1" smtClean="0">
                            <a:latin typeface="Cambria Math"/>
                          </a:rPr>
                        </m:ctrlPr>
                      </m:naryPr>
                      <m:sub/>
                      <m:sup/>
                      <m:e>
                        <m:r>
                          <a:rPr lang="en-US" altLang="zh-CN" b="0" i="1" smtClean="0">
                            <a:latin typeface="Cambria Math" panose="02040503050406030204" pitchFamily="18" charset="0"/>
                          </a:rPr>
                          <m:t>(</m:t>
                        </m:r>
                        <m:sSub>
                          <m:sSubPr>
                            <m:ctrlPr>
                              <a:rPr lang="en-US" altLang="zh-CN" i="1">
                                <a:latin typeface="Cambria Math"/>
                              </a:rPr>
                            </m:ctrlPr>
                          </m:sSubPr>
                          <m:e>
                            <m:r>
                              <a:rPr lang="en-US" altLang="zh-CN" i="1">
                                <a:latin typeface="Cambria Math" panose="02040503050406030204" pitchFamily="18" charset="0"/>
                              </a:rPr>
                              <m:t>𝑟</m:t>
                            </m:r>
                          </m:e>
                          <m:sub>
                            <m:r>
                              <a:rPr lang="en-US" altLang="zh-CN" i="1">
                                <a:latin typeface="Cambria Math" panose="02040503050406030204" pitchFamily="18" charset="0"/>
                              </a:rPr>
                              <m:t>𝑎</m:t>
                            </m:r>
                          </m:sub>
                        </m:sSub>
                        <m:r>
                          <a:rPr lang="en-US" altLang="zh-CN" b="0" i="1" smtClean="0">
                            <a:latin typeface="Cambria Math" panose="02040503050406030204" pitchFamily="18" charset="0"/>
                          </a:rPr>
                          <m:t>+1)</m:t>
                        </m:r>
                      </m:e>
                    </m:nary>
                  </m:oMath>
                </a14:m>
                <a:endParaRPr lang="en-US" altLang="zh-CN" dirty="0" smtClean="0"/>
              </a:p>
              <a:p>
                <a:endParaRPr lang="en-US" altLang="zh-CN" dirty="0"/>
              </a:p>
              <a:p>
                <a:r>
                  <a:rPr lang="zh-CN" altLang="en-US" dirty="0" smtClean="0"/>
                  <a:t>假如某个字符</a:t>
                </a:r>
                <a14:m>
                  <m:oMath xmlns:m="http://schemas.openxmlformats.org/officeDocument/2006/math">
                    <m:r>
                      <a:rPr lang="en-US" altLang="zh-CN" i="1">
                        <a:latin typeface="Cambria Math" panose="02040503050406030204" pitchFamily="18" charset="0"/>
                      </a:rPr>
                      <m:t>𝑥</m:t>
                    </m:r>
                  </m:oMath>
                </a14:m>
                <a:r>
                  <a:rPr lang="zh-CN" altLang="en-US" dirty="0" smtClean="0"/>
                  <a:t>被修改，假设其位于某个</a:t>
                </a:r>
                <a14:m>
                  <m:oMath xmlns:m="http://schemas.openxmlformats.org/officeDocument/2006/math">
                    <m:r>
                      <a:rPr lang="en-US" altLang="zh-CN" i="1">
                        <a:latin typeface="Cambria Math" panose="02040503050406030204" pitchFamily="18" charset="0"/>
                      </a:rPr>
                      <m:t>[</m:t>
                    </m:r>
                    <m:r>
                      <a:rPr lang="en-US" altLang="zh-CN" i="1">
                        <a:latin typeface="Cambria Math" panose="02040503050406030204" pitchFamily="18" charset="0"/>
                      </a:rPr>
                      <m:t>𝑎</m:t>
                    </m:r>
                    <m:r>
                      <a:rPr lang="en-US" altLang="zh-CN" i="1">
                        <a:latin typeface="Cambria Math" panose="02040503050406030204" pitchFamily="18" charset="0"/>
                      </a:rPr>
                      <m:t>−</m:t>
                    </m:r>
                    <m:sSub>
                      <m:sSubPr>
                        <m:ctrlPr>
                          <a:rPr lang="en-US" altLang="zh-CN" i="1">
                            <a:latin typeface="Cambria Math"/>
                          </a:rPr>
                        </m:ctrlPr>
                      </m:sSubPr>
                      <m:e>
                        <m:r>
                          <a:rPr lang="en-US" altLang="zh-CN" i="1">
                            <a:latin typeface="Cambria Math" panose="02040503050406030204" pitchFamily="18" charset="0"/>
                          </a:rPr>
                          <m:t>𝑟</m:t>
                        </m:r>
                      </m:e>
                      <m:sub>
                        <m:r>
                          <a:rPr lang="en-US" altLang="zh-CN" i="1">
                            <a:latin typeface="Cambria Math" panose="02040503050406030204" pitchFamily="18" charset="0"/>
                          </a:rPr>
                          <m:t>𝑎</m:t>
                        </m:r>
                      </m:sub>
                    </m:sSub>
                    <m:r>
                      <a:rPr lang="en-US" altLang="zh-CN" i="1">
                        <a:latin typeface="Cambria Math" panose="02040503050406030204" pitchFamily="18" charset="0"/>
                      </a:rPr>
                      <m:t>,</m:t>
                    </m:r>
                    <m:r>
                      <a:rPr lang="en-US" altLang="zh-CN" i="1">
                        <a:latin typeface="Cambria Math" panose="02040503050406030204" pitchFamily="18" charset="0"/>
                      </a:rPr>
                      <m:t>𝑎</m:t>
                    </m:r>
                    <m:r>
                      <a:rPr lang="en-US" altLang="zh-CN" i="1">
                        <a:latin typeface="Cambria Math" panose="02040503050406030204" pitchFamily="18" charset="0"/>
                      </a:rPr>
                      <m:t>]</m:t>
                    </m:r>
                  </m:oMath>
                </a14:m>
                <a:r>
                  <a:rPr lang="zh-CN" altLang="en-US" dirty="0" smtClean="0"/>
                  <a:t>中，则以</a:t>
                </a:r>
                <a14:m>
                  <m:oMath xmlns:m="http://schemas.openxmlformats.org/officeDocument/2006/math">
                    <m:r>
                      <a:rPr lang="en-US" altLang="zh-CN" i="1">
                        <a:latin typeface="Cambria Math" panose="02040503050406030204" pitchFamily="18" charset="0"/>
                      </a:rPr>
                      <m:t>𝑎</m:t>
                    </m:r>
                  </m:oMath>
                </a14:m>
                <a:r>
                  <a:rPr lang="zh-CN" altLang="en-US" dirty="0" smtClean="0"/>
                  <a:t>为中心的回文子串个数将减少</a:t>
                </a:r>
                <a14:m>
                  <m:oMath xmlns:m="http://schemas.openxmlformats.org/officeDocument/2006/math">
                    <m:r>
                      <a:rPr lang="en-US" altLang="zh-CN" b="0" i="1" smtClean="0">
                        <a:latin typeface="Cambria Math" panose="02040503050406030204" pitchFamily="18" charset="0"/>
                      </a:rPr>
                      <m:t>𝑥</m:t>
                    </m:r>
                    <m:r>
                      <a:rPr lang="en-US" altLang="zh-CN" b="0" i="0" smtClean="0">
                        <a:latin typeface="Cambria Math" panose="02040503050406030204" pitchFamily="18" charset="0"/>
                      </a:rPr>
                      <m:t>−</m:t>
                    </m:r>
                    <m:d>
                      <m:dPr>
                        <m:ctrlPr>
                          <a:rPr lang="en-US" altLang="zh-CN" b="0" i="1" smtClean="0">
                            <a:latin typeface="Cambria Math"/>
                          </a:rPr>
                        </m:ctrlPr>
                      </m:dPr>
                      <m:e>
                        <m:r>
                          <a:rPr lang="en-US" altLang="zh-CN" i="1">
                            <a:latin typeface="Cambria Math" panose="02040503050406030204" pitchFamily="18" charset="0"/>
                          </a:rPr>
                          <m:t>𝑎</m:t>
                        </m:r>
                        <m:r>
                          <a:rPr lang="en-US" altLang="zh-CN" i="1">
                            <a:latin typeface="Cambria Math" panose="02040503050406030204" pitchFamily="18" charset="0"/>
                          </a:rPr>
                          <m:t>−</m:t>
                        </m:r>
                        <m:sSub>
                          <m:sSubPr>
                            <m:ctrlPr>
                              <a:rPr lang="en-US" altLang="zh-CN" i="1">
                                <a:latin typeface="Cambria Math"/>
                              </a:rPr>
                            </m:ctrlPr>
                          </m:sSubPr>
                          <m:e>
                            <m:r>
                              <a:rPr lang="en-US" altLang="zh-CN" i="1">
                                <a:latin typeface="Cambria Math" panose="02040503050406030204" pitchFamily="18" charset="0"/>
                              </a:rPr>
                              <m:t>𝑟</m:t>
                            </m:r>
                          </m:e>
                          <m:sub>
                            <m:r>
                              <a:rPr lang="en-US" altLang="zh-CN" i="1">
                                <a:latin typeface="Cambria Math" panose="02040503050406030204" pitchFamily="18" charset="0"/>
                              </a:rPr>
                              <m:t>𝑎</m:t>
                            </m:r>
                          </m:sub>
                        </m:sSub>
                      </m:e>
                    </m:d>
                    <m:r>
                      <a:rPr lang="en-US" altLang="zh-CN" b="0" i="1" smtClean="0">
                        <a:latin typeface="Cambria Math" panose="02040503050406030204" pitchFamily="18" charset="0"/>
                      </a:rPr>
                      <m:t>+1</m:t>
                    </m:r>
                  </m:oMath>
                </a14:m>
                <a:r>
                  <a:rPr lang="zh-CN" altLang="en-US" dirty="0" smtClean="0"/>
                  <a:t>（位于</a:t>
                </a:r>
                <a14:m>
                  <m:oMath xmlns:m="http://schemas.openxmlformats.org/officeDocument/2006/math">
                    <m:r>
                      <a:rPr lang="en-US" altLang="zh-CN" i="1">
                        <a:latin typeface="Cambria Math" panose="02040503050406030204" pitchFamily="18" charset="0"/>
                      </a:rPr>
                      <m:t>[</m:t>
                    </m:r>
                    <m:r>
                      <a:rPr lang="en-US" altLang="zh-CN" i="1">
                        <a:latin typeface="Cambria Math" panose="02040503050406030204" pitchFamily="18" charset="0"/>
                      </a:rPr>
                      <m:t>𝑎</m:t>
                    </m:r>
                    <m:r>
                      <a:rPr lang="en-US" altLang="zh-CN" i="1">
                        <a:latin typeface="Cambria Math" panose="02040503050406030204" pitchFamily="18" charset="0"/>
                      </a:rPr>
                      <m:t>,</m:t>
                    </m:r>
                    <m:r>
                      <a:rPr lang="en-US" altLang="zh-CN" i="1">
                        <a:latin typeface="Cambria Math" panose="02040503050406030204" pitchFamily="18" charset="0"/>
                      </a:rPr>
                      <m:t>𝑎</m:t>
                    </m:r>
                    <m:r>
                      <a:rPr lang="en-US" altLang="zh-CN" i="1">
                        <a:latin typeface="Cambria Math" panose="02040503050406030204" pitchFamily="18" charset="0"/>
                      </a:rPr>
                      <m:t>+</m:t>
                    </m:r>
                    <m:sSub>
                      <m:sSubPr>
                        <m:ctrlPr>
                          <a:rPr lang="en-US" altLang="zh-CN" i="1">
                            <a:latin typeface="Cambria Math"/>
                          </a:rPr>
                        </m:ctrlPr>
                      </m:sSubPr>
                      <m:e>
                        <m:r>
                          <a:rPr lang="en-US" altLang="zh-CN" i="1">
                            <a:latin typeface="Cambria Math" panose="02040503050406030204" pitchFamily="18" charset="0"/>
                          </a:rPr>
                          <m:t>𝑟</m:t>
                        </m:r>
                      </m:e>
                      <m:sub>
                        <m:r>
                          <a:rPr lang="en-US" altLang="zh-CN" i="1">
                            <a:latin typeface="Cambria Math" panose="02040503050406030204" pitchFamily="18" charset="0"/>
                          </a:rPr>
                          <m:t>𝑎</m:t>
                        </m:r>
                      </m:sub>
                    </m:sSub>
                    <m:r>
                      <a:rPr lang="en-US" altLang="zh-CN" i="1">
                        <a:latin typeface="Cambria Math" panose="02040503050406030204" pitchFamily="18" charset="0"/>
                      </a:rPr>
                      <m:t>] </m:t>
                    </m:r>
                  </m:oMath>
                </a14:m>
                <a:r>
                  <a:rPr lang="zh-CN" altLang="en-US" dirty="0" smtClean="0"/>
                  <a:t>同理）</a:t>
                </a:r>
                <a:endParaRPr lang="en-US" altLang="zh-CN" dirty="0" smtClean="0"/>
              </a:p>
              <a:p>
                <a:r>
                  <a:rPr lang="zh-CN" altLang="en-US" dirty="0" smtClean="0"/>
                  <a:t>于是从左到右扫一遍</a:t>
                </a:r>
                <a:r>
                  <a:rPr lang="en-US" altLang="zh-CN" dirty="0" smtClean="0"/>
                  <a:t>,</a:t>
                </a:r>
                <a:r>
                  <a:rPr lang="zh-CN" altLang="en-US" dirty="0" smtClean="0"/>
                  <a:t>用任意</a:t>
                </a:r>
                <a:r>
                  <a:rPr lang="zh-CN" altLang="en-US" dirty="0"/>
                  <a:t>方法</a:t>
                </a:r>
                <a:r>
                  <a:rPr lang="zh-CN" altLang="en-US" dirty="0" smtClean="0"/>
                  <a:t>维护这些区间即可计算出某一位置字符改动后会减少几个回文子串</a:t>
                </a:r>
                <a:endParaRPr lang="en-US" altLang="zh-CN" dirty="0"/>
              </a:p>
            </p:txBody>
          </p:sp>
        </mc:Choice>
        <mc:Fallback xmlns="">
          <p:sp>
            <p:nvSpPr>
              <p:cNvPr id="3" name="内容占位符 2"/>
              <p:cNvSpPr>
                <a:spLocks noGrp="1" noRot="1" noChangeAspect="1" noMove="1" noResize="1" noEditPoints="1" noAdjustHandles="1" noChangeArrowheads="1" noChangeShapeType="1" noTextEdit="1"/>
              </p:cNvSpPr>
              <p:nvPr>
                <p:ph idx="1"/>
              </p:nvPr>
            </p:nvSpPr>
            <p:spPr>
              <a:xfrm>
                <a:off x="838200" y="760491"/>
                <a:ext cx="10515600" cy="5957180"/>
              </a:xfrm>
              <a:blipFill rotWithShape="0">
                <a:blip r:embed="rId2"/>
                <a:stretch>
                  <a:fillRect l="-1043" t="-1842" r="-870"/>
                </a:stretch>
              </a:blipFill>
            </p:spPr>
            <p:txBody>
              <a:bodyPr/>
              <a:lstStyle/>
              <a:p>
                <a:r>
                  <a:rPr lang="zh-CN" altLang="en-US">
                    <a:noFill/>
                  </a:rPr>
                  <a:t> </a:t>
                </a:r>
                <a:endParaRPr lang="zh-CN" altLang="en-US">
                  <a:noFill/>
                </a:endParaRPr>
              </a:p>
            </p:txBody>
          </p:sp>
        </mc:Fallback>
      </mc:AlternateContent>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内容占位符 2"/>
              <p:cNvSpPr>
                <a:spLocks noGrp="1"/>
              </p:cNvSpPr>
              <p:nvPr>
                <p:ph idx="1"/>
              </p:nvPr>
            </p:nvSpPr>
            <p:spPr>
              <a:xfrm>
                <a:off x="838200" y="760491"/>
                <a:ext cx="10515600" cy="5416472"/>
              </a:xfrm>
            </p:spPr>
            <p:txBody>
              <a:bodyPr/>
              <a:lstStyle/>
              <a:p>
                <a:r>
                  <a:rPr lang="zh-CN" altLang="en-US" dirty="0" smtClean="0"/>
                  <a:t>再考虑某个字符改动后会增加几个回文子串</a:t>
                </a:r>
                <a:endParaRPr lang="en-US" altLang="zh-CN" dirty="0" smtClean="0"/>
              </a:p>
              <a:p>
                <a:endParaRPr lang="en-US" altLang="zh-CN" dirty="0"/>
              </a:p>
              <a:p>
                <a:r>
                  <a:rPr lang="zh-CN" altLang="en-US" dirty="0" smtClean="0"/>
                  <a:t>仍然考虑以</a:t>
                </a:r>
                <a14:m>
                  <m:oMath xmlns:m="http://schemas.openxmlformats.org/officeDocument/2006/math">
                    <m:r>
                      <a:rPr lang="en-US" altLang="zh-CN" i="1">
                        <a:latin typeface="Cambria Math" panose="02040503050406030204" pitchFamily="18" charset="0"/>
                      </a:rPr>
                      <m:t>𝑎</m:t>
                    </m:r>
                  </m:oMath>
                </a14:m>
                <a:r>
                  <a:rPr lang="zh-CN" altLang="en-US" dirty="0" smtClean="0"/>
                  <a:t>为中心的回文串，它的数量会增加，当且仅当位于</a:t>
                </a:r>
                <a14:m>
                  <m:oMath xmlns:m="http://schemas.openxmlformats.org/officeDocument/2006/math">
                    <m:r>
                      <a:rPr lang="en-US" altLang="zh-CN" i="1">
                        <a:latin typeface="Cambria Math" panose="02040503050406030204" pitchFamily="18" charset="0"/>
                      </a:rPr>
                      <m:t>𝑎</m:t>
                    </m:r>
                    <m:r>
                      <a:rPr lang="en-US" altLang="zh-CN" i="1">
                        <a:latin typeface="Cambria Math" panose="02040503050406030204" pitchFamily="18" charset="0"/>
                      </a:rPr>
                      <m:t>−</m:t>
                    </m:r>
                    <m:sSub>
                      <m:sSubPr>
                        <m:ctrlPr>
                          <a:rPr lang="en-US" altLang="zh-CN" i="1">
                            <a:latin typeface="Cambria Math"/>
                          </a:rPr>
                        </m:ctrlPr>
                      </m:sSubPr>
                      <m:e>
                        <m:r>
                          <a:rPr lang="en-US" altLang="zh-CN" i="1">
                            <a:latin typeface="Cambria Math" panose="02040503050406030204" pitchFamily="18" charset="0"/>
                          </a:rPr>
                          <m:t>𝑟</m:t>
                        </m:r>
                      </m:e>
                      <m:sub>
                        <m:r>
                          <a:rPr lang="en-US" altLang="zh-CN" i="1">
                            <a:latin typeface="Cambria Math" panose="02040503050406030204" pitchFamily="18" charset="0"/>
                          </a:rPr>
                          <m:t>𝑎</m:t>
                        </m:r>
                      </m:sub>
                    </m:sSub>
                    <m:r>
                      <a:rPr lang="en-US" altLang="zh-CN" b="0" i="1" smtClean="0">
                        <a:latin typeface="Cambria Math" panose="02040503050406030204" pitchFamily="18" charset="0"/>
                      </a:rPr>
                      <m:t>−1</m:t>
                    </m:r>
                  </m:oMath>
                </a14:m>
                <a:r>
                  <a:rPr lang="zh-CN" altLang="en-US" dirty="0" smtClean="0"/>
                  <a:t>的字符被改成了位于</a:t>
                </a:r>
                <a14:m>
                  <m:oMath xmlns:m="http://schemas.openxmlformats.org/officeDocument/2006/math">
                    <m:r>
                      <a:rPr lang="en-US" altLang="zh-CN" i="1">
                        <a:latin typeface="Cambria Math" panose="02040503050406030204" pitchFamily="18" charset="0"/>
                      </a:rPr>
                      <m:t>𝑎</m:t>
                    </m:r>
                    <m:r>
                      <a:rPr lang="en-US" altLang="zh-CN" b="0" i="1" smtClean="0">
                        <a:latin typeface="Cambria Math" panose="02040503050406030204" pitchFamily="18" charset="0"/>
                      </a:rPr>
                      <m:t>+</m:t>
                    </m:r>
                    <m:sSub>
                      <m:sSubPr>
                        <m:ctrlPr>
                          <a:rPr lang="en-US" altLang="zh-CN" i="1">
                            <a:latin typeface="Cambria Math"/>
                          </a:rPr>
                        </m:ctrlPr>
                      </m:sSubPr>
                      <m:e>
                        <m:r>
                          <a:rPr lang="en-US" altLang="zh-CN" i="1">
                            <a:latin typeface="Cambria Math" panose="02040503050406030204" pitchFamily="18" charset="0"/>
                          </a:rPr>
                          <m:t>𝑟</m:t>
                        </m:r>
                      </m:e>
                      <m:sub>
                        <m:r>
                          <a:rPr lang="en-US" altLang="zh-CN" i="1">
                            <a:latin typeface="Cambria Math" panose="02040503050406030204" pitchFamily="18" charset="0"/>
                          </a:rPr>
                          <m:t>𝑎</m:t>
                        </m:r>
                      </m:sub>
                    </m:sSub>
                    <m:r>
                      <a:rPr lang="en-US" altLang="zh-CN" i="1">
                        <a:latin typeface="Cambria Math" panose="02040503050406030204" pitchFamily="18" charset="0"/>
                      </a:rPr>
                      <m:t>−1</m:t>
                    </m:r>
                  </m:oMath>
                </a14:m>
                <a:r>
                  <a:rPr lang="zh-CN" altLang="en-US" dirty="0" smtClean="0"/>
                  <a:t>的字符，或者反过来，</a:t>
                </a:r>
                <a:endParaRPr lang="en-US" altLang="zh-CN" dirty="0" smtClean="0"/>
              </a:p>
              <a:p>
                <a:endParaRPr lang="en-US" altLang="zh-CN" dirty="0"/>
              </a:p>
              <a:p>
                <a:r>
                  <a:rPr lang="zh-CN" altLang="en-US" dirty="0" smtClean="0"/>
                  <a:t>在这种情况下，需要知道改动后</a:t>
                </a:r>
                <a14:m>
                  <m:oMath xmlns:m="http://schemas.openxmlformats.org/officeDocument/2006/math">
                    <m:sSub>
                      <m:sSubPr>
                        <m:ctrlPr>
                          <a:rPr lang="en-US" altLang="zh-CN" i="1">
                            <a:latin typeface="Cambria Math"/>
                          </a:rPr>
                        </m:ctrlPr>
                      </m:sSubPr>
                      <m:e>
                        <m:r>
                          <a:rPr lang="en-US" altLang="zh-CN" i="1">
                            <a:latin typeface="Cambria Math" panose="02040503050406030204" pitchFamily="18" charset="0"/>
                          </a:rPr>
                          <m:t>𝑟</m:t>
                        </m:r>
                      </m:e>
                      <m:sub>
                        <m:r>
                          <a:rPr lang="en-US" altLang="zh-CN" i="1">
                            <a:latin typeface="Cambria Math" panose="02040503050406030204" pitchFamily="18" charset="0"/>
                          </a:rPr>
                          <m:t>𝑎</m:t>
                        </m:r>
                      </m:sub>
                    </m:sSub>
                  </m:oMath>
                </a14:m>
                <a:r>
                  <a:rPr lang="zh-CN" altLang="en-US" dirty="0" smtClean="0"/>
                  <a:t>会增加多少，也有多种方法。标程采用的是二分</a:t>
                </a:r>
                <a:r>
                  <a:rPr lang="en-US" altLang="zh-CN" dirty="0" smtClean="0"/>
                  <a:t>+Hash</a:t>
                </a:r>
              </a:p>
              <a:p>
                <a:endParaRPr lang="en-US" altLang="zh-CN" dirty="0"/>
              </a:p>
              <a:p>
                <a:r>
                  <a:rPr lang="zh-CN" altLang="en-US" dirty="0" smtClean="0"/>
                  <a:t>于是总时间复杂度为</a:t>
                </a:r>
                <a14:m>
                  <m:oMath xmlns:m="http://schemas.openxmlformats.org/officeDocument/2006/math">
                    <m:r>
                      <a:rPr lang="en-US" altLang="zh-CN" b="0" i="1" smtClean="0">
                        <a:latin typeface="Cambria Math" panose="02040503050406030204" pitchFamily="18" charset="0"/>
                      </a:rPr>
                      <m:t>𝑂</m:t>
                    </m:r>
                    <m:r>
                      <a:rPr lang="en-US" altLang="zh-CN" b="0" i="1" smtClean="0">
                        <a:latin typeface="Cambria Math" panose="02040503050406030204" pitchFamily="18" charset="0"/>
                      </a:rPr>
                      <m:t>(</m:t>
                    </m:r>
                    <m:r>
                      <a:rPr lang="en-US" altLang="zh-CN" b="0" i="1" smtClean="0">
                        <a:latin typeface="Cambria Math" panose="02040503050406030204" pitchFamily="18" charset="0"/>
                      </a:rPr>
                      <m:t>𝑛𝑙𝑜𝑔𝑛</m:t>
                    </m:r>
                    <m:r>
                      <a:rPr lang="en-US" altLang="zh-CN" b="0" i="1" smtClean="0">
                        <a:latin typeface="Cambria Math" panose="02040503050406030204" pitchFamily="18" charset="0"/>
                      </a:rPr>
                      <m:t>+26∗</m:t>
                    </m:r>
                    <m:r>
                      <a:rPr lang="en-US" altLang="zh-CN" b="0" i="1" smtClean="0">
                        <a:latin typeface="Cambria Math" panose="02040503050406030204" pitchFamily="18" charset="0"/>
                      </a:rPr>
                      <m:t>𝑛</m:t>
                    </m:r>
                    <m:r>
                      <a:rPr lang="en-US" altLang="zh-CN" b="0" i="1" smtClean="0">
                        <a:latin typeface="Cambria Math" panose="02040503050406030204" pitchFamily="18" charset="0"/>
                      </a:rPr>
                      <m:t>)</m:t>
                    </m:r>
                  </m:oMath>
                </a14:m>
                <a:endParaRPr lang="en-US" altLang="zh-CN" dirty="0"/>
              </a:p>
              <a:p>
                <a:endParaRPr lang="zh-CN" altLang="en-US" dirty="0"/>
              </a:p>
            </p:txBody>
          </p:sp>
        </mc:Choice>
        <mc:Fallback xmlns="">
          <p:sp>
            <p:nvSpPr>
              <p:cNvPr id="3" name="内容占位符 2"/>
              <p:cNvSpPr>
                <a:spLocks noGrp="1" noRot="1" noChangeAspect="1" noMove="1" noResize="1" noEditPoints="1" noAdjustHandles="1" noChangeArrowheads="1" noChangeShapeType="1" noTextEdit="1"/>
              </p:cNvSpPr>
              <p:nvPr>
                <p:ph idx="1"/>
              </p:nvPr>
            </p:nvSpPr>
            <p:spPr>
              <a:xfrm>
                <a:off x="838200" y="760491"/>
                <a:ext cx="10515600" cy="5416472"/>
              </a:xfrm>
              <a:blipFill rotWithShape="0">
                <a:blip r:embed="rId2"/>
                <a:stretch>
                  <a:fillRect l="-1043" t="-2252"/>
                </a:stretch>
              </a:blipFill>
            </p:spPr>
            <p:txBody>
              <a:bodyPr/>
              <a:lstStyle/>
              <a:p>
                <a:r>
                  <a:rPr lang="zh-CN" altLang="en-US">
                    <a:noFill/>
                  </a:rPr>
                  <a:t> </a:t>
                </a:r>
                <a:endParaRPr lang="zh-CN" altLang="en-US">
                  <a:noFill/>
                </a:endParaRPr>
              </a:p>
            </p:txBody>
          </p:sp>
        </mc:Fallback>
      </mc:AlternateContent>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525101" y="1122363"/>
            <a:ext cx="11434527" cy="2387600"/>
          </a:xfrm>
        </p:spPr>
        <p:txBody>
          <a:bodyPr/>
          <a:lstStyle/>
          <a:p>
            <a:r>
              <a:rPr lang="en-US" altLang="zh-CN" b="1" dirty="0" smtClean="0"/>
              <a:t>E - </a:t>
            </a:r>
            <a:r>
              <a:rPr lang="en-US" altLang="zh-CN" b="1" dirty="0"/>
              <a:t>Lengthy Siege</a:t>
            </a:r>
            <a:endParaRPr lang="zh-CN" altLang="en-US" b="1" dirty="0"/>
          </a:p>
        </p:txBody>
      </p:sp>
      <p:sp>
        <p:nvSpPr>
          <p:cNvPr id="3" name="副标题 2"/>
          <p:cNvSpPr>
            <a:spLocks noGrp="1"/>
          </p:cNvSpPr>
          <p:nvPr>
            <p:ph type="subTitle" idx="1"/>
          </p:nvPr>
        </p:nvSpPr>
        <p:spPr/>
        <p:txBody>
          <a:bodyPr/>
          <a:lstStyle/>
          <a:p>
            <a:r>
              <a:rPr lang="en-US" altLang="zh-CN" b="1" dirty="0" smtClean="0"/>
              <a:t>By </a:t>
            </a:r>
            <a:r>
              <a:rPr lang="en-US" altLang="zh-CN" b="1" dirty="0" err="1" smtClean="0"/>
              <a:t>lsmll</a:t>
            </a:r>
            <a:endParaRPr lang="zh-CN" altLang="en-US" b="1"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711451" y="995881"/>
            <a:ext cx="10515600" cy="5416472"/>
          </a:xfrm>
        </p:spPr>
        <p:txBody>
          <a:bodyPr/>
          <a:lstStyle/>
          <a:p>
            <a:r>
              <a:rPr lang="en-US" altLang="zh-CN" dirty="0" smtClean="0">
                <a:latin typeface="微软雅黑" panose="020B0503020204020204" charset="-122"/>
                <a:ea typeface="微软雅黑" panose="020B0503020204020204" charset="-122"/>
              </a:rPr>
              <a:t>A</a:t>
            </a:r>
            <a:r>
              <a:rPr lang="zh-CN" altLang="en-US" dirty="0">
                <a:latin typeface="微软雅黑" panose="020B0503020204020204" charset="-122"/>
                <a:ea typeface="微软雅黑" panose="020B0503020204020204" charset="-122"/>
              </a:rPr>
              <a:t>队</a:t>
            </a:r>
            <a:r>
              <a:rPr lang="zh-CN" altLang="en-US" dirty="0" smtClean="0">
                <a:latin typeface="微软雅黑" panose="020B0503020204020204" charset="-122"/>
                <a:ea typeface="微软雅黑" panose="020B0503020204020204" charset="-122"/>
              </a:rPr>
              <a:t>和</a:t>
            </a:r>
            <a:r>
              <a:rPr lang="en-US" altLang="zh-CN" dirty="0" smtClean="0">
                <a:latin typeface="微软雅黑" panose="020B0503020204020204" charset="-122"/>
                <a:ea typeface="微软雅黑" panose="020B0503020204020204" charset="-122"/>
              </a:rPr>
              <a:t>B</a:t>
            </a:r>
            <a:r>
              <a:rPr lang="zh-CN" altLang="en-US" dirty="0" smtClean="0">
                <a:latin typeface="微软雅黑" panose="020B0503020204020204" charset="-122"/>
                <a:ea typeface="微软雅黑" panose="020B0503020204020204" charset="-122"/>
              </a:rPr>
              <a:t>队进行比赛，分别有</a:t>
            </a:r>
            <a:r>
              <a:rPr lang="en-US" altLang="zh-CN" dirty="0" smtClean="0">
                <a:latin typeface="微软雅黑" panose="020B0503020204020204" charset="-122"/>
                <a:ea typeface="微软雅黑" panose="020B0503020204020204" charset="-122"/>
              </a:rPr>
              <a:t>n</a:t>
            </a:r>
            <a:r>
              <a:rPr lang="zh-CN" altLang="en-US" dirty="0" smtClean="0">
                <a:latin typeface="微软雅黑" panose="020B0503020204020204" charset="-122"/>
                <a:ea typeface="微软雅黑" panose="020B0503020204020204" charset="-122"/>
              </a:rPr>
              <a:t>个和</a:t>
            </a:r>
            <a:r>
              <a:rPr lang="en-US" altLang="zh-CN" dirty="0" smtClean="0">
                <a:latin typeface="微软雅黑" panose="020B0503020204020204" charset="-122"/>
                <a:ea typeface="微软雅黑" panose="020B0503020204020204" charset="-122"/>
              </a:rPr>
              <a:t>m</a:t>
            </a:r>
            <a:r>
              <a:rPr lang="zh-CN" altLang="en-US" dirty="0" smtClean="0">
                <a:latin typeface="微软雅黑" panose="020B0503020204020204" charset="-122"/>
                <a:ea typeface="微软雅黑" panose="020B0503020204020204" charset="-122"/>
              </a:rPr>
              <a:t>个士兵，比赛开始时分别排成</a:t>
            </a:r>
            <a:r>
              <a:rPr lang="zh-CN" altLang="en-US" dirty="0">
                <a:latin typeface="微软雅黑" panose="020B0503020204020204" charset="-122"/>
                <a:ea typeface="微软雅黑" panose="020B0503020204020204" charset="-122"/>
              </a:rPr>
              <a:t>两</a:t>
            </a:r>
            <a:r>
              <a:rPr lang="zh-CN" altLang="en-US" dirty="0" smtClean="0">
                <a:latin typeface="微软雅黑" panose="020B0503020204020204" charset="-122"/>
                <a:ea typeface="微软雅黑" panose="020B0503020204020204" charset="-122"/>
              </a:rPr>
              <a:t>列</a:t>
            </a:r>
            <a:endParaRPr lang="en-US" altLang="zh-CN" dirty="0" smtClean="0">
              <a:latin typeface="微软雅黑" panose="020B0503020204020204" charset="-122"/>
              <a:ea typeface="微软雅黑" panose="020B0503020204020204" charset="-122"/>
            </a:endParaRPr>
          </a:p>
          <a:p>
            <a:r>
              <a:rPr lang="zh-CN" altLang="en-US" dirty="0" smtClean="0">
                <a:latin typeface="微软雅黑" panose="020B0503020204020204" charset="-122"/>
                <a:ea typeface="微软雅黑" panose="020B0503020204020204" charset="-122"/>
              </a:rPr>
              <a:t>每个士兵有能力值</a:t>
            </a:r>
            <a:r>
              <a:rPr lang="zh-CN" altLang="en-US" dirty="0">
                <a:latin typeface="微软雅黑" panose="020B0503020204020204" charset="-122"/>
                <a:ea typeface="微软雅黑" panose="020B0503020204020204" charset="-122"/>
              </a:rPr>
              <a:t>，</a:t>
            </a:r>
            <a:r>
              <a:rPr lang="zh-CN" altLang="en-US" dirty="0" smtClean="0">
                <a:latin typeface="微软雅黑" panose="020B0503020204020204" charset="-122"/>
                <a:ea typeface="微软雅黑" panose="020B0503020204020204" charset="-122"/>
              </a:rPr>
              <a:t>每次</a:t>
            </a:r>
            <a:r>
              <a:rPr lang="zh-CN" altLang="en-US" dirty="0">
                <a:latin typeface="微软雅黑" panose="020B0503020204020204" charset="-122"/>
                <a:ea typeface="微软雅黑" panose="020B0503020204020204" charset="-122"/>
              </a:rPr>
              <a:t>队首的</a:t>
            </a:r>
            <a:r>
              <a:rPr lang="zh-CN" altLang="en-US" dirty="0" smtClean="0">
                <a:latin typeface="微软雅黑" panose="020B0503020204020204" charset="-122"/>
                <a:ea typeface="微软雅黑" panose="020B0503020204020204" charset="-122"/>
              </a:rPr>
              <a:t>两个士兵比赛，当</a:t>
            </a:r>
            <a:r>
              <a:rPr lang="en-US" altLang="zh-CN" dirty="0" smtClean="0">
                <a:latin typeface="微软雅黑" panose="020B0503020204020204" charset="-122"/>
                <a:ea typeface="微软雅黑" panose="020B0503020204020204" charset="-122"/>
              </a:rPr>
              <a:t>A</a:t>
            </a:r>
            <a:r>
              <a:rPr lang="zh-CN" altLang="en-US" dirty="0" smtClean="0">
                <a:latin typeface="微软雅黑" panose="020B0503020204020204" charset="-122"/>
                <a:ea typeface="微软雅黑" panose="020B0503020204020204" charset="-122"/>
              </a:rPr>
              <a:t>的士兵能力大于等于</a:t>
            </a:r>
            <a:r>
              <a:rPr lang="en-US" altLang="zh-CN" dirty="0" smtClean="0">
                <a:latin typeface="微软雅黑" panose="020B0503020204020204" charset="-122"/>
                <a:ea typeface="微软雅黑" panose="020B0503020204020204" charset="-122"/>
              </a:rPr>
              <a:t>B</a:t>
            </a:r>
            <a:r>
              <a:rPr lang="zh-CN" altLang="en-US" dirty="0" smtClean="0">
                <a:latin typeface="微软雅黑" panose="020B0503020204020204" charset="-122"/>
                <a:ea typeface="微软雅黑" panose="020B0503020204020204" charset="-122"/>
              </a:rPr>
              <a:t>的士兵时</a:t>
            </a:r>
            <a:r>
              <a:rPr lang="en-US" altLang="zh-CN" dirty="0" smtClean="0">
                <a:latin typeface="微软雅黑" panose="020B0503020204020204" charset="-122"/>
                <a:ea typeface="微软雅黑" panose="020B0503020204020204" charset="-122"/>
              </a:rPr>
              <a:t>A</a:t>
            </a:r>
            <a:r>
              <a:rPr lang="zh-CN" altLang="en-US" dirty="0" smtClean="0">
                <a:latin typeface="微软雅黑" panose="020B0503020204020204" charset="-122"/>
                <a:ea typeface="微软雅黑" panose="020B0503020204020204" charset="-122"/>
              </a:rPr>
              <a:t>胜，否则</a:t>
            </a:r>
            <a:r>
              <a:rPr lang="en-US" altLang="zh-CN" dirty="0" smtClean="0">
                <a:latin typeface="微软雅黑" panose="020B0503020204020204" charset="-122"/>
                <a:ea typeface="微软雅黑" panose="020B0503020204020204" charset="-122"/>
              </a:rPr>
              <a:t>B</a:t>
            </a:r>
            <a:r>
              <a:rPr lang="zh-CN" altLang="en-US" dirty="0" smtClean="0">
                <a:latin typeface="微软雅黑" panose="020B0503020204020204" charset="-122"/>
                <a:ea typeface="微软雅黑" panose="020B0503020204020204" charset="-122"/>
              </a:rPr>
              <a:t>胜</a:t>
            </a:r>
            <a:endParaRPr lang="en-US" altLang="zh-CN" dirty="0" smtClean="0">
              <a:latin typeface="微软雅黑" panose="020B0503020204020204" charset="-122"/>
              <a:ea typeface="微软雅黑" panose="020B0503020204020204" charset="-122"/>
            </a:endParaRPr>
          </a:p>
          <a:p>
            <a:r>
              <a:rPr lang="zh-CN" altLang="en-US" dirty="0" smtClean="0">
                <a:latin typeface="微软雅黑" panose="020B0503020204020204" charset="-122"/>
                <a:ea typeface="微软雅黑" panose="020B0503020204020204" charset="-122"/>
              </a:rPr>
              <a:t>胜利的士兵留在他所在的队首继续比赛，失败的离开赛场</a:t>
            </a:r>
            <a:endParaRPr lang="en-US" altLang="zh-CN" dirty="0" smtClean="0">
              <a:latin typeface="微软雅黑" panose="020B0503020204020204" charset="-122"/>
              <a:ea typeface="微软雅黑" panose="020B0503020204020204" charset="-122"/>
            </a:endParaRPr>
          </a:p>
          <a:p>
            <a:r>
              <a:rPr lang="zh-CN" altLang="en-US" dirty="0" smtClean="0">
                <a:latin typeface="微软雅黑" panose="020B0503020204020204" charset="-122"/>
                <a:ea typeface="微软雅黑" panose="020B0503020204020204" charset="-122"/>
              </a:rPr>
              <a:t>每次当</a:t>
            </a:r>
            <a:r>
              <a:rPr lang="en-US" altLang="zh-CN" dirty="0" smtClean="0">
                <a:latin typeface="微软雅黑" panose="020B0503020204020204" charset="-122"/>
                <a:ea typeface="微软雅黑" panose="020B0503020204020204" charset="-122"/>
              </a:rPr>
              <a:t>B</a:t>
            </a:r>
            <a:r>
              <a:rPr lang="zh-CN" altLang="en-US" dirty="0" smtClean="0">
                <a:latin typeface="微软雅黑" panose="020B0503020204020204" charset="-122"/>
                <a:ea typeface="微软雅黑" panose="020B0503020204020204" charset="-122"/>
              </a:rPr>
              <a:t>的某个士兵获胜时，该士兵能力值会减少</a:t>
            </a:r>
            <a:r>
              <a:rPr lang="en-US" altLang="zh-CN" dirty="0" smtClean="0">
                <a:latin typeface="微软雅黑" panose="020B0503020204020204" charset="-122"/>
                <a:ea typeface="微软雅黑" panose="020B0503020204020204" charset="-122"/>
              </a:rPr>
              <a:t>w</a:t>
            </a:r>
            <a:endParaRPr lang="en-US" altLang="zh-CN" dirty="0">
              <a:latin typeface="微软雅黑" panose="020B0503020204020204" charset="-122"/>
              <a:ea typeface="微软雅黑" panose="020B0503020204020204" charset="-122"/>
            </a:endParaRPr>
          </a:p>
          <a:p>
            <a:r>
              <a:rPr lang="zh-CN" altLang="en-US" dirty="0" smtClean="0">
                <a:latin typeface="微软雅黑" panose="020B0503020204020204" charset="-122"/>
                <a:ea typeface="微软雅黑" panose="020B0503020204020204" charset="-122"/>
              </a:rPr>
              <a:t>当任意一队队列为空时比赛结束</a:t>
            </a:r>
            <a:endParaRPr lang="en-US" altLang="zh-CN" dirty="0" smtClean="0">
              <a:latin typeface="微软雅黑" panose="020B0503020204020204" charset="-122"/>
              <a:ea typeface="微软雅黑" panose="020B0503020204020204" charset="-122"/>
            </a:endParaRPr>
          </a:p>
          <a:p>
            <a:r>
              <a:rPr lang="zh-CN" altLang="en-US" dirty="0" smtClean="0">
                <a:latin typeface="微软雅黑" panose="020B0503020204020204" charset="-122"/>
                <a:ea typeface="微软雅黑" panose="020B0503020204020204" charset="-122"/>
              </a:rPr>
              <a:t>假设可以任意排列刚开始两个队的队列，问</a:t>
            </a:r>
            <a:r>
              <a:rPr lang="en-US" altLang="zh-CN" dirty="0" smtClean="0">
                <a:latin typeface="微软雅黑" panose="020B0503020204020204" charset="-122"/>
                <a:ea typeface="微软雅黑" panose="020B0503020204020204" charset="-122"/>
              </a:rPr>
              <a:t>A</a:t>
            </a:r>
            <a:r>
              <a:rPr lang="zh-CN" altLang="en-US" dirty="0" smtClean="0">
                <a:latin typeface="微软雅黑" panose="020B0503020204020204" charset="-122"/>
                <a:ea typeface="微软雅黑" panose="020B0503020204020204" charset="-122"/>
              </a:rPr>
              <a:t>队最多能赢几场比赛</a:t>
            </a:r>
            <a:endParaRPr lang="en-US" altLang="zh-CN" dirty="0" smtClean="0">
              <a:latin typeface="微软雅黑" panose="020B0503020204020204" charset="-122"/>
              <a:ea typeface="微软雅黑" panose="020B0503020204020204" charset="-122"/>
            </a:endParaRPr>
          </a:p>
          <a:p>
            <a:endParaRPr lang="en-US" altLang="zh-CN" dirty="0">
              <a:latin typeface="微软雅黑" panose="020B0503020204020204" charset="-122"/>
              <a:ea typeface="微软雅黑" panose="020B0503020204020204" charset="-122"/>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675237" y="679009"/>
            <a:ext cx="10515600" cy="5875699"/>
          </a:xfrm>
        </p:spPr>
        <p:txBody>
          <a:bodyPr>
            <a:normAutofit/>
          </a:bodyPr>
          <a:lstStyle/>
          <a:p>
            <a:r>
              <a:rPr lang="zh-CN" altLang="en-US" dirty="0">
                <a:latin typeface="微软雅黑" panose="020B0503020204020204" charset="-122"/>
                <a:ea typeface="微软雅黑" panose="020B0503020204020204" charset="-122"/>
              </a:rPr>
              <a:t>显然</a:t>
            </a:r>
            <a:r>
              <a:rPr lang="zh-CN" altLang="en-US" dirty="0" smtClean="0">
                <a:latin typeface="微软雅黑" panose="020B0503020204020204" charset="-122"/>
                <a:ea typeface="微软雅黑" panose="020B0503020204020204" charset="-122"/>
              </a:rPr>
              <a:t>，能力不大于</a:t>
            </a:r>
            <a:r>
              <a:rPr lang="en-US" altLang="zh-CN" dirty="0" smtClean="0">
                <a:latin typeface="微软雅黑" panose="020B0503020204020204" charset="-122"/>
                <a:ea typeface="微软雅黑" panose="020B0503020204020204" charset="-122"/>
              </a:rPr>
              <a:t>A</a:t>
            </a:r>
            <a:r>
              <a:rPr lang="zh-CN" altLang="en-US" dirty="0" smtClean="0">
                <a:latin typeface="微软雅黑" panose="020B0503020204020204" charset="-122"/>
                <a:ea typeface="微软雅黑" panose="020B0503020204020204" charset="-122"/>
              </a:rPr>
              <a:t>队最强的士兵的</a:t>
            </a:r>
            <a:r>
              <a:rPr lang="en-US" altLang="zh-CN" dirty="0" smtClean="0">
                <a:latin typeface="微软雅黑" panose="020B0503020204020204" charset="-122"/>
                <a:ea typeface="微软雅黑" panose="020B0503020204020204" charset="-122"/>
              </a:rPr>
              <a:t>B</a:t>
            </a:r>
            <a:r>
              <a:rPr lang="zh-CN" altLang="en-US" dirty="0" smtClean="0">
                <a:latin typeface="微软雅黑" panose="020B0503020204020204" charset="-122"/>
                <a:ea typeface="微软雅黑" panose="020B0503020204020204" charset="-122"/>
              </a:rPr>
              <a:t>队士兵都可以被忽略并且加进答案，下面只考虑其他士兵</a:t>
            </a:r>
            <a:endParaRPr lang="en-US" altLang="zh-CN" dirty="0" smtClean="0">
              <a:latin typeface="微软雅黑" panose="020B0503020204020204" charset="-122"/>
              <a:ea typeface="微软雅黑" panose="020B0503020204020204" charset="-122"/>
            </a:endParaRPr>
          </a:p>
          <a:p>
            <a:endParaRPr lang="en-US" altLang="zh-CN" dirty="0" smtClean="0">
              <a:latin typeface="微软雅黑" panose="020B0503020204020204" charset="-122"/>
              <a:ea typeface="微软雅黑" panose="020B0503020204020204" charset="-122"/>
            </a:endParaRPr>
          </a:p>
          <a:p>
            <a:r>
              <a:rPr lang="zh-CN" altLang="en-US" dirty="0" smtClean="0">
                <a:latin typeface="微软雅黑" panose="020B0503020204020204" charset="-122"/>
                <a:ea typeface="微软雅黑" panose="020B0503020204020204" charset="-122"/>
              </a:rPr>
              <a:t>考虑最多能战胜几个</a:t>
            </a:r>
            <a:r>
              <a:rPr lang="en-US" altLang="zh-CN" dirty="0" smtClean="0">
                <a:latin typeface="微软雅黑" panose="020B0503020204020204" charset="-122"/>
                <a:ea typeface="微软雅黑" panose="020B0503020204020204" charset="-122"/>
              </a:rPr>
              <a:t>B</a:t>
            </a:r>
            <a:r>
              <a:rPr lang="zh-CN" altLang="en-US" dirty="0" smtClean="0">
                <a:latin typeface="微软雅黑" panose="020B0503020204020204" charset="-122"/>
                <a:ea typeface="微软雅黑" panose="020B0503020204020204" charset="-122"/>
              </a:rPr>
              <a:t>队士兵，显然这可以二分</a:t>
            </a:r>
            <a:endParaRPr lang="en-US" altLang="zh-CN" dirty="0">
              <a:latin typeface="微软雅黑" panose="020B0503020204020204" charset="-122"/>
              <a:ea typeface="微软雅黑" panose="020B0503020204020204" charset="-122"/>
            </a:endParaRPr>
          </a:p>
          <a:p>
            <a:r>
              <a:rPr lang="zh-CN" altLang="en-US" dirty="0" smtClean="0">
                <a:latin typeface="微软雅黑" panose="020B0503020204020204" charset="-122"/>
                <a:ea typeface="微软雅黑" panose="020B0503020204020204" charset="-122"/>
              </a:rPr>
              <a:t>当检验答案</a:t>
            </a:r>
            <a:r>
              <a:rPr lang="en-US" altLang="zh-CN" dirty="0" smtClean="0">
                <a:latin typeface="微软雅黑" panose="020B0503020204020204" charset="-122"/>
                <a:ea typeface="微软雅黑" panose="020B0503020204020204" charset="-122"/>
              </a:rPr>
              <a:t>x</a:t>
            </a:r>
            <a:r>
              <a:rPr lang="zh-CN" altLang="en-US" dirty="0">
                <a:latin typeface="微软雅黑" panose="020B0503020204020204" charset="-122"/>
                <a:ea typeface="微软雅黑" panose="020B0503020204020204" charset="-122"/>
              </a:rPr>
              <a:t>时</a:t>
            </a:r>
            <a:r>
              <a:rPr lang="zh-CN" altLang="en-US" dirty="0" smtClean="0">
                <a:latin typeface="微软雅黑" panose="020B0503020204020204" charset="-122"/>
                <a:ea typeface="微软雅黑" panose="020B0503020204020204" charset="-122"/>
              </a:rPr>
              <a:t>，我们可以只考虑</a:t>
            </a:r>
            <a:r>
              <a:rPr lang="en-US" altLang="zh-CN" dirty="0" smtClean="0">
                <a:latin typeface="微软雅黑" panose="020B0503020204020204" charset="-122"/>
                <a:ea typeface="微软雅黑" panose="020B0503020204020204" charset="-122"/>
              </a:rPr>
              <a:t>B</a:t>
            </a:r>
            <a:r>
              <a:rPr lang="zh-CN" altLang="en-US" dirty="0" smtClean="0">
                <a:latin typeface="微软雅黑" panose="020B0503020204020204" charset="-122"/>
                <a:ea typeface="微软雅黑" panose="020B0503020204020204" charset="-122"/>
              </a:rPr>
              <a:t>队最弱的</a:t>
            </a:r>
            <a:r>
              <a:rPr lang="en-US" altLang="zh-CN" dirty="0" smtClean="0">
                <a:latin typeface="微软雅黑" panose="020B0503020204020204" charset="-122"/>
                <a:ea typeface="微软雅黑" panose="020B0503020204020204" charset="-122"/>
              </a:rPr>
              <a:t>x</a:t>
            </a:r>
            <a:r>
              <a:rPr lang="zh-CN" altLang="en-US" dirty="0" smtClean="0">
                <a:latin typeface="微软雅黑" panose="020B0503020204020204" charset="-122"/>
                <a:ea typeface="微软雅黑" panose="020B0503020204020204" charset="-122"/>
              </a:rPr>
              <a:t>个士兵</a:t>
            </a:r>
            <a:endParaRPr lang="en-US" altLang="zh-CN" dirty="0" smtClean="0">
              <a:latin typeface="微软雅黑" panose="020B0503020204020204" charset="-122"/>
              <a:ea typeface="微软雅黑" panose="020B0503020204020204" charset="-122"/>
            </a:endParaRPr>
          </a:p>
          <a:p>
            <a:r>
              <a:rPr lang="zh-CN" altLang="en-US" dirty="0" smtClean="0">
                <a:latin typeface="微软雅黑" panose="020B0503020204020204" charset="-122"/>
                <a:ea typeface="微软雅黑" panose="020B0503020204020204" charset="-122"/>
              </a:rPr>
              <a:t>由于他们都比</a:t>
            </a:r>
            <a:r>
              <a:rPr lang="en-US" altLang="zh-CN" dirty="0" smtClean="0">
                <a:latin typeface="微软雅黑" panose="020B0503020204020204" charset="-122"/>
                <a:ea typeface="微软雅黑" panose="020B0503020204020204" charset="-122"/>
              </a:rPr>
              <a:t>A</a:t>
            </a:r>
            <a:r>
              <a:rPr lang="zh-CN" altLang="en-US" dirty="0" smtClean="0">
                <a:latin typeface="微软雅黑" panose="020B0503020204020204" charset="-122"/>
                <a:ea typeface="微软雅黑" panose="020B0503020204020204" charset="-122"/>
              </a:rPr>
              <a:t>队最强的士兵强，因此需要先让他们胜几场以降低他们的能力值</a:t>
            </a:r>
            <a:endParaRPr lang="en-US" altLang="zh-CN" dirty="0" smtClean="0">
              <a:latin typeface="微软雅黑" panose="020B0503020204020204" charset="-122"/>
              <a:ea typeface="微软雅黑" panose="020B0503020204020204" charset="-122"/>
            </a:endParaRPr>
          </a:p>
          <a:p>
            <a:endParaRPr lang="en-US" altLang="zh-CN" dirty="0" smtClean="0">
              <a:latin typeface="微软雅黑" panose="020B0503020204020204" charset="-122"/>
              <a:ea typeface="微软雅黑" panose="020B0503020204020204" charset="-122"/>
            </a:endParaRPr>
          </a:p>
          <a:p>
            <a:r>
              <a:rPr lang="zh-CN" altLang="en-US" dirty="0" smtClean="0">
                <a:latin typeface="微软雅黑" panose="020B0503020204020204" charset="-122"/>
                <a:ea typeface="微软雅黑" panose="020B0503020204020204" charset="-122"/>
              </a:rPr>
              <a:t>显然一个</a:t>
            </a:r>
            <a:r>
              <a:rPr lang="en-US" altLang="zh-CN" dirty="0" smtClean="0">
                <a:latin typeface="微软雅黑" panose="020B0503020204020204" charset="-122"/>
                <a:ea typeface="微软雅黑" panose="020B0503020204020204" charset="-122"/>
              </a:rPr>
              <a:t>A</a:t>
            </a:r>
            <a:r>
              <a:rPr lang="zh-CN" altLang="en-US" dirty="0">
                <a:latin typeface="微软雅黑" panose="020B0503020204020204" charset="-122"/>
                <a:ea typeface="微软雅黑" panose="020B0503020204020204" charset="-122"/>
              </a:rPr>
              <a:t>队</a:t>
            </a:r>
            <a:r>
              <a:rPr lang="zh-CN" altLang="en-US" dirty="0" smtClean="0">
                <a:latin typeface="微软雅黑" panose="020B0503020204020204" charset="-122"/>
                <a:ea typeface="微软雅黑" panose="020B0503020204020204" charset="-122"/>
              </a:rPr>
              <a:t>士兵获胜之后马上会被下一个</a:t>
            </a:r>
            <a:r>
              <a:rPr lang="en-US" altLang="zh-CN" dirty="0" smtClean="0">
                <a:latin typeface="微软雅黑" panose="020B0503020204020204" charset="-122"/>
                <a:ea typeface="微软雅黑" panose="020B0503020204020204" charset="-122"/>
              </a:rPr>
              <a:t>B</a:t>
            </a:r>
            <a:r>
              <a:rPr lang="zh-CN" altLang="en-US" dirty="0" smtClean="0">
                <a:latin typeface="微软雅黑" panose="020B0503020204020204" charset="-122"/>
                <a:ea typeface="微软雅黑" panose="020B0503020204020204" charset="-122"/>
              </a:rPr>
              <a:t>队士兵淘汰，因此一共需要用</a:t>
            </a:r>
            <a:r>
              <a:rPr lang="en-US" altLang="zh-CN" dirty="0" smtClean="0">
                <a:latin typeface="微软雅黑" panose="020B0503020204020204" charset="-122"/>
                <a:ea typeface="微软雅黑" panose="020B0503020204020204" charset="-122"/>
              </a:rPr>
              <a:t>x</a:t>
            </a:r>
            <a:r>
              <a:rPr lang="zh-CN" altLang="en-US" dirty="0" smtClean="0">
                <a:latin typeface="微软雅黑" panose="020B0503020204020204" charset="-122"/>
                <a:ea typeface="微软雅黑" panose="020B0503020204020204" charset="-122"/>
              </a:rPr>
              <a:t>个士兵去战胜这</a:t>
            </a:r>
            <a:r>
              <a:rPr lang="en-US" altLang="zh-CN" dirty="0" smtClean="0">
                <a:latin typeface="微软雅黑" panose="020B0503020204020204" charset="-122"/>
                <a:ea typeface="微软雅黑" panose="020B0503020204020204" charset="-122"/>
              </a:rPr>
              <a:t>x</a:t>
            </a:r>
            <a:r>
              <a:rPr lang="zh-CN" altLang="en-US" dirty="0" smtClean="0">
                <a:latin typeface="微软雅黑" panose="020B0503020204020204" charset="-122"/>
                <a:ea typeface="微软雅黑" panose="020B0503020204020204" charset="-122"/>
              </a:rPr>
              <a:t>个</a:t>
            </a:r>
            <a:r>
              <a:rPr lang="en-US" altLang="zh-CN" dirty="0" smtClean="0">
                <a:latin typeface="微软雅黑" panose="020B0503020204020204" charset="-122"/>
                <a:ea typeface="微软雅黑" panose="020B0503020204020204" charset="-122"/>
              </a:rPr>
              <a:t>B</a:t>
            </a:r>
            <a:r>
              <a:rPr lang="zh-CN" altLang="en-US" dirty="0" smtClean="0">
                <a:latin typeface="微软雅黑" panose="020B0503020204020204" charset="-122"/>
                <a:ea typeface="微软雅黑" panose="020B0503020204020204" charset="-122"/>
              </a:rPr>
              <a:t>队士兵</a:t>
            </a:r>
            <a:endParaRPr lang="en-US" altLang="zh-CN" dirty="0" smtClean="0">
              <a:latin typeface="微软雅黑" panose="020B0503020204020204" charset="-122"/>
              <a:ea typeface="微软雅黑" panose="020B0503020204020204" charset="-122"/>
            </a:endParaRPr>
          </a:p>
          <a:p>
            <a:r>
              <a:rPr lang="zh-CN" altLang="en-US" dirty="0" smtClean="0">
                <a:latin typeface="微软雅黑" panose="020B0503020204020204" charset="-122"/>
                <a:ea typeface="微软雅黑" panose="020B0503020204020204" charset="-122"/>
              </a:rPr>
              <a:t>于是我们让</a:t>
            </a:r>
            <a:r>
              <a:rPr lang="en-US" altLang="zh-CN" dirty="0" smtClean="0">
                <a:latin typeface="微软雅黑" panose="020B0503020204020204" charset="-122"/>
                <a:ea typeface="微软雅黑" panose="020B0503020204020204" charset="-122"/>
              </a:rPr>
              <a:t>A</a:t>
            </a:r>
            <a:r>
              <a:rPr lang="zh-CN" altLang="en-US" dirty="0" smtClean="0">
                <a:latin typeface="微软雅黑" panose="020B0503020204020204" charset="-122"/>
                <a:ea typeface="微软雅黑" panose="020B0503020204020204" charset="-122"/>
              </a:rPr>
              <a:t>队最强的</a:t>
            </a:r>
            <a:r>
              <a:rPr lang="en-US" altLang="zh-CN" dirty="0" smtClean="0">
                <a:latin typeface="微软雅黑" panose="020B0503020204020204" charset="-122"/>
                <a:ea typeface="微软雅黑" panose="020B0503020204020204" charset="-122"/>
              </a:rPr>
              <a:t>x</a:t>
            </a:r>
            <a:r>
              <a:rPr lang="zh-CN" altLang="en-US" dirty="0" smtClean="0">
                <a:latin typeface="微软雅黑" panose="020B0503020204020204" charset="-122"/>
                <a:ea typeface="微软雅黑" panose="020B0503020204020204" charset="-122"/>
              </a:rPr>
              <a:t>个士兵去试图战胜他们，另外</a:t>
            </a:r>
            <a:r>
              <a:rPr lang="en-US" altLang="zh-CN" dirty="0" smtClean="0">
                <a:latin typeface="微软雅黑" panose="020B0503020204020204" charset="-122"/>
                <a:ea typeface="微软雅黑" panose="020B0503020204020204" charset="-122"/>
              </a:rPr>
              <a:t>n-x</a:t>
            </a:r>
            <a:r>
              <a:rPr lang="zh-CN" altLang="en-US" dirty="0" smtClean="0">
                <a:latin typeface="微软雅黑" panose="020B0503020204020204" charset="-122"/>
                <a:ea typeface="微软雅黑" panose="020B0503020204020204" charset="-122"/>
              </a:rPr>
              <a:t>个士兵则用来降低他们能力值</a:t>
            </a:r>
            <a:endParaRPr lang="en-US" altLang="zh-CN" dirty="0" smtClean="0">
              <a:latin typeface="微软雅黑" panose="020B0503020204020204" charset="-122"/>
              <a:ea typeface="微软雅黑" panose="020B0503020204020204" charset="-122"/>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内容占位符 2"/>
              <p:cNvSpPr>
                <a:spLocks noGrp="1"/>
              </p:cNvSpPr>
              <p:nvPr>
                <p:ph idx="1"/>
              </p:nvPr>
            </p:nvSpPr>
            <p:spPr>
              <a:xfrm>
                <a:off x="838200" y="760491"/>
                <a:ext cx="10515600" cy="5416472"/>
              </a:xfrm>
            </p:spPr>
            <p:txBody>
              <a:bodyPr/>
              <a:lstStyle/>
              <a:p>
                <a:r>
                  <a:rPr lang="zh-CN" altLang="en-US" dirty="0" smtClean="0"/>
                  <a:t>考虑如何给这</a:t>
                </a:r>
                <a:r>
                  <a:rPr lang="en-US" altLang="zh-CN" dirty="0" smtClean="0"/>
                  <a:t>x</a:t>
                </a:r>
                <a:r>
                  <a:rPr lang="zh-CN" altLang="en-US" dirty="0" smtClean="0"/>
                  <a:t>个</a:t>
                </a:r>
                <a:r>
                  <a:rPr lang="en-US" altLang="zh-CN" dirty="0" smtClean="0"/>
                  <a:t>A</a:t>
                </a:r>
                <a:r>
                  <a:rPr lang="zh-CN" altLang="en-US" dirty="0" smtClean="0"/>
                  <a:t>队士兵匹配他要战胜的</a:t>
                </a:r>
                <a:r>
                  <a:rPr lang="en-US" altLang="zh-CN" dirty="0" smtClean="0"/>
                  <a:t>B</a:t>
                </a:r>
                <a:r>
                  <a:rPr lang="zh-CN" altLang="en-US" dirty="0" smtClean="0"/>
                  <a:t>队士兵</a:t>
                </a:r>
                <a:endParaRPr lang="en-US" altLang="zh-CN" dirty="0" smtClean="0"/>
              </a:p>
              <a:p>
                <a:endParaRPr lang="en-US" altLang="zh-CN" dirty="0" smtClean="0"/>
              </a:p>
              <a:p>
                <a:r>
                  <a:rPr lang="zh-CN" altLang="en-US" dirty="0" smtClean="0"/>
                  <a:t>我们可以贪心分配，将所有士兵的能力值</a:t>
                </a:r>
                <a:r>
                  <a:rPr lang="zh-CN" altLang="en-US" dirty="0"/>
                  <a:t>对</a:t>
                </a:r>
                <a:r>
                  <a:rPr lang="en-US" altLang="zh-CN" dirty="0" smtClean="0"/>
                  <a:t>w</a:t>
                </a:r>
                <a:r>
                  <a:rPr lang="zh-CN" altLang="en-US" dirty="0"/>
                  <a:t>取</a:t>
                </a:r>
                <a:r>
                  <a:rPr lang="zh-CN" altLang="en-US" dirty="0" smtClean="0"/>
                  <a:t>模</a:t>
                </a:r>
                <a:r>
                  <a:rPr lang="en-US" altLang="zh-CN" dirty="0" smtClean="0"/>
                  <a:t>,</a:t>
                </a:r>
                <a:r>
                  <a:rPr lang="zh-CN" altLang="en-US" dirty="0" smtClean="0"/>
                  <a:t>然后对于每个</a:t>
                </a:r>
                <a:r>
                  <a:rPr lang="en-US" altLang="zh-CN" dirty="0" smtClean="0"/>
                  <a:t>B</a:t>
                </a:r>
                <a:r>
                  <a:rPr lang="zh-CN" altLang="en-US" dirty="0" smtClean="0"/>
                  <a:t>队士兵，找到取模后比他的能力值大的能力值最小的</a:t>
                </a:r>
                <a:r>
                  <a:rPr lang="en-US" altLang="zh-CN" dirty="0" smtClean="0"/>
                  <a:t>A</a:t>
                </a:r>
                <a:r>
                  <a:rPr lang="zh-CN" altLang="en-US" dirty="0" smtClean="0"/>
                  <a:t>队士兵与之匹配，若没有则取能力值最小的</a:t>
                </a:r>
                <a:endParaRPr lang="en-US" altLang="zh-CN" dirty="0" smtClean="0"/>
              </a:p>
              <a:p>
                <a:endParaRPr lang="en-US" altLang="zh-CN" dirty="0" smtClean="0"/>
              </a:p>
              <a:p>
                <a:r>
                  <a:rPr lang="zh-CN" altLang="en-US" dirty="0" smtClean="0"/>
                  <a:t>随后判断需要降低能力值的次数是否大于</a:t>
                </a:r>
                <a:r>
                  <a:rPr lang="en-US" altLang="zh-CN" dirty="0" smtClean="0"/>
                  <a:t>n-x</a:t>
                </a:r>
                <a:r>
                  <a:rPr lang="zh-CN" altLang="en-US" dirty="0" smtClean="0"/>
                  <a:t>即可</a:t>
                </a:r>
                <a:endParaRPr lang="en-US" altLang="zh-CN" dirty="0" smtClean="0"/>
              </a:p>
              <a:p>
                <a:endParaRPr lang="en-US" altLang="zh-CN" dirty="0"/>
              </a:p>
              <a:p>
                <a:r>
                  <a:rPr lang="zh-CN" altLang="en-US" dirty="0" smtClean="0"/>
                  <a:t>可以用</a:t>
                </a:r>
                <a:r>
                  <a:rPr lang="en-US" altLang="zh-CN" dirty="0" smtClean="0"/>
                  <a:t>set</a:t>
                </a:r>
                <a:r>
                  <a:rPr lang="zh-CN" altLang="en-US" dirty="0" smtClean="0"/>
                  <a:t>等方法维护</a:t>
                </a:r>
                <a:endParaRPr lang="en-US" altLang="zh-CN" dirty="0" smtClean="0"/>
              </a:p>
              <a:p>
                <a:endParaRPr lang="en-US" altLang="zh-CN" dirty="0"/>
              </a:p>
              <a:p>
                <a:r>
                  <a:rPr lang="zh-CN" altLang="en-US" dirty="0" smtClean="0"/>
                  <a:t>时间复杂度</a:t>
                </a:r>
                <a14:m>
                  <m:oMath xmlns:m="http://schemas.openxmlformats.org/officeDocument/2006/math">
                    <m:r>
                      <a:rPr lang="en-US" altLang="zh-CN" b="0" i="1" smtClean="0">
                        <a:latin typeface="Cambria Math" panose="02040503050406030204" pitchFamily="18" charset="0"/>
                      </a:rPr>
                      <m:t>𝑂</m:t>
                    </m:r>
                    <m:r>
                      <a:rPr lang="en-US" altLang="zh-CN" b="0" i="1" smtClean="0">
                        <a:latin typeface="Cambria Math" panose="02040503050406030204" pitchFamily="18" charset="0"/>
                      </a:rPr>
                      <m:t>(</m:t>
                    </m:r>
                    <m:r>
                      <a:rPr lang="en-US" altLang="zh-CN" b="0" i="1" smtClean="0">
                        <a:latin typeface="Cambria Math" panose="02040503050406030204" pitchFamily="18" charset="0"/>
                      </a:rPr>
                      <m:t>𝑛</m:t>
                    </m:r>
                    <m:sSup>
                      <m:sSupPr>
                        <m:ctrlPr>
                          <a:rPr lang="en-US" altLang="zh-CN" b="0" i="1" smtClean="0">
                            <a:latin typeface="Cambria Math"/>
                          </a:rPr>
                        </m:ctrlPr>
                      </m:sSupPr>
                      <m:e>
                        <m:r>
                          <a:rPr lang="en-US" altLang="zh-CN" b="0" i="1" smtClean="0">
                            <a:latin typeface="Cambria Math" panose="02040503050406030204" pitchFamily="18" charset="0"/>
                          </a:rPr>
                          <m:t>𝑙𝑜𝑔</m:t>
                        </m:r>
                      </m:e>
                      <m:sup>
                        <m:r>
                          <a:rPr lang="en-US" altLang="zh-CN" b="0" i="1" smtClean="0">
                            <a:latin typeface="Cambria Math" panose="02040503050406030204" pitchFamily="18" charset="0"/>
                          </a:rPr>
                          <m:t>2</m:t>
                        </m:r>
                      </m:sup>
                    </m:sSup>
                    <m:r>
                      <a:rPr lang="en-US" altLang="zh-CN" b="0" i="1" smtClean="0">
                        <a:latin typeface="Cambria Math" panose="02040503050406030204" pitchFamily="18" charset="0"/>
                      </a:rPr>
                      <m:t>𝑛</m:t>
                    </m:r>
                    <m:r>
                      <a:rPr lang="en-US" altLang="zh-CN" b="0" i="1" smtClean="0">
                        <a:latin typeface="Cambria Math" panose="02040503050406030204" pitchFamily="18" charset="0"/>
                      </a:rPr>
                      <m:t>)</m:t>
                    </m:r>
                  </m:oMath>
                </a14:m>
                <a:endParaRPr lang="en-US" altLang="zh-CN" dirty="0"/>
              </a:p>
            </p:txBody>
          </p:sp>
        </mc:Choice>
        <mc:Fallback xmlns="">
          <p:sp>
            <p:nvSpPr>
              <p:cNvPr id="3" name="内容占位符 2"/>
              <p:cNvSpPr>
                <a:spLocks noGrp="1" noRot="1" noChangeAspect="1" noMove="1" noResize="1" noEditPoints="1" noAdjustHandles="1" noChangeArrowheads="1" noChangeShapeType="1" noTextEdit="1"/>
              </p:cNvSpPr>
              <p:nvPr>
                <p:ph idx="1"/>
              </p:nvPr>
            </p:nvSpPr>
            <p:spPr>
              <a:xfrm>
                <a:off x="838200" y="760491"/>
                <a:ext cx="10515600" cy="5416472"/>
              </a:xfrm>
              <a:blipFill rotWithShape="0">
                <a:blip r:embed="rId2"/>
                <a:stretch>
                  <a:fillRect l="-1043" t="-2252" r="-174" b="-1464"/>
                </a:stretch>
              </a:blipFill>
            </p:spPr>
            <p:txBody>
              <a:bodyPr/>
              <a:lstStyle/>
              <a:p>
                <a:r>
                  <a:rPr lang="zh-CN" altLang="en-US">
                    <a:noFill/>
                  </a:rPr>
                  <a:t> </a:t>
                </a:r>
                <a:endParaRPr lang="zh-CN" altLang="en-US">
                  <a:noFill/>
                </a:endParaRPr>
              </a:p>
            </p:txBody>
          </p:sp>
        </mc:Fallback>
      </mc:AlternateContent>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文本框 2"/>
          <p:cNvSpPr txBox="1"/>
          <p:nvPr/>
        </p:nvSpPr>
        <p:spPr>
          <a:xfrm>
            <a:off x="838200" y="1534795"/>
            <a:ext cx="8988425" cy="3107690"/>
          </a:xfrm>
          <a:prstGeom prst="rect">
            <a:avLst/>
          </a:prstGeom>
          <a:noFill/>
          <a:ln w="9525">
            <a:noFill/>
          </a:ln>
        </p:spPr>
        <p:txBody>
          <a:bodyPr wrap="square" anchor="t">
            <a:spAutoFit/>
          </a:bodyPr>
          <a:lstStyle/>
          <a:p>
            <a:r>
              <a:rPr lang="zh-CN" altLang="en-US" sz="2800">
                <a:latin typeface="微软雅黑" panose="020B0503020204020204" charset="-122"/>
                <a:ea typeface="微软雅黑" panose="020B0503020204020204" charset="-122"/>
              </a:rPr>
              <a:t>题面</a:t>
            </a:r>
            <a:r>
              <a:rPr lang="en-US" altLang="zh-CN" sz="2800">
                <a:latin typeface="微软雅黑" panose="020B0503020204020204" charset="-122"/>
                <a:ea typeface="微软雅黑" panose="020B0503020204020204" charset="-122"/>
              </a:rPr>
              <a:t>:</a:t>
            </a:r>
          </a:p>
          <a:p>
            <a:r>
              <a:rPr lang="zh-CN" altLang="en-US" sz="2800">
                <a:latin typeface="微软雅黑" panose="020B0503020204020204" charset="-122"/>
                <a:ea typeface="微软雅黑" panose="020B0503020204020204" charset="-122"/>
              </a:rPr>
              <a:t>给定一个只由</a:t>
            </a:r>
            <a:r>
              <a:rPr lang="en-US" altLang="zh-CN" sz="2800">
                <a:latin typeface="微软雅黑" panose="020B0503020204020204" charset="-122"/>
                <a:ea typeface="微软雅黑" panose="020B0503020204020204" charset="-122"/>
              </a:rPr>
              <a:t>'*'</a:t>
            </a:r>
            <a:r>
              <a:rPr lang="zh-CN" altLang="en-US" sz="2800">
                <a:latin typeface="微软雅黑" panose="020B0503020204020204" charset="-122"/>
                <a:ea typeface="微软雅黑" panose="020B0503020204020204" charset="-122"/>
              </a:rPr>
              <a:t>和</a:t>
            </a:r>
            <a:r>
              <a:rPr lang="en-US" altLang="zh-CN" sz="2800">
                <a:latin typeface="微软雅黑" panose="020B0503020204020204" charset="-122"/>
                <a:ea typeface="微软雅黑" panose="020B0503020204020204" charset="-122"/>
              </a:rPr>
              <a:t>'.'</a:t>
            </a:r>
            <a:r>
              <a:rPr lang="zh-CN" altLang="en-US" sz="2800">
                <a:latin typeface="微软雅黑" panose="020B0503020204020204" charset="-122"/>
                <a:ea typeface="微软雅黑" panose="020B0503020204020204" charset="-122"/>
              </a:rPr>
              <a:t>组成的</a:t>
            </a:r>
            <a:r>
              <a:rPr lang="en-US" altLang="zh-CN" sz="2800">
                <a:latin typeface="微软雅黑" panose="020B0503020204020204" charset="-122"/>
                <a:ea typeface="微软雅黑" panose="020B0503020204020204" charset="-122"/>
              </a:rPr>
              <a:t>n*m</a:t>
            </a:r>
            <a:r>
              <a:rPr lang="zh-CN" altLang="en-US" sz="2800">
                <a:latin typeface="微软雅黑" panose="020B0503020204020204" charset="-122"/>
                <a:ea typeface="微软雅黑" panose="020B0503020204020204" charset="-122"/>
              </a:rPr>
              <a:t>的矩阵</a:t>
            </a:r>
            <a:r>
              <a:rPr lang="en-US" altLang="zh-CN" sz="2800">
                <a:latin typeface="微软雅黑" panose="020B0503020204020204" charset="-122"/>
                <a:ea typeface="微软雅黑" panose="020B0503020204020204" charset="-122"/>
              </a:rPr>
              <a:t>(1&lt;=n,m&lt;=1000),</a:t>
            </a:r>
            <a:r>
              <a:rPr lang="zh-CN" altLang="en-US" sz="2800">
                <a:latin typeface="微软雅黑" panose="020B0503020204020204" charset="-122"/>
                <a:ea typeface="微软雅黑" panose="020B0503020204020204" charset="-122"/>
              </a:rPr>
              <a:t>将最小数量的</a:t>
            </a:r>
            <a:r>
              <a:rPr lang="en-US" altLang="zh-CN" sz="2800">
                <a:latin typeface="微软雅黑" panose="020B0503020204020204" charset="-122"/>
                <a:ea typeface="微软雅黑" panose="020B0503020204020204" charset="-122"/>
              </a:rPr>
              <a:t>'*'</a:t>
            </a:r>
            <a:r>
              <a:rPr lang="zh-CN" altLang="en-US" sz="2800">
                <a:latin typeface="微软雅黑" panose="020B0503020204020204" charset="-122"/>
                <a:ea typeface="微软雅黑" panose="020B0503020204020204" charset="-122"/>
              </a:rPr>
              <a:t>改成</a:t>
            </a:r>
            <a:r>
              <a:rPr lang="en-US" altLang="zh-CN" sz="2800">
                <a:latin typeface="微软雅黑" panose="020B0503020204020204" charset="-122"/>
                <a:ea typeface="微软雅黑" panose="020B0503020204020204" charset="-122"/>
              </a:rPr>
              <a:t>'.',</a:t>
            </a:r>
            <a:r>
              <a:rPr lang="zh-CN" altLang="en-US" sz="2800">
                <a:latin typeface="微软雅黑" panose="020B0503020204020204" charset="-122"/>
                <a:ea typeface="微软雅黑" panose="020B0503020204020204" charset="-122"/>
              </a:rPr>
              <a:t>使得修改之后矩阵中</a:t>
            </a:r>
            <a:r>
              <a:rPr lang="en-US" altLang="zh-CN" sz="2800">
                <a:latin typeface="微软雅黑" panose="020B0503020204020204" charset="-122"/>
                <a:ea typeface="微软雅黑" panose="020B0503020204020204" charset="-122"/>
              </a:rPr>
              <a:t>,</a:t>
            </a:r>
            <a:r>
              <a:rPr lang="zh-CN" altLang="en-US" sz="2800">
                <a:latin typeface="微软雅黑" panose="020B0503020204020204" charset="-122"/>
                <a:ea typeface="微软雅黑" panose="020B0503020204020204" charset="-122"/>
              </a:rPr>
              <a:t>所有</a:t>
            </a:r>
            <a:r>
              <a:rPr lang="en-US" altLang="zh-CN" sz="2800">
                <a:latin typeface="微软雅黑" panose="020B0503020204020204" charset="-122"/>
                <a:ea typeface="微软雅黑" panose="020B0503020204020204" charset="-122"/>
              </a:rPr>
              <a:t>'.'</a:t>
            </a:r>
            <a:r>
              <a:rPr lang="zh-CN" altLang="en-US" sz="2800">
                <a:latin typeface="微软雅黑" panose="020B0503020204020204" charset="-122"/>
                <a:ea typeface="微软雅黑" panose="020B0503020204020204" charset="-122"/>
              </a:rPr>
              <a:t>组成的</a:t>
            </a:r>
            <a:r>
              <a:rPr lang="en-US" altLang="zh-CN" sz="2800">
                <a:latin typeface="微软雅黑" panose="020B0503020204020204" charset="-122"/>
                <a:ea typeface="微软雅黑" panose="020B0503020204020204" charset="-122"/>
              </a:rPr>
              <a:t>(</a:t>
            </a:r>
            <a:r>
              <a:rPr lang="zh-CN" altLang="en-US" sz="2800">
                <a:latin typeface="微软雅黑" panose="020B0503020204020204" charset="-122"/>
                <a:ea typeface="微软雅黑" panose="020B0503020204020204" charset="-122"/>
              </a:rPr>
              <a:t>四方向相邻</a:t>
            </a:r>
            <a:r>
              <a:rPr lang="en-US" altLang="zh-CN" sz="2800">
                <a:latin typeface="微软雅黑" panose="020B0503020204020204" charset="-122"/>
                <a:ea typeface="微软雅黑" panose="020B0503020204020204" charset="-122"/>
              </a:rPr>
              <a:t>)</a:t>
            </a:r>
            <a:r>
              <a:rPr lang="zh-CN" altLang="en-US" sz="2800">
                <a:latin typeface="微软雅黑" panose="020B0503020204020204" charset="-122"/>
                <a:ea typeface="微软雅黑" panose="020B0503020204020204" charset="-122"/>
              </a:rPr>
              <a:t>连通区域都是矩形</a:t>
            </a:r>
            <a:r>
              <a:rPr lang="en-US" altLang="zh-CN" sz="2800">
                <a:latin typeface="微软雅黑" panose="020B0503020204020204" charset="-122"/>
                <a:ea typeface="微软雅黑" panose="020B0503020204020204" charset="-122"/>
              </a:rPr>
              <a:t>.</a:t>
            </a:r>
          </a:p>
          <a:p>
            <a:endParaRPr lang="en-US" altLang="zh-CN" sz="2800">
              <a:latin typeface="微软雅黑" panose="020B0503020204020204" charset="-122"/>
              <a:ea typeface="微软雅黑" panose="020B0503020204020204" charset="-122"/>
            </a:endParaRPr>
          </a:p>
          <a:p>
            <a:endParaRPr lang="en-US" altLang="zh-CN" sz="2800">
              <a:latin typeface="微软雅黑" panose="020B0503020204020204" charset="-122"/>
              <a:ea typeface="微软雅黑" panose="020B0503020204020204" charset="-122"/>
            </a:endParaRPr>
          </a:p>
          <a:p>
            <a:r>
              <a:rPr lang="en-US" altLang="zh-CN" sz="2800">
                <a:latin typeface="微软雅黑" panose="020B0503020204020204" charset="-122"/>
                <a:ea typeface="微软雅黑" panose="020B0503020204020204" charset="-122"/>
              </a:rPr>
              <a:t>by zjlhhh123</a:t>
            </a:r>
          </a:p>
        </p:txBody>
      </p:sp>
      <p:sp>
        <p:nvSpPr>
          <p:cNvPr id="3074" name="文本框 5"/>
          <p:cNvSpPr txBox="1"/>
          <p:nvPr/>
        </p:nvSpPr>
        <p:spPr>
          <a:xfrm>
            <a:off x="1858963" y="5694363"/>
            <a:ext cx="8353425" cy="922020"/>
          </a:xfrm>
          <a:prstGeom prst="rect">
            <a:avLst/>
          </a:prstGeom>
          <a:noFill/>
          <a:ln w="9525">
            <a:noFill/>
          </a:ln>
        </p:spPr>
        <p:txBody>
          <a:bodyPr wrap="square" anchor="t">
            <a:spAutoFit/>
          </a:bodyPr>
          <a:lstStyle/>
          <a:p>
            <a:r>
              <a:rPr lang="zh-CN" altLang="en-US" b="1">
                <a:latin typeface="微软雅黑" panose="020B0503020204020204" charset="-122"/>
                <a:ea typeface="微软雅黑" panose="020B0503020204020204" charset="-122"/>
              </a:rPr>
              <a:t>题目描述里面的</a:t>
            </a:r>
            <a:r>
              <a:rPr lang="en-US" altLang="zh-CN" b="1">
                <a:latin typeface="微软雅黑" panose="020B0503020204020204" charset="-122"/>
                <a:ea typeface="微软雅黑" panose="020B0503020204020204" charset="-122"/>
              </a:rPr>
              <a:t>” </a:t>
            </a:r>
            <a:r>
              <a:rPr lang="zh-CN" altLang="en-US" b="1">
                <a:latin typeface="微软雅黑" panose="020B0503020204020204" charset="-122"/>
                <a:ea typeface="微软雅黑" panose="020B0503020204020204" charset="-122"/>
              </a:rPr>
              <a:t>边界保证是</a:t>
            </a:r>
            <a:r>
              <a:rPr lang="en-US" altLang="zh-CN" b="1">
                <a:latin typeface="微软雅黑" panose="020B0503020204020204" charset="-122"/>
                <a:ea typeface="微软雅黑" panose="020B0503020204020204" charset="-122"/>
              </a:rPr>
              <a:t>'*' ”,</a:t>
            </a:r>
            <a:r>
              <a:rPr lang="zh-CN" altLang="en-US" b="1">
                <a:latin typeface="微软雅黑" panose="020B0503020204020204" charset="-122"/>
                <a:ea typeface="微软雅黑" panose="020B0503020204020204" charset="-122"/>
              </a:rPr>
              <a:t>除了帮你们数组不越界之外</a:t>
            </a:r>
            <a:r>
              <a:rPr lang="en-US" altLang="zh-CN" b="1">
                <a:latin typeface="微软雅黑" panose="020B0503020204020204" charset="-122"/>
                <a:ea typeface="微软雅黑" panose="020B0503020204020204" charset="-122"/>
              </a:rPr>
              <a:t>,</a:t>
            </a:r>
            <a:r>
              <a:rPr lang="zh-CN" altLang="en-US" b="1">
                <a:latin typeface="微软雅黑" panose="020B0503020204020204" charset="-122"/>
                <a:ea typeface="微软雅黑" panose="020B0503020204020204" charset="-122"/>
              </a:rPr>
              <a:t>就没有其他的用啦</a:t>
            </a:r>
            <a:r>
              <a:rPr lang="en-US" altLang="zh-CN" b="1">
                <a:latin typeface="微软雅黑" panose="020B0503020204020204" charset="-122"/>
                <a:ea typeface="微软雅黑" panose="020B0503020204020204" charset="-122"/>
              </a:rPr>
              <a:t>.</a:t>
            </a:r>
          </a:p>
          <a:p>
            <a:r>
              <a:rPr lang="zh-CN" altLang="en-US" b="1">
                <a:latin typeface="微软雅黑" panose="020B0503020204020204" charset="-122"/>
                <a:ea typeface="微软雅黑" panose="020B0503020204020204" charset="-122"/>
              </a:rPr>
              <a:t>你们一定不要想多了哟</a:t>
            </a:r>
            <a:r>
              <a:rPr lang="en-US" altLang="zh-CN" b="1">
                <a:latin typeface="微软雅黑" panose="020B0503020204020204" charset="-122"/>
                <a:ea typeface="微软雅黑" panose="020B0503020204020204" charset="-122"/>
              </a:rPr>
              <a:t>.</a:t>
            </a:r>
          </a:p>
        </p:txBody>
      </p:sp>
      <p:sp>
        <p:nvSpPr>
          <p:cNvPr id="2" name="标题 1"/>
          <p:cNvSpPr>
            <a:spLocks noGrp="1"/>
          </p:cNvSpPr>
          <p:nvPr/>
        </p:nvSpPr>
        <p:spPr>
          <a:xfrm>
            <a:off x="838200" y="3651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zh-CN"/>
              <a:t>C</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latin typeface="微软雅黑" panose="020B0503020204020204" charset="-122"/>
                <a:ea typeface="微软雅黑" panose="020B0503020204020204" charset="-122"/>
              </a:rPr>
              <a:t>预期难度</a:t>
            </a:r>
          </a:p>
        </p:txBody>
      </p:sp>
      <p:sp>
        <p:nvSpPr>
          <p:cNvPr id="3" name="内容占位符 2"/>
          <p:cNvSpPr>
            <a:spLocks noGrp="1"/>
          </p:cNvSpPr>
          <p:nvPr>
            <p:ph idx="1"/>
          </p:nvPr>
        </p:nvSpPr>
        <p:spPr/>
        <p:txBody>
          <a:bodyPr/>
          <a:lstStyle/>
          <a:p>
            <a:r>
              <a:rPr lang="en-US" altLang="zh-CN"/>
              <a:t>DF &lt; BCEG &lt; AH</a:t>
            </a:r>
          </a:p>
          <a:p>
            <a:endParaRPr lang="en-US" altLang="zh-CN"/>
          </a:p>
          <a:p>
            <a:endParaRPr lang="en-US" altLang="zh-CN"/>
          </a:p>
          <a:p>
            <a:endParaRPr lang="en-US" altLang="zh-CN"/>
          </a:p>
        </p:txBody>
      </p:sp>
      <p:pic>
        <p:nvPicPr>
          <p:cNvPr id="4" name="图片 3"/>
          <p:cNvPicPr>
            <a:picLocks noChangeAspect="1"/>
          </p:cNvPicPr>
          <p:nvPr/>
        </p:nvPicPr>
        <p:blipFill>
          <a:blip r:embed="rId2"/>
          <a:stretch>
            <a:fillRect/>
          </a:stretch>
        </p:blipFill>
        <p:spPr>
          <a:xfrm>
            <a:off x="1020445" y="2369820"/>
            <a:ext cx="8886825" cy="3426460"/>
          </a:xfrm>
          <a:prstGeom prst="rect">
            <a:avLst/>
          </a:prstGeom>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文本框 1"/>
          <p:cNvSpPr txBox="1"/>
          <p:nvPr/>
        </p:nvSpPr>
        <p:spPr>
          <a:xfrm>
            <a:off x="935355" y="1610360"/>
            <a:ext cx="10626090" cy="2245360"/>
          </a:xfrm>
          <a:prstGeom prst="rect">
            <a:avLst/>
          </a:prstGeom>
          <a:noFill/>
          <a:ln w="9525">
            <a:noFill/>
          </a:ln>
        </p:spPr>
        <p:txBody>
          <a:bodyPr wrap="square" anchor="t">
            <a:spAutoFit/>
          </a:bodyPr>
          <a:lstStyle/>
          <a:p>
            <a:r>
              <a:rPr lang="zh-CN" altLang="en-US" sz="2800">
                <a:latin typeface="微软雅黑" panose="020B0503020204020204" charset="-122"/>
                <a:ea typeface="微软雅黑" panose="020B0503020204020204" charset="-122"/>
              </a:rPr>
              <a:t>错误做法</a:t>
            </a:r>
            <a:r>
              <a:rPr lang="en-US" altLang="zh-CN" sz="2800">
                <a:latin typeface="微软雅黑" panose="020B0503020204020204" charset="-122"/>
                <a:ea typeface="微软雅黑" panose="020B0503020204020204" charset="-122"/>
              </a:rPr>
              <a:t>:</a:t>
            </a:r>
          </a:p>
          <a:p>
            <a:r>
              <a:rPr lang="en-US" altLang="zh-CN" sz="2800">
                <a:latin typeface="微软雅黑" panose="020B0503020204020204" charset="-122"/>
                <a:ea typeface="微软雅黑" panose="020B0503020204020204" charset="-122"/>
              </a:rPr>
              <a:t>O(mn)</a:t>
            </a:r>
            <a:r>
              <a:rPr lang="zh-CN" altLang="en-US" sz="2800">
                <a:latin typeface="微软雅黑" panose="020B0503020204020204" charset="-122"/>
                <a:ea typeface="微软雅黑" panose="020B0503020204020204" charset="-122"/>
              </a:rPr>
              <a:t>地枚举每一个</a:t>
            </a:r>
            <a:r>
              <a:rPr lang="en-US" altLang="zh-CN" sz="2800">
                <a:latin typeface="微软雅黑" panose="020B0503020204020204" charset="-122"/>
                <a:ea typeface="微软雅黑" panose="020B0503020204020204" charset="-122"/>
              </a:rPr>
              <a:t>'.'</a:t>
            </a:r>
            <a:r>
              <a:rPr lang="zh-CN" altLang="en-US" sz="2800">
                <a:latin typeface="微软雅黑" panose="020B0503020204020204" charset="-122"/>
                <a:ea typeface="微软雅黑" panose="020B0503020204020204" charset="-122"/>
              </a:rPr>
              <a:t>节点</a:t>
            </a:r>
            <a:r>
              <a:rPr lang="en-US" altLang="zh-CN" sz="2800">
                <a:latin typeface="微软雅黑" panose="020B0503020204020204" charset="-122"/>
                <a:ea typeface="微软雅黑" panose="020B0503020204020204" charset="-122"/>
              </a:rPr>
              <a:t>,</a:t>
            </a:r>
            <a:r>
              <a:rPr lang="zh-CN" altLang="en-US" sz="2800">
                <a:latin typeface="微软雅黑" panose="020B0503020204020204" charset="-122"/>
                <a:ea typeface="微软雅黑" panose="020B0503020204020204" charset="-122"/>
              </a:rPr>
              <a:t>宽搜出当前连通区域的上下左右边界</a:t>
            </a:r>
            <a:r>
              <a:rPr lang="en-US" altLang="zh-CN" sz="2800">
                <a:latin typeface="微软雅黑" panose="020B0503020204020204" charset="-122"/>
                <a:ea typeface="微软雅黑" panose="020B0503020204020204" charset="-122"/>
              </a:rPr>
              <a:t>,</a:t>
            </a:r>
            <a:r>
              <a:rPr lang="zh-CN" altLang="en-US" sz="2800">
                <a:latin typeface="微软雅黑" panose="020B0503020204020204" charset="-122"/>
                <a:ea typeface="微软雅黑" panose="020B0503020204020204" charset="-122"/>
              </a:rPr>
              <a:t>再枚举边界内每一个点</a:t>
            </a:r>
            <a:r>
              <a:rPr lang="en-US" altLang="zh-CN" sz="2800">
                <a:latin typeface="微软雅黑" panose="020B0503020204020204" charset="-122"/>
                <a:ea typeface="微软雅黑" panose="020B0503020204020204" charset="-122"/>
              </a:rPr>
              <a:t>,</a:t>
            </a:r>
            <a:r>
              <a:rPr lang="zh-CN" altLang="en-US" sz="2800">
                <a:latin typeface="微软雅黑" panose="020B0503020204020204" charset="-122"/>
                <a:ea typeface="微软雅黑" panose="020B0503020204020204" charset="-122"/>
              </a:rPr>
              <a:t>把之前没访问到的点加入宽搜的</a:t>
            </a:r>
            <a:r>
              <a:rPr lang="en-US" altLang="zh-CN" sz="2800">
                <a:latin typeface="微软雅黑" panose="020B0503020204020204" charset="-122"/>
                <a:ea typeface="微软雅黑" panose="020B0503020204020204" charset="-122"/>
              </a:rPr>
              <a:t>queue</a:t>
            </a:r>
            <a:r>
              <a:rPr lang="zh-CN" altLang="en-US" sz="2800">
                <a:latin typeface="微软雅黑" panose="020B0503020204020204" charset="-122"/>
                <a:ea typeface="微软雅黑" panose="020B0503020204020204" charset="-122"/>
              </a:rPr>
              <a:t>里面</a:t>
            </a:r>
            <a:r>
              <a:rPr lang="en-US" altLang="zh-CN" sz="2800">
                <a:latin typeface="微软雅黑" panose="020B0503020204020204" charset="-122"/>
                <a:ea typeface="微软雅黑" panose="020B0503020204020204" charset="-122"/>
              </a:rPr>
              <a:t>,</a:t>
            </a:r>
            <a:r>
              <a:rPr lang="zh-CN" altLang="en-US" sz="2800">
                <a:latin typeface="微软雅黑" panose="020B0503020204020204" charset="-122"/>
                <a:ea typeface="微软雅黑" panose="020B0503020204020204" charset="-122"/>
              </a:rPr>
              <a:t>并把这些点改为</a:t>
            </a:r>
            <a:r>
              <a:rPr lang="en-US" altLang="zh-CN" sz="2800">
                <a:latin typeface="微软雅黑" panose="020B0503020204020204" charset="-122"/>
                <a:ea typeface="微软雅黑" panose="020B0503020204020204" charset="-122"/>
              </a:rPr>
              <a:t>'.',</a:t>
            </a:r>
            <a:r>
              <a:rPr lang="zh-CN" altLang="en-US" sz="2800">
                <a:latin typeface="微软雅黑" panose="020B0503020204020204" charset="-122"/>
                <a:ea typeface="微软雅黑" panose="020B0503020204020204" charset="-122"/>
              </a:rPr>
              <a:t>继续宽搜</a:t>
            </a:r>
            <a:r>
              <a:rPr lang="en-US" altLang="zh-CN" sz="2800">
                <a:latin typeface="微软雅黑" panose="020B0503020204020204" charset="-122"/>
                <a:ea typeface="微软雅黑" panose="020B0503020204020204" charset="-122"/>
              </a:rPr>
              <a:t>...</a:t>
            </a:r>
          </a:p>
          <a:p>
            <a:r>
              <a:rPr lang="zh-CN" altLang="en-US" sz="2800">
                <a:latin typeface="微软雅黑" panose="020B0503020204020204" charset="-122"/>
                <a:ea typeface="微软雅黑" panose="020B0503020204020204" charset="-122"/>
              </a:rPr>
              <a:t>加上一些机智的优化</a:t>
            </a:r>
            <a:r>
              <a:rPr lang="en-US" altLang="zh-CN" sz="2800">
                <a:latin typeface="微软雅黑" panose="020B0503020204020204" charset="-122"/>
                <a:ea typeface="微软雅黑" panose="020B0503020204020204" charset="-122"/>
              </a:rPr>
              <a:t>,</a:t>
            </a:r>
            <a:r>
              <a:rPr lang="zh-CN" altLang="en-US" sz="2800">
                <a:latin typeface="微软雅黑" panose="020B0503020204020204" charset="-122"/>
                <a:ea typeface="微软雅黑" panose="020B0503020204020204" charset="-122"/>
              </a:rPr>
              <a:t>我的暴力程序过了最开始的测试数据</a:t>
            </a:r>
            <a:r>
              <a:rPr lang="en-US" altLang="zh-CN" sz="2800">
                <a:latin typeface="微软雅黑" panose="020B0503020204020204" charset="-122"/>
                <a:ea typeface="微软雅黑" panose="020B0503020204020204" charset="-122"/>
              </a:rPr>
              <a:t>...</a:t>
            </a:r>
          </a:p>
        </p:txBody>
      </p:sp>
      <p:sp>
        <p:nvSpPr>
          <p:cNvPr id="2" name="标题 1"/>
          <p:cNvSpPr>
            <a:spLocks noGrp="1"/>
          </p:cNvSpPr>
          <p:nvPr/>
        </p:nvSpPr>
        <p:spPr>
          <a:xfrm>
            <a:off x="838200" y="3651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zh-CN"/>
              <a:t>C</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文本框 1"/>
          <p:cNvSpPr txBox="1"/>
          <p:nvPr/>
        </p:nvSpPr>
        <p:spPr>
          <a:xfrm>
            <a:off x="1809750" y="952500"/>
            <a:ext cx="1976438" cy="4523105"/>
          </a:xfrm>
          <a:prstGeom prst="rect">
            <a:avLst/>
          </a:prstGeom>
          <a:noFill/>
          <a:ln w="9525">
            <a:noFill/>
          </a:ln>
        </p:spPr>
        <p:txBody>
          <a:bodyPr wrap="square" anchor="t">
            <a:spAutoFit/>
          </a:bodyPr>
          <a:lstStyle/>
          <a:p>
            <a:r>
              <a:rPr lang="zh-CN" altLang="en-US">
                <a:latin typeface="GungsuhChe" panose="02030609000101010101" charset="-127"/>
                <a:ea typeface="GungsuhChe" panose="02030609000101010101" charset="-127"/>
              </a:rPr>
              <a:t>15 15</a:t>
            </a:r>
          </a:p>
          <a:p>
            <a:r>
              <a:rPr lang="zh-CN" altLang="en-US">
                <a:latin typeface="GungsuhChe" panose="02030609000101010101" charset="-127"/>
                <a:ea typeface="GungsuhChe" panose="02030609000101010101" charset="-127"/>
              </a:rPr>
              <a:t>***************</a:t>
            </a:r>
          </a:p>
          <a:p>
            <a:r>
              <a:rPr lang="zh-CN" altLang="en-US">
                <a:latin typeface="GungsuhChe" panose="02030609000101010101" charset="-127"/>
                <a:ea typeface="GungsuhChe" panose="02030609000101010101" charset="-127"/>
              </a:rPr>
              <a:t>*.*.***********</a:t>
            </a:r>
          </a:p>
          <a:p>
            <a:r>
              <a:rPr lang="zh-CN" altLang="en-US">
                <a:latin typeface="GungsuhChe" panose="02030609000101010101" charset="-127"/>
                <a:ea typeface="GungsuhChe" panose="02030609000101010101" charset="-127"/>
              </a:rPr>
              <a:t>***.***********</a:t>
            </a:r>
          </a:p>
          <a:p>
            <a:r>
              <a:rPr lang="zh-CN" altLang="en-US">
                <a:latin typeface="GungsuhChe" panose="02030609000101010101" charset="-127"/>
                <a:ea typeface="GungsuhChe" panose="02030609000101010101" charset="-127"/>
              </a:rPr>
              <a:t>*...*.*********</a:t>
            </a:r>
          </a:p>
          <a:p>
            <a:r>
              <a:rPr lang="zh-CN" altLang="en-US">
                <a:latin typeface="GungsuhChe" panose="02030609000101010101" charset="-127"/>
                <a:ea typeface="GungsuhChe" panose="02030609000101010101" charset="-127"/>
              </a:rPr>
              <a:t>*****.*********</a:t>
            </a:r>
          </a:p>
          <a:p>
            <a:r>
              <a:rPr lang="zh-CN" altLang="en-US">
                <a:latin typeface="GungsuhChe" panose="02030609000101010101" charset="-127"/>
                <a:ea typeface="GungsuhChe" panose="02030609000101010101" charset="-127"/>
              </a:rPr>
              <a:t>***...*.*******</a:t>
            </a:r>
          </a:p>
          <a:p>
            <a:r>
              <a:rPr lang="zh-CN" altLang="en-US">
                <a:latin typeface="GungsuhChe" panose="02030609000101010101" charset="-127"/>
                <a:ea typeface="GungsuhChe" panose="02030609000101010101" charset="-127"/>
              </a:rPr>
              <a:t>*******.*******</a:t>
            </a:r>
          </a:p>
          <a:p>
            <a:r>
              <a:rPr lang="zh-CN" altLang="en-US">
                <a:latin typeface="GungsuhChe" panose="02030609000101010101" charset="-127"/>
                <a:ea typeface="GungsuhChe" panose="02030609000101010101" charset="-127"/>
              </a:rPr>
              <a:t>*****...*.*****</a:t>
            </a:r>
          </a:p>
          <a:p>
            <a:r>
              <a:rPr lang="zh-CN" altLang="en-US">
                <a:latin typeface="GungsuhChe" panose="02030609000101010101" charset="-127"/>
                <a:ea typeface="GungsuhChe" panose="02030609000101010101" charset="-127"/>
              </a:rPr>
              <a:t>*********.*****</a:t>
            </a:r>
          </a:p>
          <a:p>
            <a:r>
              <a:rPr lang="zh-CN" altLang="en-US">
                <a:latin typeface="GungsuhChe" panose="02030609000101010101" charset="-127"/>
                <a:ea typeface="GungsuhChe" panose="02030609000101010101" charset="-127"/>
              </a:rPr>
              <a:t>*******...*.***</a:t>
            </a:r>
          </a:p>
          <a:p>
            <a:r>
              <a:rPr lang="zh-CN" altLang="en-US">
                <a:latin typeface="GungsuhChe" panose="02030609000101010101" charset="-127"/>
                <a:ea typeface="GungsuhChe" panose="02030609000101010101" charset="-127"/>
              </a:rPr>
              <a:t>***********.***</a:t>
            </a:r>
          </a:p>
          <a:p>
            <a:r>
              <a:rPr lang="zh-CN" altLang="en-US">
                <a:latin typeface="GungsuhChe" panose="02030609000101010101" charset="-127"/>
                <a:ea typeface="GungsuhChe" panose="02030609000101010101" charset="-127"/>
              </a:rPr>
              <a:t>*********...*.*</a:t>
            </a:r>
          </a:p>
          <a:p>
            <a:r>
              <a:rPr lang="zh-CN" altLang="en-US">
                <a:latin typeface="GungsuhChe" panose="02030609000101010101" charset="-127"/>
                <a:ea typeface="GungsuhChe" panose="02030609000101010101" charset="-127"/>
              </a:rPr>
              <a:t>*************.*</a:t>
            </a:r>
          </a:p>
          <a:p>
            <a:r>
              <a:rPr lang="zh-CN" altLang="en-US">
                <a:latin typeface="GungsuhChe" panose="02030609000101010101" charset="-127"/>
                <a:ea typeface="GungsuhChe" panose="02030609000101010101" charset="-127"/>
              </a:rPr>
              <a:t>***********...*</a:t>
            </a:r>
          </a:p>
          <a:p>
            <a:r>
              <a:rPr lang="zh-CN" altLang="en-US">
                <a:latin typeface="GungsuhChe" panose="02030609000101010101" charset="-127"/>
                <a:ea typeface="GungsuhChe" panose="02030609000101010101" charset="-127"/>
              </a:rPr>
              <a:t>***************</a:t>
            </a:r>
          </a:p>
        </p:txBody>
      </p:sp>
      <p:sp>
        <p:nvSpPr>
          <p:cNvPr id="5122" name="文本框 2"/>
          <p:cNvSpPr txBox="1"/>
          <p:nvPr/>
        </p:nvSpPr>
        <p:spPr>
          <a:xfrm>
            <a:off x="4425950" y="2274888"/>
            <a:ext cx="5514975" cy="2306955"/>
          </a:xfrm>
          <a:prstGeom prst="rect">
            <a:avLst/>
          </a:prstGeom>
          <a:noFill/>
          <a:ln w="9525">
            <a:noFill/>
          </a:ln>
        </p:spPr>
        <p:txBody>
          <a:bodyPr wrap="square" anchor="t">
            <a:spAutoFit/>
          </a:bodyPr>
          <a:lstStyle/>
          <a:p>
            <a:r>
              <a:rPr lang="zh-CN" altLang="en-US" sz="2400">
                <a:latin typeface="微软雅黑" panose="020B0503020204020204" charset="-122"/>
                <a:ea typeface="微软雅黑" panose="020B0503020204020204" charset="-122"/>
              </a:rPr>
              <a:t>然后</a:t>
            </a:r>
            <a:r>
              <a:rPr lang="en-US" altLang="zh-CN" sz="2400">
                <a:latin typeface="微软雅黑" panose="020B0503020204020204" charset="-122"/>
                <a:ea typeface="微软雅黑" panose="020B0503020204020204" charset="-122"/>
              </a:rPr>
              <a:t>,</a:t>
            </a:r>
            <a:r>
              <a:rPr lang="zh-CN" altLang="en-US" sz="2400">
                <a:latin typeface="微软雅黑" panose="020B0503020204020204" charset="-122"/>
                <a:ea typeface="微软雅黑" panose="020B0503020204020204" charset="-122"/>
              </a:rPr>
              <a:t>构造了和左图形式相同的数据</a:t>
            </a:r>
            <a:r>
              <a:rPr lang="en-US" altLang="zh-CN" sz="2400">
                <a:latin typeface="微软雅黑" panose="020B0503020204020204" charset="-122"/>
                <a:ea typeface="微软雅黑" panose="020B0503020204020204" charset="-122"/>
              </a:rPr>
              <a:t>,</a:t>
            </a:r>
            <a:r>
              <a:rPr lang="zh-CN" altLang="en-US" sz="2400">
                <a:latin typeface="微软雅黑" panose="020B0503020204020204" charset="-122"/>
                <a:ea typeface="微软雅黑" panose="020B0503020204020204" charset="-122"/>
              </a:rPr>
              <a:t>把暴力卡死了</a:t>
            </a:r>
            <a:r>
              <a:rPr lang="en-US" altLang="zh-CN" sz="2400">
                <a:latin typeface="微软雅黑" panose="020B0503020204020204" charset="-122"/>
                <a:ea typeface="微软雅黑" panose="020B0503020204020204" charset="-122"/>
              </a:rPr>
              <a:t>...</a:t>
            </a:r>
          </a:p>
          <a:p>
            <a:endParaRPr lang="en-US" altLang="zh-CN" sz="2400">
              <a:latin typeface="微软雅黑" panose="020B0503020204020204" charset="-122"/>
              <a:ea typeface="微软雅黑" panose="020B0503020204020204" charset="-122"/>
            </a:endParaRPr>
          </a:p>
          <a:p>
            <a:r>
              <a:rPr lang="zh-CN" altLang="en-US" sz="2400">
                <a:latin typeface="微软雅黑" panose="020B0503020204020204" charset="-122"/>
                <a:ea typeface="微软雅黑" panose="020B0503020204020204" charset="-122"/>
              </a:rPr>
              <a:t>可以看出</a:t>
            </a:r>
            <a:r>
              <a:rPr lang="en-US" altLang="zh-CN" sz="2400">
                <a:latin typeface="微软雅黑" panose="020B0503020204020204" charset="-122"/>
                <a:ea typeface="微软雅黑" panose="020B0503020204020204" charset="-122"/>
              </a:rPr>
              <a:t>,</a:t>
            </a:r>
            <a:r>
              <a:rPr lang="zh-CN" altLang="en-US" sz="2400">
                <a:latin typeface="微软雅黑" panose="020B0503020204020204" charset="-122"/>
                <a:ea typeface="微软雅黑" panose="020B0503020204020204" charset="-122"/>
              </a:rPr>
              <a:t>之前的暴力程序在此处退化到了</a:t>
            </a:r>
            <a:r>
              <a:rPr lang="en-US" altLang="zh-CN" sz="2400">
                <a:latin typeface="微软雅黑" panose="020B0503020204020204" charset="-122"/>
                <a:ea typeface="微软雅黑" panose="020B0503020204020204" charset="-122"/>
              </a:rPr>
              <a:t>O(mmn)</a:t>
            </a:r>
            <a:r>
              <a:rPr lang="zh-CN" altLang="en-US" sz="2400">
                <a:latin typeface="微软雅黑" panose="020B0503020204020204" charset="-122"/>
                <a:ea typeface="微软雅黑" panose="020B0503020204020204" charset="-122"/>
              </a:rPr>
              <a:t>或</a:t>
            </a:r>
            <a:r>
              <a:rPr lang="en-US" altLang="zh-CN" sz="2400">
                <a:latin typeface="微软雅黑" panose="020B0503020204020204" charset="-122"/>
                <a:ea typeface="微软雅黑" panose="020B0503020204020204" charset="-122"/>
              </a:rPr>
              <a:t>O(mnn),</a:t>
            </a:r>
            <a:r>
              <a:rPr lang="zh-CN" altLang="en-US" sz="2400">
                <a:latin typeface="微软雅黑" panose="020B0503020204020204" charset="-122"/>
                <a:ea typeface="微软雅黑" panose="020B0503020204020204" charset="-122"/>
              </a:rPr>
              <a:t>极限情况下显然会被卡死</a:t>
            </a:r>
            <a:r>
              <a:rPr lang="en-US" altLang="zh-CN" sz="2400">
                <a:latin typeface="微软雅黑" panose="020B0503020204020204" charset="-122"/>
                <a:ea typeface="微软雅黑" panose="020B0503020204020204" charset="-122"/>
              </a:rPr>
              <a:t>.</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文本框 1"/>
          <p:cNvSpPr txBox="1"/>
          <p:nvPr/>
        </p:nvSpPr>
        <p:spPr>
          <a:xfrm>
            <a:off x="2260600" y="312738"/>
            <a:ext cx="7573963" cy="5908040"/>
          </a:xfrm>
          <a:prstGeom prst="rect">
            <a:avLst/>
          </a:prstGeom>
          <a:noFill/>
          <a:ln w="9525">
            <a:noFill/>
          </a:ln>
        </p:spPr>
        <p:txBody>
          <a:bodyPr wrap="square" anchor="t">
            <a:spAutoFit/>
          </a:bodyPr>
          <a:lstStyle/>
          <a:p>
            <a:r>
              <a:rPr lang="zh-CN" altLang="en-US" sz="5400">
                <a:latin typeface="Arial" panose="020B0604020202020204" pitchFamily="34" charset="0"/>
                <a:ea typeface="宋体" panose="02010600030101010101" pitchFamily="2" charset="-122"/>
              </a:rPr>
              <a:t>玄学正解</a:t>
            </a:r>
            <a:r>
              <a:rPr lang="en-US" altLang="zh-CN" sz="5400">
                <a:latin typeface="Arial" panose="020B0604020202020204" pitchFamily="34" charset="0"/>
                <a:ea typeface="宋体" panose="02010600030101010101" pitchFamily="2" charset="-122"/>
              </a:rPr>
              <a:t>:</a:t>
            </a:r>
          </a:p>
          <a:p>
            <a:r>
              <a:rPr lang="zh-CN" altLang="en-US" sz="3600">
                <a:latin typeface="Arial" panose="020B0604020202020204" pitchFamily="34" charset="0"/>
                <a:ea typeface="宋体" panose="02010600030101010101" pitchFamily="2" charset="-122"/>
              </a:rPr>
              <a:t>观察易得</a:t>
            </a:r>
            <a:r>
              <a:rPr lang="en-US" altLang="zh-CN" sz="3600">
                <a:latin typeface="Arial" panose="020B0604020202020204" pitchFamily="34" charset="0"/>
                <a:ea typeface="宋体" panose="02010600030101010101" pitchFamily="2" charset="-122"/>
              </a:rPr>
              <a:t>,</a:t>
            </a:r>
            <a:r>
              <a:rPr lang="zh-CN" altLang="en-US" sz="3600">
                <a:latin typeface="Arial" panose="020B0604020202020204" pitchFamily="34" charset="0"/>
                <a:ea typeface="宋体" panose="02010600030101010101" pitchFamily="2" charset="-122"/>
              </a:rPr>
              <a:t>对于一个满足条件的矩阵</a:t>
            </a:r>
            <a:r>
              <a:rPr lang="en-US" altLang="zh-CN" sz="3600">
                <a:latin typeface="Arial" panose="020B0604020202020204" pitchFamily="34" charset="0"/>
                <a:ea typeface="宋体" panose="02010600030101010101" pitchFamily="2" charset="-122"/>
              </a:rPr>
              <a:t>,</a:t>
            </a:r>
            <a:r>
              <a:rPr lang="zh-CN" altLang="en-US" sz="3600">
                <a:latin typeface="Arial" panose="020B0604020202020204" pitchFamily="34" charset="0"/>
                <a:ea typeface="宋体" panose="02010600030101010101" pitchFamily="2" charset="-122"/>
              </a:rPr>
              <a:t>不存在一个</a:t>
            </a:r>
            <a:r>
              <a:rPr lang="en-US" altLang="zh-CN" sz="3600">
                <a:latin typeface="Arial" panose="020B0604020202020204" pitchFamily="34" charset="0"/>
                <a:ea typeface="宋体" panose="02010600030101010101" pitchFamily="2" charset="-122"/>
              </a:rPr>
              <a:t>2*2</a:t>
            </a:r>
            <a:r>
              <a:rPr lang="zh-CN" altLang="en-US" sz="3600">
                <a:latin typeface="Arial" panose="020B0604020202020204" pitchFamily="34" charset="0"/>
                <a:ea typeface="宋体" panose="02010600030101010101" pitchFamily="2" charset="-122"/>
              </a:rPr>
              <a:t>的方格长成如下四种</a:t>
            </a:r>
            <a:r>
              <a:rPr lang="en-US" altLang="zh-CN" sz="3600">
                <a:latin typeface="Arial" panose="020B0604020202020204" pitchFamily="34" charset="0"/>
                <a:ea typeface="宋体" panose="02010600030101010101" pitchFamily="2" charset="-122"/>
              </a:rPr>
              <a:t>:</a:t>
            </a:r>
          </a:p>
          <a:p>
            <a:r>
              <a:rPr lang="en-US" altLang="zh-CN" sz="3600">
                <a:latin typeface="GungsuhChe" panose="02030609000101010101" charset="-127"/>
                <a:ea typeface="GungsuhChe" panose="02030609000101010101" charset="-127"/>
              </a:rPr>
              <a:t>*.    .*    ..    ..</a:t>
            </a:r>
          </a:p>
          <a:p>
            <a:r>
              <a:rPr lang="en-US" altLang="zh-CN" sz="3600">
                <a:latin typeface="GungsuhChe" panose="02030609000101010101" charset="-127"/>
                <a:ea typeface="GungsuhChe" panose="02030609000101010101" charset="-127"/>
              </a:rPr>
              <a:t>..    ..    *.    .*</a:t>
            </a:r>
          </a:p>
          <a:p>
            <a:endParaRPr lang="en-US" altLang="zh-CN" sz="3600">
              <a:latin typeface="GungsuhChe" panose="02030609000101010101" charset="-127"/>
              <a:ea typeface="GungsuhChe" panose="02030609000101010101" charset="-127"/>
            </a:endParaRPr>
          </a:p>
          <a:p>
            <a:r>
              <a:rPr lang="zh-CN" altLang="en-US" sz="3600">
                <a:latin typeface="GungsuhChe" panose="02030609000101010101" charset="-127"/>
                <a:ea typeface="宋体" panose="02010600030101010101" pitchFamily="2" charset="-122"/>
              </a:rPr>
              <a:t>那么</a:t>
            </a:r>
            <a:r>
              <a:rPr lang="en-US" altLang="zh-CN" sz="3600">
                <a:latin typeface="GungsuhChe" panose="02030609000101010101" charset="-127"/>
                <a:ea typeface="宋体" panose="02010600030101010101" pitchFamily="2" charset="-122"/>
              </a:rPr>
              <a:t>,</a:t>
            </a:r>
            <a:r>
              <a:rPr lang="zh-CN" altLang="en-US" sz="3600">
                <a:latin typeface="GungsuhChe" panose="02030609000101010101" charset="-127"/>
                <a:ea typeface="宋体" panose="02010600030101010101" pitchFamily="2" charset="-122"/>
              </a:rPr>
              <a:t>碰到这样小区域</a:t>
            </a:r>
            <a:r>
              <a:rPr lang="en-US" altLang="zh-CN" sz="3600">
                <a:latin typeface="GungsuhChe" panose="02030609000101010101" charset="-127"/>
                <a:ea typeface="宋体" panose="02010600030101010101" pitchFamily="2" charset="-122"/>
              </a:rPr>
              <a:t>,</a:t>
            </a:r>
            <a:r>
              <a:rPr lang="zh-CN" altLang="en-US" sz="3600">
                <a:latin typeface="GungsuhChe" panose="02030609000101010101" charset="-127"/>
                <a:ea typeface="宋体" panose="02010600030101010101" pitchFamily="2" charset="-122"/>
              </a:rPr>
              <a:t>都要把里面的</a:t>
            </a:r>
            <a:r>
              <a:rPr lang="en-US" altLang="zh-CN" sz="3600">
                <a:latin typeface="GungsuhChe" panose="02030609000101010101" charset="-127"/>
                <a:ea typeface="宋体" panose="02010600030101010101" pitchFamily="2" charset="-122"/>
              </a:rPr>
              <a:t>'*'</a:t>
            </a:r>
            <a:r>
              <a:rPr lang="zh-CN" altLang="en-US" sz="3600">
                <a:latin typeface="GungsuhChe" panose="02030609000101010101" charset="-127"/>
                <a:ea typeface="宋体" panose="02010600030101010101" pitchFamily="2" charset="-122"/>
              </a:rPr>
              <a:t>变成</a:t>
            </a:r>
            <a:r>
              <a:rPr lang="en-US" altLang="zh-CN" sz="3600">
                <a:latin typeface="GungsuhChe" panose="02030609000101010101" charset="-127"/>
                <a:ea typeface="宋体" panose="02010600030101010101" pitchFamily="2" charset="-122"/>
              </a:rPr>
              <a:t>'.'.</a:t>
            </a:r>
            <a:r>
              <a:rPr lang="zh-CN" altLang="en-US" sz="3600">
                <a:latin typeface="GungsuhChe" panose="02030609000101010101" charset="-127"/>
                <a:ea typeface="宋体" panose="02010600030101010101" pitchFamily="2" charset="-122"/>
              </a:rPr>
              <a:t>每次变化之后</a:t>
            </a:r>
            <a:r>
              <a:rPr lang="en-US" altLang="zh-CN" sz="3600">
                <a:latin typeface="GungsuhChe" panose="02030609000101010101" charset="-127"/>
                <a:ea typeface="宋体" panose="02010600030101010101" pitchFamily="2" charset="-122"/>
              </a:rPr>
              <a:t>,</a:t>
            </a:r>
            <a:r>
              <a:rPr lang="zh-CN" altLang="en-US" sz="3600">
                <a:latin typeface="GungsuhChe" panose="02030609000101010101" charset="-127"/>
                <a:ea typeface="宋体" panose="02010600030101010101" pitchFamily="2" charset="-122"/>
              </a:rPr>
              <a:t>都可能有新的需要消除的小方块出现</a:t>
            </a:r>
            <a:r>
              <a:rPr lang="en-US" altLang="zh-CN" sz="3600">
                <a:latin typeface="GungsuhChe" panose="02030609000101010101" charset="-127"/>
                <a:ea typeface="宋体" panose="02010600030101010101" pitchFamily="2" charset="-122"/>
              </a:rPr>
              <a:t>,</a:t>
            </a:r>
            <a:r>
              <a:rPr lang="zh-CN" altLang="en-US" sz="3600">
                <a:latin typeface="GungsuhChe" panose="02030609000101010101" charset="-127"/>
                <a:ea typeface="宋体" panose="02010600030101010101" pitchFamily="2" charset="-122"/>
              </a:rPr>
              <a:t>需要继续宽搜下去</a:t>
            </a:r>
            <a:r>
              <a:rPr lang="en-US" altLang="zh-CN" sz="3600">
                <a:latin typeface="GungsuhChe" panose="02030609000101010101" charset="-127"/>
                <a:ea typeface="宋体" panose="02010600030101010101" pitchFamily="2" charset="-122"/>
              </a:rPr>
              <a:t>.</a:t>
            </a:r>
          </a:p>
        </p:txBody>
      </p:sp>
      <p:sp>
        <p:nvSpPr>
          <p:cNvPr id="2" name="标题 1"/>
          <p:cNvSpPr>
            <a:spLocks noGrp="1"/>
          </p:cNvSpPr>
          <p:nvPr/>
        </p:nvSpPr>
        <p:spPr>
          <a:xfrm>
            <a:off x="838200" y="3651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zh-CN"/>
              <a:t>C</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文本框 1"/>
          <p:cNvSpPr txBox="1"/>
          <p:nvPr/>
        </p:nvSpPr>
        <p:spPr>
          <a:xfrm>
            <a:off x="1831975" y="325438"/>
            <a:ext cx="8383588" cy="5631180"/>
          </a:xfrm>
          <a:prstGeom prst="rect">
            <a:avLst/>
          </a:prstGeom>
          <a:noFill/>
          <a:ln w="9525">
            <a:noFill/>
          </a:ln>
        </p:spPr>
        <p:txBody>
          <a:bodyPr wrap="square" anchor="t">
            <a:spAutoFit/>
          </a:bodyPr>
          <a:lstStyle/>
          <a:p>
            <a:r>
              <a:rPr lang="zh-CN" altLang="en-US" sz="3600">
                <a:latin typeface="Arial" panose="020B0604020202020204" pitchFamily="34" charset="0"/>
                <a:ea typeface="宋体" panose="02010600030101010101" pitchFamily="2" charset="-122"/>
              </a:rPr>
              <a:t>然后</a:t>
            </a:r>
            <a:r>
              <a:rPr lang="en-US" altLang="zh-CN" sz="3600">
                <a:latin typeface="Arial" panose="020B0604020202020204" pitchFamily="34" charset="0"/>
                <a:ea typeface="宋体" panose="02010600030101010101" pitchFamily="2" charset="-122"/>
              </a:rPr>
              <a:t>?</a:t>
            </a:r>
            <a:r>
              <a:rPr lang="zh-CN" altLang="en-US" sz="3600">
                <a:latin typeface="Arial" panose="020B0604020202020204" pitchFamily="34" charset="0"/>
                <a:ea typeface="宋体" panose="02010600030101010101" pitchFamily="2" charset="-122"/>
              </a:rPr>
              <a:t>剩下的每个</a:t>
            </a:r>
            <a:r>
              <a:rPr lang="en-US" altLang="zh-CN" sz="3600">
                <a:latin typeface="Arial" panose="020B0604020202020204" pitchFamily="34" charset="0"/>
                <a:ea typeface="宋体" panose="02010600030101010101" pitchFamily="2" charset="-122"/>
              </a:rPr>
              <a:t>'.'</a:t>
            </a:r>
            <a:r>
              <a:rPr lang="zh-CN" altLang="en-US" sz="3600">
                <a:latin typeface="Arial" panose="020B0604020202020204" pitchFamily="34" charset="0"/>
                <a:ea typeface="宋体" panose="02010600030101010101" pitchFamily="2" charset="-122"/>
              </a:rPr>
              <a:t>的最大连通区域就都是矩形啦</a:t>
            </a:r>
            <a:r>
              <a:rPr lang="en-US" altLang="zh-CN" sz="3600">
                <a:latin typeface="Arial" panose="020B0604020202020204" pitchFamily="34" charset="0"/>
                <a:ea typeface="宋体" panose="02010600030101010101" pitchFamily="2" charset="-122"/>
              </a:rPr>
              <a:t>.</a:t>
            </a:r>
            <a:r>
              <a:rPr lang="zh-CN" altLang="en-US" sz="3600">
                <a:latin typeface="Arial" panose="020B0604020202020204" pitchFamily="34" charset="0"/>
                <a:ea typeface="宋体" panose="02010600030101010101" pitchFamily="2" charset="-122"/>
              </a:rPr>
              <a:t>至于为什么</a:t>
            </a:r>
            <a:r>
              <a:rPr lang="en-US" altLang="zh-CN" sz="3600">
                <a:latin typeface="Arial" panose="020B0604020202020204" pitchFamily="34" charset="0"/>
                <a:ea typeface="宋体" panose="02010600030101010101" pitchFamily="2" charset="-122"/>
              </a:rPr>
              <a:t>,</a:t>
            </a:r>
            <a:r>
              <a:rPr lang="zh-CN" altLang="en-US" sz="3600">
                <a:latin typeface="Arial" panose="020B0604020202020204" pitchFamily="34" charset="0"/>
                <a:ea typeface="宋体" panose="02010600030101010101" pitchFamily="2" charset="-122"/>
              </a:rPr>
              <a:t>留到后面证明</a:t>
            </a:r>
            <a:r>
              <a:rPr lang="en-US" altLang="zh-CN" sz="3600">
                <a:latin typeface="Arial" panose="020B0604020202020204" pitchFamily="34" charset="0"/>
                <a:ea typeface="宋体" panose="02010600030101010101" pitchFamily="2" charset="-122"/>
              </a:rPr>
              <a:t>.</a:t>
            </a:r>
          </a:p>
          <a:p>
            <a:endParaRPr lang="en-US" altLang="zh-CN" sz="3600">
              <a:latin typeface="Arial" panose="020B0604020202020204" pitchFamily="34" charset="0"/>
              <a:ea typeface="宋体" panose="02010600030101010101" pitchFamily="2" charset="-122"/>
            </a:endParaRPr>
          </a:p>
          <a:p>
            <a:r>
              <a:rPr lang="zh-CN" altLang="en-US" sz="3600">
                <a:latin typeface="Arial" panose="020B0604020202020204" pitchFamily="34" charset="0"/>
                <a:ea typeface="宋体" panose="02010600030101010101" pitchFamily="2" charset="-122"/>
              </a:rPr>
              <a:t>至于最优性</a:t>
            </a:r>
            <a:r>
              <a:rPr lang="en-US" altLang="zh-CN" sz="3600">
                <a:latin typeface="Arial" panose="020B0604020202020204" pitchFamily="34" charset="0"/>
                <a:ea typeface="宋体" panose="02010600030101010101" pitchFamily="2" charset="-122"/>
              </a:rPr>
              <a:t>,</a:t>
            </a:r>
            <a:r>
              <a:rPr lang="zh-CN" altLang="en-US" sz="3600">
                <a:latin typeface="Arial" panose="020B0604020202020204" pitchFamily="34" charset="0"/>
                <a:ea typeface="宋体" panose="02010600030101010101" pitchFamily="2" charset="-122"/>
              </a:rPr>
              <a:t>显然我们每次改变的</a:t>
            </a:r>
            <a:r>
              <a:rPr lang="en-US" altLang="zh-CN" sz="3600">
                <a:latin typeface="Arial" panose="020B0604020202020204" pitchFamily="34" charset="0"/>
                <a:ea typeface="宋体" panose="02010600030101010101" pitchFamily="2" charset="-122"/>
              </a:rPr>
              <a:t>'*'</a:t>
            </a:r>
            <a:r>
              <a:rPr lang="zh-CN" altLang="en-US" sz="3600">
                <a:latin typeface="Arial" panose="020B0604020202020204" pitchFamily="34" charset="0"/>
                <a:ea typeface="宋体" panose="02010600030101010101" pitchFamily="2" charset="-122"/>
              </a:rPr>
              <a:t>都是必要的</a:t>
            </a:r>
            <a:r>
              <a:rPr lang="en-US" altLang="zh-CN" sz="3600">
                <a:latin typeface="Arial" panose="020B0604020202020204" pitchFamily="34" charset="0"/>
                <a:ea typeface="宋体" panose="02010600030101010101" pitchFamily="2" charset="-122"/>
              </a:rPr>
              <a:t>,</a:t>
            </a:r>
            <a:r>
              <a:rPr lang="zh-CN" altLang="en-US" sz="3600">
                <a:latin typeface="Arial" panose="020B0604020202020204" pitchFamily="34" charset="0"/>
                <a:ea typeface="宋体" panose="02010600030101010101" pitchFamily="2" charset="-122"/>
              </a:rPr>
              <a:t>那么就不存在满足条件的更优解</a:t>
            </a:r>
            <a:r>
              <a:rPr lang="en-US" altLang="zh-CN" sz="3600">
                <a:latin typeface="Arial" panose="020B0604020202020204" pitchFamily="34" charset="0"/>
                <a:ea typeface="宋体" panose="02010600030101010101" pitchFamily="2" charset="-122"/>
              </a:rPr>
              <a:t>.</a:t>
            </a:r>
          </a:p>
          <a:p>
            <a:endParaRPr lang="zh-CN" altLang="en-US" sz="3600">
              <a:latin typeface="Arial" panose="020B0604020202020204" pitchFamily="34" charset="0"/>
              <a:ea typeface="宋体" panose="02010600030101010101" pitchFamily="2" charset="-122"/>
            </a:endParaRPr>
          </a:p>
          <a:p>
            <a:r>
              <a:rPr lang="zh-CN" altLang="en-US" sz="3600">
                <a:latin typeface="Arial" panose="020B0604020202020204" pitchFamily="34" charset="0"/>
                <a:ea typeface="宋体" panose="02010600030101010101" pitchFamily="2" charset="-122"/>
              </a:rPr>
              <a:t>至于正确性</a:t>
            </a:r>
            <a:r>
              <a:rPr lang="en-US" altLang="zh-CN" sz="3600">
                <a:latin typeface="Arial" panose="020B0604020202020204" pitchFamily="34" charset="0"/>
                <a:ea typeface="宋体" panose="02010600030101010101" pitchFamily="2" charset="-122"/>
              </a:rPr>
              <a:t>,</a:t>
            </a:r>
            <a:r>
              <a:rPr lang="zh-CN" altLang="en-US" sz="3600">
                <a:latin typeface="Arial" panose="020B0604020202020204" pitchFamily="34" charset="0"/>
                <a:ea typeface="宋体" panose="02010600030101010101" pitchFamily="2" charset="-122"/>
              </a:rPr>
              <a:t>没有那几种小方块时</a:t>
            </a:r>
            <a:r>
              <a:rPr lang="en-US" altLang="zh-CN" sz="3600">
                <a:latin typeface="Arial" panose="020B0604020202020204" pitchFamily="34" charset="0"/>
                <a:ea typeface="宋体" panose="02010600030101010101" pitchFamily="2" charset="-122"/>
              </a:rPr>
              <a:t>,'.'</a:t>
            </a:r>
            <a:r>
              <a:rPr lang="zh-CN" altLang="en-US" sz="3600">
                <a:latin typeface="Arial" panose="020B0604020202020204" pitchFamily="34" charset="0"/>
                <a:ea typeface="宋体" panose="02010600030101010101" pitchFamily="2" charset="-122"/>
              </a:rPr>
              <a:t>最大联通区域的边界一定是如下四类</a:t>
            </a:r>
            <a:r>
              <a:rPr lang="en-US" altLang="zh-CN" sz="3600">
                <a:latin typeface="Arial" panose="020B0604020202020204" pitchFamily="34" charset="0"/>
                <a:ea typeface="宋体" panose="02010600030101010101" pitchFamily="2" charset="-122"/>
              </a:rPr>
              <a:t>:</a:t>
            </a:r>
          </a:p>
          <a:p>
            <a:r>
              <a:rPr lang="en-US" altLang="zh-CN" sz="3600">
                <a:latin typeface="GungsuhChe" panose="02030609000101010101" charset="-127"/>
                <a:ea typeface="GungsuhChe" panose="02030609000101010101" charset="-127"/>
              </a:rPr>
              <a:t>..    .*    .*    .*</a:t>
            </a:r>
          </a:p>
          <a:p>
            <a:r>
              <a:rPr lang="en-US" altLang="zh-CN" sz="3600">
                <a:latin typeface="GungsuhChe" panose="02030609000101010101" charset="-127"/>
                <a:ea typeface="GungsuhChe" panose="02030609000101010101" charset="-127"/>
              </a:rPr>
              <a:t>**    .*    *.    **</a:t>
            </a:r>
            <a:r>
              <a:rPr lang="zh-CN" altLang="en-US" sz="3600">
                <a:latin typeface="GungsuhChe" panose="02030609000101010101" charset="-127"/>
                <a:ea typeface="宋体" panose="02010600030101010101" pitchFamily="2" charset="-122"/>
              </a:rPr>
              <a:t>显然区域是矩形</a:t>
            </a:r>
            <a:r>
              <a:rPr lang="en-US" altLang="zh-CN" sz="3600">
                <a:latin typeface="GungsuhChe" panose="02030609000101010101" charset="-127"/>
                <a:ea typeface="宋体" panose="02010600030101010101" pitchFamily="2" charset="-122"/>
              </a:rPr>
              <a:t>.</a:t>
            </a:r>
          </a:p>
        </p:txBody>
      </p:sp>
      <p:sp>
        <p:nvSpPr>
          <p:cNvPr id="2" name="标题 1"/>
          <p:cNvSpPr>
            <a:spLocks noGrp="1"/>
          </p:cNvSpPr>
          <p:nvPr/>
        </p:nvSpPr>
        <p:spPr>
          <a:xfrm>
            <a:off x="838200" y="3651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zh-CN"/>
              <a:t>C</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a:t>H</a:t>
            </a:r>
          </a:p>
        </p:txBody>
      </p:sp>
      <p:sp>
        <p:nvSpPr>
          <p:cNvPr id="3" name="内容占位符 2"/>
          <p:cNvSpPr>
            <a:spLocks noGrp="1"/>
          </p:cNvSpPr>
          <p:nvPr>
            <p:ph idx="1"/>
          </p:nvPr>
        </p:nvSpPr>
        <p:spPr/>
        <p:txBody>
          <a:bodyPr/>
          <a:lstStyle/>
          <a:p>
            <a:r>
              <a:rPr lang="zh-CN" altLang="en-US">
                <a:latin typeface="微软雅黑" panose="020B0503020204020204" charset="-122"/>
                <a:ea typeface="微软雅黑" panose="020B0503020204020204" charset="-122"/>
              </a:rPr>
              <a:t>题意：</a:t>
            </a:r>
          </a:p>
          <a:p>
            <a:r>
              <a:rPr lang="zh-CN" altLang="en-US">
                <a:latin typeface="微软雅黑" panose="020B0503020204020204" charset="-122"/>
                <a:ea typeface="微软雅黑" panose="020B0503020204020204" charset="-122"/>
              </a:rPr>
              <a:t>给定一颗树，有</a:t>
            </a:r>
            <a:r>
              <a:rPr lang="en-US" altLang="zh-CN">
                <a:latin typeface="微软雅黑" panose="020B0503020204020204" charset="-122"/>
                <a:ea typeface="微软雅黑" panose="020B0503020204020204" charset="-122"/>
              </a:rPr>
              <a:t>Q</a:t>
            </a:r>
            <a:r>
              <a:rPr lang="zh-CN" altLang="en-US">
                <a:latin typeface="微软雅黑" panose="020B0503020204020204" charset="-122"/>
                <a:ea typeface="微软雅黑" panose="020B0503020204020204" charset="-122"/>
              </a:rPr>
              <a:t>个询问，每次询问从</a:t>
            </a:r>
            <a:r>
              <a:rPr lang="en-US" altLang="zh-CN">
                <a:latin typeface="微软雅黑" panose="020B0503020204020204" charset="-122"/>
                <a:ea typeface="微软雅黑" panose="020B0503020204020204" charset="-122"/>
              </a:rPr>
              <a:t>X</a:t>
            </a:r>
            <a:r>
              <a:rPr lang="zh-CN" altLang="en-US">
                <a:latin typeface="微软雅黑" panose="020B0503020204020204" charset="-122"/>
                <a:ea typeface="微软雅黑" panose="020B0503020204020204" charset="-122"/>
              </a:rPr>
              <a:t>出发，对于序号位于</a:t>
            </a:r>
            <a:r>
              <a:rPr lang="en-US" altLang="zh-CN">
                <a:latin typeface="微软雅黑" panose="020B0503020204020204" charset="-122"/>
                <a:ea typeface="微软雅黑" panose="020B0503020204020204" charset="-122"/>
              </a:rPr>
              <a:t>[L,R]</a:t>
            </a:r>
            <a:r>
              <a:rPr lang="zh-CN" altLang="en-US">
                <a:latin typeface="微软雅黑" panose="020B0503020204020204" charset="-122"/>
                <a:ea typeface="微软雅黑" panose="020B0503020204020204" charset="-122"/>
              </a:rPr>
              <a:t>之间的所有点来说，最远点的距离。</a:t>
            </a:r>
          </a:p>
          <a:p>
            <a:endParaRPr lang="zh-CN" altLang="en-US">
              <a:latin typeface="微软雅黑" panose="020B0503020204020204" charset="-122"/>
              <a:ea typeface="微软雅黑" panose="020B0503020204020204" charset="-122"/>
            </a:endParaRPr>
          </a:p>
          <a:p>
            <a:endParaRPr lang="zh-CN" altLang="en-US">
              <a:latin typeface="微软雅黑" panose="020B0503020204020204" charset="-122"/>
              <a:ea typeface="微软雅黑" panose="020B0503020204020204" charset="-122"/>
            </a:endParaRPr>
          </a:p>
          <a:p>
            <a:r>
              <a:rPr lang="en-US" altLang="zh-CN">
                <a:latin typeface="微软雅黑" panose="020B0503020204020204" charset="-122"/>
                <a:ea typeface="微软雅黑" panose="020B0503020204020204" charset="-122"/>
              </a:rPr>
              <a:t>by jiangshibiao</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944245" y="1840865"/>
            <a:ext cx="9956800" cy="3538220"/>
          </a:xfrm>
          <a:prstGeom prst="rect">
            <a:avLst/>
          </a:prstGeom>
          <a:noFill/>
        </p:spPr>
        <p:txBody>
          <a:bodyPr wrap="square" rtlCol="0">
            <a:spAutoFit/>
          </a:bodyPr>
          <a:lstStyle/>
          <a:p>
            <a:r>
              <a:rPr lang="zh-CN" altLang="en-US" sz="2800" dirty="0">
                <a:latin typeface="微软雅黑" panose="020B0503020204020204" charset="-122"/>
                <a:ea typeface="微软雅黑" panose="020B0503020204020204" charset="-122"/>
              </a:rPr>
              <a:t>        本题看上去</a:t>
            </a:r>
            <a:r>
              <a:rPr lang="zh-CN" altLang="en-US" sz="2800" strike="sngStrike" dirty="0">
                <a:latin typeface="微软雅黑" panose="020B0503020204020204" charset="-122"/>
                <a:ea typeface="微软雅黑" panose="020B0503020204020204" charset="-122"/>
              </a:rPr>
              <a:t>有点不可做</a:t>
            </a:r>
            <a:r>
              <a:rPr lang="zh-CN" altLang="en-US" sz="2800" dirty="0">
                <a:latin typeface="微软雅黑" panose="020B0503020204020204" charset="-122"/>
                <a:ea typeface="微软雅黑" panose="020B0503020204020204" charset="-122"/>
              </a:rPr>
              <a:t>。</a:t>
            </a:r>
            <a:endParaRPr lang="en-US" altLang="zh-CN" sz="2800" dirty="0">
              <a:latin typeface="微软雅黑" panose="020B0503020204020204" charset="-122"/>
              <a:ea typeface="微软雅黑" panose="020B0503020204020204" charset="-122"/>
            </a:endParaRPr>
          </a:p>
          <a:p>
            <a:r>
              <a:rPr lang="zh-CN" altLang="en-US" sz="2800" dirty="0">
                <a:latin typeface="微软雅黑" panose="020B0503020204020204" charset="-122"/>
                <a:ea typeface="微软雅黑" panose="020B0503020204020204" charset="-122"/>
              </a:rPr>
              <a:t>        注意到树上的边权都是正整数，所以我们有以下结论：</a:t>
            </a:r>
            <a:endParaRPr lang="en-US" altLang="zh-CN" sz="2800" dirty="0">
              <a:latin typeface="微软雅黑" panose="020B0503020204020204" charset="-122"/>
              <a:ea typeface="微软雅黑" panose="020B0503020204020204" charset="-122"/>
            </a:endParaRPr>
          </a:p>
          <a:p>
            <a:endParaRPr lang="en-US" altLang="zh-CN" sz="2800" dirty="0">
              <a:latin typeface="微软雅黑" panose="020B0503020204020204" charset="-122"/>
              <a:ea typeface="微软雅黑" panose="020B0503020204020204" charset="-122"/>
            </a:endParaRPr>
          </a:p>
          <a:p>
            <a:r>
              <a:rPr lang="en-US" altLang="zh-CN" sz="2800" dirty="0">
                <a:latin typeface="微软雅黑" panose="020B0503020204020204" charset="-122"/>
                <a:ea typeface="微软雅黑" panose="020B0503020204020204" charset="-122"/>
              </a:rPr>
              <a:t>      </a:t>
            </a:r>
            <a:r>
              <a:rPr lang="zh-CN" altLang="en-US" sz="2800" dirty="0">
                <a:latin typeface="微软雅黑" panose="020B0503020204020204" charset="-122"/>
                <a:ea typeface="微软雅黑" panose="020B0503020204020204" charset="-122"/>
              </a:rPr>
              <a:t>（*）</a:t>
            </a:r>
            <a:r>
              <a:rPr lang="en-US" altLang="zh-CN" sz="2800" dirty="0" err="1">
                <a:latin typeface="微软雅黑" panose="020B0503020204020204" charset="-122"/>
                <a:ea typeface="微软雅黑" panose="020B0503020204020204" charset="-122"/>
              </a:rPr>
              <a:t>maxdist</a:t>
            </a:r>
            <a:r>
              <a:rPr lang="zh-CN" altLang="en-US" sz="2800" dirty="0">
                <a:latin typeface="微软雅黑" panose="020B0503020204020204" charset="-122"/>
                <a:ea typeface="微软雅黑" panose="020B0503020204020204" charset="-122"/>
              </a:rPr>
              <a:t>（</a:t>
            </a:r>
            <a:r>
              <a:rPr lang="en-US" altLang="zh-CN" sz="2800" dirty="0">
                <a:latin typeface="微软雅黑" panose="020B0503020204020204" charset="-122"/>
                <a:ea typeface="微软雅黑" panose="020B0503020204020204" charset="-122"/>
              </a:rPr>
              <a:t>S,X</a:t>
            </a:r>
            <a:r>
              <a:rPr lang="zh-CN" altLang="en-US" sz="2800" dirty="0">
                <a:latin typeface="微软雅黑" panose="020B0503020204020204" charset="-122"/>
                <a:ea typeface="微软雅黑" panose="020B0503020204020204" charset="-122"/>
              </a:rPr>
              <a:t>）</a:t>
            </a:r>
            <a:r>
              <a:rPr lang="en-US" altLang="zh-CN" sz="2800" dirty="0">
                <a:latin typeface="微软雅黑" panose="020B0503020204020204" charset="-122"/>
                <a:ea typeface="微软雅黑" panose="020B0503020204020204" charset="-122"/>
              </a:rPr>
              <a:t>=max</a:t>
            </a:r>
            <a:r>
              <a:rPr lang="zh-CN" altLang="en-US" sz="2800" dirty="0">
                <a:latin typeface="微软雅黑" panose="020B0503020204020204" charset="-122"/>
                <a:ea typeface="微软雅黑" panose="020B0503020204020204" charset="-122"/>
              </a:rPr>
              <a:t>（</a:t>
            </a:r>
            <a:r>
              <a:rPr lang="en-US" altLang="zh-CN" sz="2800" dirty="0" err="1">
                <a:latin typeface="微软雅黑" panose="020B0503020204020204" charset="-122"/>
                <a:ea typeface="微软雅黑" panose="020B0503020204020204" charset="-122"/>
              </a:rPr>
              <a:t>dist</a:t>
            </a:r>
            <a:r>
              <a:rPr lang="en-US" altLang="zh-CN" sz="2800" dirty="0">
                <a:latin typeface="微软雅黑" panose="020B0503020204020204" charset="-122"/>
                <a:ea typeface="微软雅黑" panose="020B0503020204020204" charset="-122"/>
              </a:rPr>
              <a:t>(</a:t>
            </a:r>
            <a:r>
              <a:rPr lang="en-US" altLang="zh-CN" sz="2800" dirty="0" err="1">
                <a:latin typeface="微软雅黑" panose="020B0503020204020204" charset="-122"/>
                <a:ea typeface="微软雅黑" panose="020B0503020204020204" charset="-122"/>
              </a:rPr>
              <a:t>u,X</a:t>
            </a:r>
            <a:r>
              <a:rPr lang="en-US" altLang="zh-CN" sz="2800" dirty="0">
                <a:latin typeface="微软雅黑" panose="020B0503020204020204" charset="-122"/>
                <a:ea typeface="微软雅黑" panose="020B0503020204020204" charset="-122"/>
              </a:rPr>
              <a:t>)</a:t>
            </a:r>
            <a:r>
              <a:rPr lang="zh-CN" altLang="en-US" sz="2800" dirty="0">
                <a:latin typeface="微软雅黑" panose="020B0503020204020204" charset="-122"/>
                <a:ea typeface="微软雅黑" panose="020B0503020204020204" charset="-122"/>
              </a:rPr>
              <a:t>，</a:t>
            </a:r>
            <a:r>
              <a:rPr lang="en-US" altLang="zh-CN" sz="2800" dirty="0" err="1">
                <a:latin typeface="微软雅黑" panose="020B0503020204020204" charset="-122"/>
                <a:ea typeface="微软雅黑" panose="020B0503020204020204" charset="-122"/>
              </a:rPr>
              <a:t>dist</a:t>
            </a:r>
            <a:r>
              <a:rPr lang="en-US" altLang="zh-CN" sz="2800" dirty="0">
                <a:latin typeface="微软雅黑" panose="020B0503020204020204" charset="-122"/>
                <a:ea typeface="微软雅黑" panose="020B0503020204020204" charset="-122"/>
              </a:rPr>
              <a:t>(</a:t>
            </a:r>
            <a:r>
              <a:rPr lang="en-US" altLang="zh-CN" sz="2800" dirty="0" err="1">
                <a:latin typeface="微软雅黑" panose="020B0503020204020204" charset="-122"/>
                <a:ea typeface="微软雅黑" panose="020B0503020204020204" charset="-122"/>
              </a:rPr>
              <a:t>v,X</a:t>
            </a:r>
            <a:r>
              <a:rPr lang="en-US" altLang="zh-CN" sz="2800" dirty="0">
                <a:latin typeface="微软雅黑" panose="020B0503020204020204" charset="-122"/>
                <a:ea typeface="微软雅黑" panose="020B0503020204020204" charset="-122"/>
              </a:rPr>
              <a:t>)</a:t>
            </a:r>
            <a:r>
              <a:rPr lang="zh-CN" altLang="en-US" sz="2800" dirty="0">
                <a:latin typeface="微软雅黑" panose="020B0503020204020204" charset="-122"/>
                <a:ea typeface="微软雅黑" panose="020B0503020204020204" charset="-122"/>
              </a:rPr>
              <a:t>）。</a:t>
            </a:r>
            <a:endParaRPr lang="en-US" altLang="zh-CN" sz="2800" dirty="0">
              <a:latin typeface="微软雅黑" panose="020B0503020204020204" charset="-122"/>
              <a:ea typeface="微软雅黑" panose="020B0503020204020204" charset="-122"/>
            </a:endParaRPr>
          </a:p>
          <a:p>
            <a:r>
              <a:rPr lang="zh-CN" altLang="en-US" sz="2800" dirty="0">
                <a:latin typeface="微软雅黑" panose="020B0503020204020204" charset="-122"/>
                <a:ea typeface="微软雅黑" panose="020B0503020204020204" charset="-122"/>
              </a:rPr>
              <a:t>        其中</a:t>
            </a:r>
            <a:r>
              <a:rPr lang="en-US" altLang="zh-CN" sz="2800" dirty="0">
                <a:latin typeface="微软雅黑" panose="020B0503020204020204" charset="-122"/>
                <a:ea typeface="微软雅黑" panose="020B0503020204020204" charset="-122"/>
              </a:rPr>
              <a:t>S</a:t>
            </a:r>
            <a:r>
              <a:rPr lang="zh-CN" altLang="en-US" sz="2800" dirty="0">
                <a:latin typeface="微软雅黑" panose="020B0503020204020204" charset="-122"/>
                <a:ea typeface="微软雅黑" panose="020B0503020204020204" charset="-122"/>
              </a:rPr>
              <a:t>是一个点集，</a:t>
            </a:r>
            <a:r>
              <a:rPr lang="en-US" altLang="zh-CN" sz="2800" dirty="0" err="1">
                <a:latin typeface="微软雅黑" panose="020B0503020204020204" charset="-122"/>
                <a:ea typeface="微软雅黑" panose="020B0503020204020204" charset="-122"/>
              </a:rPr>
              <a:t>u,v</a:t>
            </a:r>
            <a:r>
              <a:rPr lang="zh-CN" altLang="en-US" sz="2800" dirty="0">
                <a:latin typeface="微软雅黑" panose="020B0503020204020204" charset="-122"/>
                <a:ea typeface="微软雅黑" panose="020B0503020204020204" charset="-122"/>
              </a:rPr>
              <a:t>是</a:t>
            </a:r>
            <a:r>
              <a:rPr lang="en-US" altLang="zh-CN" sz="2800" dirty="0">
                <a:latin typeface="微软雅黑" panose="020B0503020204020204" charset="-122"/>
                <a:ea typeface="微软雅黑" panose="020B0503020204020204" charset="-122"/>
              </a:rPr>
              <a:t>S</a:t>
            </a:r>
            <a:r>
              <a:rPr lang="zh-CN" altLang="en-US" sz="2800" dirty="0">
                <a:latin typeface="微软雅黑" panose="020B0503020204020204" charset="-122"/>
                <a:ea typeface="微软雅黑" panose="020B0503020204020204" charset="-122"/>
              </a:rPr>
              <a:t>任意一组距离最大的点对。</a:t>
            </a:r>
            <a:endParaRPr lang="en-US" altLang="zh-CN" sz="2800" dirty="0">
              <a:latin typeface="微软雅黑" panose="020B0503020204020204" charset="-122"/>
              <a:ea typeface="微软雅黑" panose="020B0503020204020204" charset="-122"/>
            </a:endParaRPr>
          </a:p>
          <a:p>
            <a:endParaRPr lang="en-US" altLang="zh-CN" sz="2800" dirty="0">
              <a:latin typeface="微软雅黑" panose="020B0503020204020204" charset="-122"/>
              <a:ea typeface="微软雅黑" panose="020B0503020204020204" charset="-122"/>
            </a:endParaRPr>
          </a:p>
          <a:p>
            <a:endParaRPr lang="en-US" altLang="zh-CN" sz="2800" dirty="0">
              <a:latin typeface="微软雅黑" panose="020B0503020204020204" charset="-122"/>
              <a:ea typeface="微软雅黑" panose="020B0503020204020204" charset="-122"/>
            </a:endParaRPr>
          </a:p>
          <a:p>
            <a:r>
              <a:rPr lang="en-US" altLang="zh-CN" sz="2800" dirty="0">
                <a:latin typeface="微软雅黑" panose="020B0503020204020204" charset="-122"/>
                <a:ea typeface="微软雅黑" panose="020B0503020204020204" charset="-122"/>
              </a:rPr>
              <a:t>        </a:t>
            </a:r>
            <a:r>
              <a:rPr lang="zh-CN" altLang="en-US" sz="2800" dirty="0">
                <a:latin typeface="微软雅黑" panose="020B0503020204020204" charset="-122"/>
                <a:ea typeface="微软雅黑" panose="020B0503020204020204" charset="-122"/>
              </a:rPr>
              <a:t>现在要牢记这个结论，因为等会要多次用到。</a:t>
            </a:r>
          </a:p>
        </p:txBody>
      </p:sp>
      <p:sp>
        <p:nvSpPr>
          <p:cNvPr id="2" name="标题 1"/>
          <p:cNvSpPr>
            <a:spLocks noGrp="1"/>
          </p:cNvSpPr>
          <p:nvPr/>
        </p:nvSpPr>
        <p:spPr>
          <a:xfrm>
            <a:off x="838200" y="3651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zh-CN"/>
              <a:t>H</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1016000" y="1381760"/>
            <a:ext cx="6522720" cy="4399915"/>
          </a:xfrm>
          <a:prstGeom prst="rect">
            <a:avLst/>
          </a:prstGeom>
          <a:noFill/>
        </p:spPr>
        <p:txBody>
          <a:bodyPr wrap="square" rtlCol="0">
            <a:spAutoFit/>
          </a:bodyPr>
          <a:lstStyle/>
          <a:p>
            <a:r>
              <a:rPr lang="zh-CN" altLang="en-US" sz="2800" dirty="0">
                <a:latin typeface="微软雅黑" panose="020B0503020204020204" charset="-122"/>
                <a:ea typeface="微软雅黑" panose="020B0503020204020204" charset="-122"/>
              </a:rPr>
              <a:t>       考虑一个简要的证明。我们用反证法，如果结论不成立，那么对于一组</a:t>
            </a:r>
            <a:r>
              <a:rPr lang="en-US" altLang="zh-CN" sz="2800" dirty="0">
                <a:latin typeface="微软雅黑" panose="020B0503020204020204" charset="-122"/>
                <a:ea typeface="微软雅黑" panose="020B0503020204020204" charset="-122"/>
              </a:rPr>
              <a:t>(</a:t>
            </a:r>
            <a:r>
              <a:rPr lang="en-US" altLang="zh-CN" sz="2800" dirty="0" err="1">
                <a:latin typeface="微软雅黑" panose="020B0503020204020204" charset="-122"/>
                <a:ea typeface="微软雅黑" panose="020B0503020204020204" charset="-122"/>
              </a:rPr>
              <a:t>S,u,v,X</a:t>
            </a:r>
            <a:r>
              <a:rPr lang="en-US" altLang="zh-CN" sz="2800" dirty="0">
                <a:latin typeface="微软雅黑" panose="020B0503020204020204" charset="-122"/>
                <a:ea typeface="微软雅黑" panose="020B0503020204020204" charset="-122"/>
              </a:rPr>
              <a:t>)</a:t>
            </a:r>
            <a:r>
              <a:rPr lang="zh-CN" altLang="en-US" sz="2800" dirty="0">
                <a:latin typeface="微软雅黑" panose="020B0503020204020204" charset="-122"/>
                <a:ea typeface="微软雅黑" panose="020B0503020204020204" charset="-122"/>
              </a:rPr>
              <a:t>，存在一个</a:t>
            </a:r>
            <a:r>
              <a:rPr lang="en-US" altLang="zh-CN" sz="2800" dirty="0">
                <a:latin typeface="微软雅黑" panose="020B0503020204020204" charset="-122"/>
                <a:ea typeface="微软雅黑" panose="020B0503020204020204" charset="-122"/>
              </a:rPr>
              <a:t>t</a:t>
            </a:r>
            <a:r>
              <a:rPr lang="zh-CN" altLang="en-US" sz="2800" dirty="0">
                <a:latin typeface="微软雅黑" panose="020B0503020204020204" charset="-122"/>
                <a:ea typeface="微软雅黑" panose="020B0503020204020204" charset="-122"/>
              </a:rPr>
              <a:t>∈</a:t>
            </a:r>
            <a:r>
              <a:rPr lang="en-US" altLang="zh-CN" sz="2800" dirty="0">
                <a:latin typeface="微软雅黑" panose="020B0503020204020204" charset="-122"/>
                <a:ea typeface="微软雅黑" panose="020B0503020204020204" charset="-122"/>
              </a:rPr>
              <a:t>S</a:t>
            </a:r>
            <a:r>
              <a:rPr lang="zh-CN" altLang="en-US" sz="2800" dirty="0">
                <a:latin typeface="微软雅黑" panose="020B0503020204020204" charset="-122"/>
                <a:ea typeface="微软雅黑" panose="020B0503020204020204" charset="-122"/>
              </a:rPr>
              <a:t>，使得：</a:t>
            </a:r>
            <a:endParaRPr lang="en-US" altLang="zh-CN" sz="2800" dirty="0">
              <a:latin typeface="微软雅黑" panose="020B0503020204020204" charset="-122"/>
              <a:ea typeface="微软雅黑" panose="020B0503020204020204" charset="-122"/>
            </a:endParaRPr>
          </a:p>
          <a:p>
            <a:endParaRPr lang="en-US" altLang="zh-CN" sz="2800" dirty="0">
              <a:latin typeface="微软雅黑" panose="020B0503020204020204" charset="-122"/>
              <a:ea typeface="微软雅黑" panose="020B0503020204020204" charset="-122"/>
            </a:endParaRPr>
          </a:p>
          <a:p>
            <a:r>
              <a:rPr lang="en-US" altLang="zh-CN" sz="2800" dirty="0">
                <a:latin typeface="微软雅黑" panose="020B0503020204020204" charset="-122"/>
                <a:ea typeface="微软雅黑" panose="020B0503020204020204" charset="-122"/>
              </a:rPr>
              <a:t> </a:t>
            </a:r>
            <a:r>
              <a:rPr lang="zh-CN" altLang="en-US" sz="2800" dirty="0">
                <a:latin typeface="微软雅黑" panose="020B0503020204020204" charset="-122"/>
                <a:ea typeface="微软雅黑" panose="020B0503020204020204" charset="-122"/>
              </a:rPr>
              <a:t>（</a:t>
            </a:r>
            <a:r>
              <a:rPr lang="en-US" altLang="zh-CN" sz="2800" dirty="0">
                <a:latin typeface="微软雅黑" panose="020B0503020204020204" charset="-122"/>
                <a:ea typeface="微软雅黑" panose="020B0503020204020204" charset="-122"/>
              </a:rPr>
              <a:t>1</a:t>
            </a:r>
            <a:r>
              <a:rPr lang="zh-CN" altLang="en-US" sz="2800" dirty="0">
                <a:latin typeface="微软雅黑" panose="020B0503020204020204" charset="-122"/>
                <a:ea typeface="微软雅黑" panose="020B0503020204020204" charset="-122"/>
              </a:rPr>
              <a:t>）</a:t>
            </a:r>
            <a:r>
              <a:rPr lang="en-US" altLang="zh-CN" sz="2800" dirty="0">
                <a:latin typeface="微软雅黑" panose="020B0503020204020204" charset="-122"/>
                <a:ea typeface="微软雅黑" panose="020B0503020204020204" charset="-122"/>
              </a:rPr>
              <a:t>max(</a:t>
            </a:r>
            <a:r>
              <a:rPr lang="en-US" altLang="zh-CN" sz="2800" dirty="0" err="1">
                <a:latin typeface="微软雅黑" panose="020B0503020204020204" charset="-122"/>
                <a:ea typeface="微软雅黑" panose="020B0503020204020204" charset="-122"/>
              </a:rPr>
              <a:t>dist</a:t>
            </a:r>
            <a:r>
              <a:rPr lang="en-US" altLang="zh-CN" sz="2800" dirty="0">
                <a:latin typeface="微软雅黑" panose="020B0503020204020204" charset="-122"/>
                <a:ea typeface="微软雅黑" panose="020B0503020204020204" charset="-122"/>
              </a:rPr>
              <a:t>(</a:t>
            </a:r>
            <a:r>
              <a:rPr lang="en-US" altLang="zh-CN" sz="2800" dirty="0" err="1">
                <a:latin typeface="微软雅黑" panose="020B0503020204020204" charset="-122"/>
                <a:ea typeface="微软雅黑" panose="020B0503020204020204" charset="-122"/>
              </a:rPr>
              <a:t>t,u</a:t>
            </a:r>
            <a:r>
              <a:rPr lang="en-US" altLang="zh-CN" sz="2800" dirty="0">
                <a:latin typeface="微软雅黑" panose="020B0503020204020204" charset="-122"/>
                <a:ea typeface="微软雅黑" panose="020B0503020204020204" charset="-122"/>
              </a:rPr>
              <a:t>),</a:t>
            </a:r>
            <a:r>
              <a:rPr lang="en-US" altLang="zh-CN" sz="2800" dirty="0" err="1">
                <a:latin typeface="微软雅黑" panose="020B0503020204020204" charset="-122"/>
                <a:ea typeface="微软雅黑" panose="020B0503020204020204" charset="-122"/>
              </a:rPr>
              <a:t>dist</a:t>
            </a:r>
            <a:r>
              <a:rPr lang="en-US" altLang="zh-CN" sz="2800" dirty="0">
                <a:latin typeface="微软雅黑" panose="020B0503020204020204" charset="-122"/>
                <a:ea typeface="微软雅黑" panose="020B0503020204020204" charset="-122"/>
              </a:rPr>
              <a:t>(</a:t>
            </a:r>
            <a:r>
              <a:rPr lang="en-US" altLang="zh-CN" sz="2800" dirty="0" err="1">
                <a:latin typeface="微软雅黑" panose="020B0503020204020204" charset="-122"/>
                <a:ea typeface="微软雅黑" panose="020B0503020204020204" charset="-122"/>
              </a:rPr>
              <a:t>t,v</a:t>
            </a:r>
            <a:r>
              <a:rPr lang="en-US" altLang="zh-CN" sz="2800" dirty="0">
                <a:latin typeface="微软雅黑" panose="020B0503020204020204" charset="-122"/>
                <a:ea typeface="微软雅黑" panose="020B0503020204020204" charset="-122"/>
              </a:rPr>
              <a:t>))&lt;=</a:t>
            </a:r>
            <a:r>
              <a:rPr lang="en-US" altLang="zh-CN" sz="2800" dirty="0" err="1">
                <a:latin typeface="微软雅黑" panose="020B0503020204020204" charset="-122"/>
                <a:ea typeface="微软雅黑" panose="020B0503020204020204" charset="-122"/>
              </a:rPr>
              <a:t>dist</a:t>
            </a:r>
            <a:r>
              <a:rPr lang="en-US" altLang="zh-CN" sz="2800" dirty="0">
                <a:latin typeface="微软雅黑" panose="020B0503020204020204" charset="-122"/>
                <a:ea typeface="微软雅黑" panose="020B0503020204020204" charset="-122"/>
              </a:rPr>
              <a:t>(</a:t>
            </a:r>
            <a:r>
              <a:rPr lang="en-US" altLang="zh-CN" sz="2800" dirty="0" err="1">
                <a:latin typeface="微软雅黑" panose="020B0503020204020204" charset="-122"/>
                <a:ea typeface="微软雅黑" panose="020B0503020204020204" charset="-122"/>
              </a:rPr>
              <a:t>u,v</a:t>
            </a:r>
            <a:r>
              <a:rPr lang="en-US" altLang="zh-CN" sz="2800" dirty="0">
                <a:latin typeface="微软雅黑" panose="020B0503020204020204" charset="-122"/>
                <a:ea typeface="微软雅黑" panose="020B0503020204020204" charset="-122"/>
              </a:rPr>
              <a:t>)    </a:t>
            </a:r>
          </a:p>
          <a:p>
            <a:r>
              <a:rPr lang="zh-CN" altLang="en-US" sz="2800" dirty="0">
                <a:latin typeface="微软雅黑" panose="020B0503020204020204" charset="-122"/>
                <a:ea typeface="微软雅黑" panose="020B0503020204020204" charset="-122"/>
              </a:rPr>
              <a:t> （</a:t>
            </a:r>
            <a:r>
              <a:rPr lang="en-US" altLang="zh-CN" sz="2800" dirty="0">
                <a:latin typeface="微软雅黑" panose="020B0503020204020204" charset="-122"/>
                <a:ea typeface="微软雅黑" panose="020B0503020204020204" charset="-122"/>
              </a:rPr>
              <a:t>2</a:t>
            </a:r>
            <a:r>
              <a:rPr lang="zh-CN" altLang="en-US" sz="2800" dirty="0">
                <a:latin typeface="微软雅黑" panose="020B0503020204020204" charset="-122"/>
                <a:ea typeface="微软雅黑" panose="020B0503020204020204" charset="-122"/>
              </a:rPr>
              <a:t>）</a:t>
            </a:r>
            <a:r>
              <a:rPr lang="en-US" altLang="zh-CN" sz="2800" dirty="0" err="1">
                <a:latin typeface="微软雅黑" panose="020B0503020204020204" charset="-122"/>
                <a:ea typeface="微软雅黑" panose="020B0503020204020204" charset="-122"/>
              </a:rPr>
              <a:t>dist</a:t>
            </a:r>
            <a:r>
              <a:rPr lang="en-US" altLang="zh-CN" sz="2800" dirty="0">
                <a:latin typeface="微软雅黑" panose="020B0503020204020204" charset="-122"/>
                <a:ea typeface="微软雅黑" panose="020B0503020204020204" charset="-122"/>
              </a:rPr>
              <a:t>(</a:t>
            </a:r>
            <a:r>
              <a:rPr lang="en-US" altLang="zh-CN" sz="2800" dirty="0" err="1">
                <a:latin typeface="微软雅黑" panose="020B0503020204020204" charset="-122"/>
                <a:ea typeface="微软雅黑" panose="020B0503020204020204" charset="-122"/>
              </a:rPr>
              <a:t>t,X</a:t>
            </a:r>
            <a:r>
              <a:rPr lang="en-US" altLang="zh-CN" sz="2800" dirty="0">
                <a:latin typeface="微软雅黑" panose="020B0503020204020204" charset="-122"/>
                <a:ea typeface="微软雅黑" panose="020B0503020204020204" charset="-122"/>
              </a:rPr>
              <a:t>)&gt;max(</a:t>
            </a:r>
            <a:r>
              <a:rPr lang="en-US" altLang="zh-CN" sz="2800" dirty="0" err="1">
                <a:latin typeface="微软雅黑" panose="020B0503020204020204" charset="-122"/>
                <a:ea typeface="微软雅黑" panose="020B0503020204020204" charset="-122"/>
              </a:rPr>
              <a:t>dist</a:t>
            </a:r>
            <a:r>
              <a:rPr lang="en-US" altLang="zh-CN" sz="2800" dirty="0">
                <a:latin typeface="微软雅黑" panose="020B0503020204020204" charset="-122"/>
                <a:ea typeface="微软雅黑" panose="020B0503020204020204" charset="-122"/>
              </a:rPr>
              <a:t>(</a:t>
            </a:r>
            <a:r>
              <a:rPr lang="en-US" altLang="zh-CN" sz="2800" dirty="0" err="1">
                <a:latin typeface="微软雅黑" panose="020B0503020204020204" charset="-122"/>
                <a:ea typeface="微软雅黑" panose="020B0503020204020204" charset="-122"/>
              </a:rPr>
              <a:t>u,X</a:t>
            </a:r>
            <a:r>
              <a:rPr lang="en-US" altLang="zh-CN" sz="2800" dirty="0">
                <a:latin typeface="微软雅黑" panose="020B0503020204020204" charset="-122"/>
                <a:ea typeface="微软雅黑" panose="020B0503020204020204" charset="-122"/>
              </a:rPr>
              <a:t>),</a:t>
            </a:r>
            <a:r>
              <a:rPr lang="en-US" altLang="zh-CN" sz="2800" dirty="0" err="1">
                <a:latin typeface="微软雅黑" panose="020B0503020204020204" charset="-122"/>
                <a:ea typeface="微软雅黑" panose="020B0503020204020204" charset="-122"/>
              </a:rPr>
              <a:t>dist</a:t>
            </a:r>
            <a:r>
              <a:rPr lang="en-US" altLang="zh-CN" sz="2800" dirty="0">
                <a:latin typeface="微软雅黑" panose="020B0503020204020204" charset="-122"/>
                <a:ea typeface="微软雅黑" panose="020B0503020204020204" charset="-122"/>
              </a:rPr>
              <a:t>(</a:t>
            </a:r>
            <a:r>
              <a:rPr lang="en-US" altLang="zh-CN" sz="2800" dirty="0" err="1">
                <a:latin typeface="微软雅黑" panose="020B0503020204020204" charset="-122"/>
                <a:ea typeface="微软雅黑" panose="020B0503020204020204" charset="-122"/>
              </a:rPr>
              <a:t>v,X</a:t>
            </a:r>
            <a:r>
              <a:rPr lang="en-US" altLang="zh-CN" sz="2800" dirty="0">
                <a:latin typeface="微软雅黑" panose="020B0503020204020204" charset="-122"/>
                <a:ea typeface="微软雅黑" panose="020B0503020204020204" charset="-122"/>
              </a:rPr>
              <a:t>))</a:t>
            </a:r>
          </a:p>
          <a:p>
            <a:endParaRPr lang="en-US" altLang="zh-CN" sz="2800" dirty="0">
              <a:latin typeface="微软雅黑" panose="020B0503020204020204" charset="-122"/>
              <a:ea typeface="微软雅黑" panose="020B0503020204020204" charset="-122"/>
            </a:endParaRPr>
          </a:p>
          <a:p>
            <a:r>
              <a:rPr lang="en-US" altLang="zh-CN" sz="2800" dirty="0">
                <a:latin typeface="微软雅黑" panose="020B0503020204020204" charset="-122"/>
                <a:ea typeface="微软雅黑" panose="020B0503020204020204" charset="-122"/>
              </a:rPr>
              <a:t>       </a:t>
            </a:r>
            <a:r>
              <a:rPr lang="zh-CN" altLang="en-US" sz="2800" dirty="0">
                <a:latin typeface="微软雅黑" panose="020B0503020204020204" charset="-122"/>
                <a:ea typeface="微软雅黑" panose="020B0503020204020204" charset="-122"/>
              </a:rPr>
              <a:t>我们先画出一般情况下</a:t>
            </a:r>
            <a:r>
              <a:rPr lang="en-US" altLang="zh-CN" sz="2800" dirty="0">
                <a:latin typeface="微软雅黑" panose="020B0503020204020204" charset="-122"/>
                <a:ea typeface="微软雅黑" panose="020B0503020204020204" charset="-122"/>
              </a:rPr>
              <a:t>u</a:t>
            </a:r>
            <a:r>
              <a:rPr lang="zh-CN" altLang="en-US" sz="2800" dirty="0">
                <a:latin typeface="微软雅黑" panose="020B0503020204020204" charset="-122"/>
                <a:ea typeface="微软雅黑" panose="020B0503020204020204" charset="-122"/>
              </a:rPr>
              <a:t>和</a:t>
            </a:r>
            <a:r>
              <a:rPr lang="en-US" altLang="zh-CN" sz="2800" dirty="0">
                <a:latin typeface="微软雅黑" panose="020B0503020204020204" charset="-122"/>
                <a:ea typeface="微软雅黑" panose="020B0503020204020204" charset="-122"/>
              </a:rPr>
              <a:t>v</a:t>
            </a:r>
            <a:r>
              <a:rPr lang="zh-CN" altLang="en-US" sz="2800" dirty="0">
                <a:latin typeface="微软雅黑" panose="020B0503020204020204" charset="-122"/>
                <a:ea typeface="微软雅黑" panose="020B0503020204020204" charset="-122"/>
              </a:rPr>
              <a:t>以及它们的</a:t>
            </a:r>
            <a:r>
              <a:rPr lang="en-US" altLang="zh-CN" sz="2800" dirty="0" err="1">
                <a:latin typeface="微软雅黑" panose="020B0503020204020204" charset="-122"/>
                <a:ea typeface="微软雅黑" panose="020B0503020204020204" charset="-122"/>
              </a:rPr>
              <a:t>lca</a:t>
            </a:r>
            <a:r>
              <a:rPr lang="zh-CN" altLang="en-US" sz="2800" dirty="0">
                <a:latin typeface="微软雅黑" panose="020B0503020204020204" charset="-122"/>
                <a:ea typeface="微软雅黑" panose="020B0503020204020204" charset="-122"/>
              </a:rPr>
              <a:t>。</a:t>
            </a:r>
            <a:endParaRPr lang="en-US" altLang="zh-CN" sz="2800" dirty="0">
              <a:latin typeface="微软雅黑" panose="020B0503020204020204" charset="-122"/>
              <a:ea typeface="微软雅黑" panose="020B0503020204020204" charset="-122"/>
            </a:endParaRPr>
          </a:p>
        </p:txBody>
      </p:sp>
      <p:pic>
        <p:nvPicPr>
          <p:cNvPr id="2" name="图片 1"/>
          <p:cNvPicPr>
            <a:picLocks noChangeAspect="1"/>
          </p:cNvPicPr>
          <p:nvPr/>
        </p:nvPicPr>
        <p:blipFill>
          <a:blip r:embed="rId2"/>
          <a:stretch>
            <a:fillRect/>
          </a:stretch>
        </p:blipFill>
        <p:spPr>
          <a:xfrm>
            <a:off x="7438072" y="1981517"/>
            <a:ext cx="4448175" cy="3362325"/>
          </a:xfrm>
          <a:prstGeom prst="rect">
            <a:avLst/>
          </a:prstGeom>
        </p:spPr>
      </p:pic>
      <p:sp>
        <p:nvSpPr>
          <p:cNvPr id="3" name="标题 1"/>
          <p:cNvSpPr>
            <a:spLocks noGrp="1"/>
          </p:cNvSpPr>
          <p:nvPr/>
        </p:nvSpPr>
        <p:spPr>
          <a:xfrm>
            <a:off x="838200" y="3651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zh-CN"/>
              <a:t>H</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721360" y="1432560"/>
            <a:ext cx="6522720" cy="4831080"/>
          </a:xfrm>
          <a:prstGeom prst="rect">
            <a:avLst/>
          </a:prstGeom>
          <a:noFill/>
        </p:spPr>
        <p:txBody>
          <a:bodyPr wrap="square" rtlCol="0">
            <a:spAutoFit/>
          </a:bodyPr>
          <a:lstStyle/>
          <a:p>
            <a:r>
              <a:rPr lang="zh-CN" altLang="en-US" sz="2800" dirty="0">
                <a:latin typeface="微软雅黑" panose="020B0503020204020204" charset="-122"/>
                <a:ea typeface="微软雅黑" panose="020B0503020204020204" charset="-122"/>
              </a:rPr>
              <a:t>       然后分类讨论询问的</a:t>
            </a:r>
            <a:r>
              <a:rPr lang="en-US" altLang="zh-CN" sz="2800" dirty="0">
                <a:latin typeface="微软雅黑" panose="020B0503020204020204" charset="-122"/>
                <a:ea typeface="微软雅黑" panose="020B0503020204020204" charset="-122"/>
              </a:rPr>
              <a:t>X</a:t>
            </a:r>
            <a:r>
              <a:rPr lang="zh-CN" altLang="en-US" sz="2800" dirty="0">
                <a:latin typeface="微软雅黑" panose="020B0503020204020204" charset="-122"/>
                <a:ea typeface="微软雅黑" panose="020B0503020204020204" charset="-122"/>
              </a:rPr>
              <a:t>在哪个位置。</a:t>
            </a:r>
            <a:endParaRPr lang="en-US" altLang="zh-CN" sz="2800" dirty="0">
              <a:latin typeface="微软雅黑" panose="020B0503020204020204" charset="-122"/>
              <a:ea typeface="微软雅黑" panose="020B0503020204020204" charset="-122"/>
            </a:endParaRPr>
          </a:p>
          <a:p>
            <a:r>
              <a:rPr lang="zh-CN" altLang="en-US" sz="2800" dirty="0">
                <a:latin typeface="微软雅黑" panose="020B0503020204020204" charset="-122"/>
                <a:ea typeface="微软雅黑" panose="020B0503020204020204" charset="-122"/>
              </a:rPr>
              <a:t>此时在讨论</a:t>
            </a:r>
            <a:r>
              <a:rPr lang="en-US" altLang="zh-CN" sz="2800" dirty="0">
                <a:latin typeface="微软雅黑" panose="020B0503020204020204" charset="-122"/>
                <a:ea typeface="微软雅黑" panose="020B0503020204020204" charset="-122"/>
              </a:rPr>
              <a:t>t</a:t>
            </a:r>
            <a:r>
              <a:rPr lang="zh-CN" altLang="en-US" sz="2800" dirty="0">
                <a:latin typeface="微软雅黑" panose="020B0503020204020204" charset="-122"/>
                <a:ea typeface="微软雅黑" panose="020B0503020204020204" charset="-122"/>
              </a:rPr>
              <a:t>在哪一个位置。</a:t>
            </a:r>
            <a:endParaRPr lang="en-US" altLang="zh-CN" sz="2800" dirty="0">
              <a:latin typeface="微软雅黑" panose="020B0503020204020204" charset="-122"/>
              <a:ea typeface="微软雅黑" panose="020B0503020204020204" charset="-122"/>
            </a:endParaRPr>
          </a:p>
          <a:p>
            <a:endParaRPr lang="en-US" altLang="zh-CN" sz="2800" dirty="0">
              <a:latin typeface="微软雅黑" panose="020B0503020204020204" charset="-122"/>
              <a:ea typeface="微软雅黑" panose="020B0503020204020204" charset="-122"/>
            </a:endParaRPr>
          </a:p>
          <a:p>
            <a:r>
              <a:rPr lang="zh-CN" altLang="en-US" sz="2800" dirty="0">
                <a:latin typeface="微软雅黑" panose="020B0503020204020204" charset="-122"/>
                <a:ea typeface="微软雅黑" panose="020B0503020204020204" charset="-122"/>
              </a:rPr>
              <a:t>      我们总会发现，如果</a:t>
            </a:r>
            <a:r>
              <a:rPr lang="en-US" altLang="zh-CN" sz="2800" dirty="0">
                <a:latin typeface="微软雅黑" panose="020B0503020204020204" charset="-122"/>
                <a:ea typeface="微软雅黑" panose="020B0503020204020204" charset="-122"/>
              </a:rPr>
              <a:t>t</a:t>
            </a:r>
            <a:r>
              <a:rPr lang="zh-CN" altLang="en-US" sz="2800" dirty="0">
                <a:latin typeface="微软雅黑" panose="020B0503020204020204" charset="-122"/>
                <a:ea typeface="微软雅黑" panose="020B0503020204020204" charset="-122"/>
              </a:rPr>
              <a:t>与</a:t>
            </a:r>
            <a:r>
              <a:rPr lang="en-US" altLang="zh-CN" sz="2800" dirty="0">
                <a:latin typeface="微软雅黑" panose="020B0503020204020204" charset="-122"/>
                <a:ea typeface="微软雅黑" panose="020B0503020204020204" charset="-122"/>
              </a:rPr>
              <a:t>x</a:t>
            </a:r>
            <a:r>
              <a:rPr lang="zh-CN" altLang="en-US" sz="2800" dirty="0">
                <a:latin typeface="微软雅黑" panose="020B0503020204020204" charset="-122"/>
                <a:ea typeface="微软雅黑" panose="020B0503020204020204" charset="-122"/>
              </a:rPr>
              <a:t>更远，那么</a:t>
            </a:r>
            <a:r>
              <a:rPr lang="en-US" altLang="zh-CN" sz="2800" dirty="0">
                <a:latin typeface="微软雅黑" panose="020B0503020204020204" charset="-122"/>
                <a:ea typeface="微软雅黑" panose="020B0503020204020204" charset="-122"/>
              </a:rPr>
              <a:t>t</a:t>
            </a:r>
            <a:r>
              <a:rPr lang="zh-CN" altLang="en-US" sz="2800" dirty="0">
                <a:latin typeface="微软雅黑" panose="020B0503020204020204" charset="-122"/>
                <a:ea typeface="微软雅黑" panose="020B0503020204020204" charset="-122"/>
              </a:rPr>
              <a:t>必然会相比于</a:t>
            </a:r>
            <a:r>
              <a:rPr lang="en-US" altLang="zh-CN" sz="2800" dirty="0">
                <a:latin typeface="微软雅黑" panose="020B0503020204020204" charset="-122"/>
                <a:ea typeface="微软雅黑" panose="020B0503020204020204" charset="-122"/>
              </a:rPr>
              <a:t>v</a:t>
            </a:r>
            <a:r>
              <a:rPr lang="zh-CN" altLang="en-US" sz="2800" dirty="0">
                <a:latin typeface="微软雅黑" panose="020B0503020204020204" charset="-122"/>
                <a:ea typeface="微软雅黑" panose="020B0503020204020204" charset="-122"/>
              </a:rPr>
              <a:t>与</a:t>
            </a:r>
            <a:r>
              <a:rPr lang="en-US" altLang="zh-CN" sz="2800" dirty="0">
                <a:latin typeface="微软雅黑" panose="020B0503020204020204" charset="-122"/>
                <a:ea typeface="微软雅黑" panose="020B0503020204020204" charset="-122"/>
              </a:rPr>
              <a:t>u</a:t>
            </a:r>
            <a:r>
              <a:rPr lang="zh-CN" altLang="en-US" sz="2800" dirty="0">
                <a:latin typeface="微软雅黑" panose="020B0503020204020204" charset="-122"/>
                <a:ea typeface="微软雅黑" panose="020B0503020204020204" charset="-122"/>
              </a:rPr>
              <a:t>更远（或者相反）。</a:t>
            </a:r>
            <a:endParaRPr lang="en-US" altLang="zh-CN" sz="2800" dirty="0">
              <a:latin typeface="微软雅黑" panose="020B0503020204020204" charset="-122"/>
              <a:ea typeface="微软雅黑" panose="020B0503020204020204" charset="-122"/>
            </a:endParaRPr>
          </a:p>
          <a:p>
            <a:endParaRPr lang="en-US" altLang="zh-CN" sz="2800" dirty="0">
              <a:latin typeface="微软雅黑" panose="020B0503020204020204" charset="-122"/>
              <a:ea typeface="微软雅黑" panose="020B0503020204020204" charset="-122"/>
            </a:endParaRPr>
          </a:p>
          <a:p>
            <a:r>
              <a:rPr lang="en-US" altLang="zh-CN" sz="2800" dirty="0">
                <a:latin typeface="微软雅黑" panose="020B0503020204020204" charset="-122"/>
                <a:ea typeface="微软雅黑" panose="020B0503020204020204" charset="-122"/>
              </a:rPr>
              <a:t>    </a:t>
            </a:r>
          </a:p>
          <a:p>
            <a:r>
              <a:rPr lang="en-US" altLang="zh-CN" sz="2800" dirty="0">
                <a:latin typeface="微软雅黑" panose="020B0503020204020204" charset="-122"/>
                <a:ea typeface="微软雅黑" panose="020B0503020204020204" charset="-122"/>
              </a:rPr>
              <a:t>     </a:t>
            </a:r>
            <a:r>
              <a:rPr lang="zh-CN" altLang="en-US" sz="2800" dirty="0">
                <a:latin typeface="微软雅黑" panose="020B0503020204020204" charset="-122"/>
                <a:ea typeface="微软雅黑" panose="020B0503020204020204" charset="-122"/>
              </a:rPr>
              <a:t>当然以上证明只能意会，只能让你明白结论的正确性，并不是很严谨。</a:t>
            </a:r>
            <a:r>
              <a:rPr lang="zh-CN" altLang="en-US" sz="2800" strike="sngStrike" dirty="0">
                <a:latin typeface="微软雅黑" panose="020B0503020204020204" charset="-122"/>
                <a:ea typeface="微软雅黑" panose="020B0503020204020204" charset="-122"/>
              </a:rPr>
              <a:t>估计应该有类似不等式的证明方法。</a:t>
            </a:r>
            <a:endParaRPr lang="en-US" altLang="zh-CN" sz="2800" strike="sngStrike" dirty="0">
              <a:latin typeface="微软雅黑" panose="020B0503020204020204" charset="-122"/>
              <a:ea typeface="微软雅黑" panose="020B0503020204020204" charset="-122"/>
            </a:endParaRPr>
          </a:p>
          <a:p>
            <a:endParaRPr lang="en-US" altLang="zh-CN" sz="2800" dirty="0">
              <a:latin typeface="微软雅黑" panose="020B0503020204020204" charset="-122"/>
              <a:ea typeface="微软雅黑" panose="020B0503020204020204" charset="-122"/>
            </a:endParaRPr>
          </a:p>
        </p:txBody>
      </p:sp>
      <p:pic>
        <p:nvPicPr>
          <p:cNvPr id="5" name="图片 4"/>
          <p:cNvPicPr>
            <a:picLocks noChangeAspect="1"/>
          </p:cNvPicPr>
          <p:nvPr/>
        </p:nvPicPr>
        <p:blipFill>
          <a:blip r:embed="rId2"/>
          <a:stretch>
            <a:fillRect/>
          </a:stretch>
        </p:blipFill>
        <p:spPr>
          <a:xfrm>
            <a:off x="7521257" y="1432560"/>
            <a:ext cx="4274503" cy="4051624"/>
          </a:xfrm>
          <a:prstGeom prst="rect">
            <a:avLst/>
          </a:prstGeom>
        </p:spPr>
      </p:pic>
      <p:sp>
        <p:nvSpPr>
          <p:cNvPr id="2" name="标题 1"/>
          <p:cNvSpPr>
            <a:spLocks noGrp="1"/>
          </p:cNvSpPr>
          <p:nvPr/>
        </p:nvSpPr>
        <p:spPr>
          <a:xfrm>
            <a:off x="838200" y="3651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zh-CN"/>
              <a:t>H</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751840" y="1322070"/>
            <a:ext cx="10840720" cy="5262245"/>
          </a:xfrm>
          <a:prstGeom prst="rect">
            <a:avLst/>
          </a:prstGeom>
          <a:noFill/>
        </p:spPr>
        <p:txBody>
          <a:bodyPr wrap="square" rtlCol="0">
            <a:spAutoFit/>
          </a:bodyPr>
          <a:lstStyle/>
          <a:p>
            <a:r>
              <a:rPr lang="zh-CN" altLang="en-US" sz="2800" dirty="0">
                <a:latin typeface="微软雅黑" panose="020B0503020204020204" charset="-122"/>
                <a:ea typeface="微软雅黑" panose="020B0503020204020204" charset="-122"/>
              </a:rPr>
              <a:t>        这样，我们对询问套用以上结论，转化后的模型是：如何快速求一个点集中的最远点对（其中这里点集的描述就是编号为</a:t>
            </a:r>
            <a:r>
              <a:rPr lang="en-US" altLang="zh-CN" sz="2800" dirty="0">
                <a:latin typeface="微软雅黑" panose="020B0503020204020204" charset="-122"/>
                <a:ea typeface="微软雅黑" panose="020B0503020204020204" charset="-122"/>
              </a:rPr>
              <a:t>L~R</a:t>
            </a:r>
            <a:r>
              <a:rPr lang="zh-CN" altLang="en-US" sz="2800" dirty="0">
                <a:latin typeface="微软雅黑" panose="020B0503020204020204" charset="-122"/>
                <a:ea typeface="微软雅黑" panose="020B0503020204020204" charset="-122"/>
              </a:rPr>
              <a:t>的点）</a:t>
            </a:r>
            <a:endParaRPr lang="en-US" altLang="zh-CN" sz="2800" dirty="0">
              <a:latin typeface="微软雅黑" panose="020B0503020204020204" charset="-122"/>
              <a:ea typeface="微软雅黑" panose="020B0503020204020204" charset="-122"/>
            </a:endParaRPr>
          </a:p>
          <a:p>
            <a:endParaRPr lang="en-US" altLang="zh-CN" sz="2800" dirty="0">
              <a:latin typeface="微软雅黑" panose="020B0503020204020204" charset="-122"/>
              <a:ea typeface="微软雅黑" panose="020B0503020204020204" charset="-122"/>
            </a:endParaRPr>
          </a:p>
          <a:p>
            <a:r>
              <a:rPr lang="zh-CN" altLang="en-US" sz="2800" dirty="0">
                <a:latin typeface="微软雅黑" panose="020B0503020204020204" charset="-122"/>
                <a:ea typeface="微软雅黑" panose="020B0503020204020204" charset="-122"/>
              </a:rPr>
              <a:t>      设集合</a:t>
            </a:r>
            <a:r>
              <a:rPr lang="en-US" altLang="zh-CN" sz="2800" dirty="0">
                <a:latin typeface="微软雅黑" panose="020B0503020204020204" charset="-122"/>
                <a:ea typeface="微软雅黑" panose="020B0503020204020204" charset="-122"/>
              </a:rPr>
              <a:t>S</a:t>
            </a:r>
            <a:r>
              <a:rPr lang="zh-CN" altLang="en-US" sz="2800" dirty="0">
                <a:latin typeface="微软雅黑" panose="020B0503020204020204" charset="-122"/>
                <a:ea typeface="微软雅黑" panose="020B0503020204020204" charset="-122"/>
              </a:rPr>
              <a:t>的最远点对是</a:t>
            </a:r>
            <a:r>
              <a:rPr lang="en-US" altLang="zh-CN" sz="2800" dirty="0" err="1">
                <a:latin typeface="微软雅黑" panose="020B0503020204020204" charset="-122"/>
                <a:ea typeface="微软雅黑" panose="020B0503020204020204" charset="-122"/>
              </a:rPr>
              <a:t>S.u</a:t>
            </a:r>
            <a:r>
              <a:rPr lang="zh-CN" altLang="en-US" sz="2800" dirty="0">
                <a:latin typeface="微软雅黑" panose="020B0503020204020204" charset="-122"/>
                <a:ea typeface="微软雅黑" panose="020B0503020204020204" charset="-122"/>
              </a:rPr>
              <a:t>，</a:t>
            </a:r>
            <a:r>
              <a:rPr lang="en-US" altLang="zh-CN" sz="2800" dirty="0" err="1">
                <a:latin typeface="微软雅黑" panose="020B0503020204020204" charset="-122"/>
                <a:ea typeface="微软雅黑" panose="020B0503020204020204" charset="-122"/>
              </a:rPr>
              <a:t>S.v</a:t>
            </a:r>
            <a:r>
              <a:rPr lang="zh-CN" altLang="en-US" sz="2800" dirty="0">
                <a:latin typeface="微软雅黑" panose="020B0503020204020204" charset="-122"/>
                <a:ea typeface="微软雅黑" panose="020B0503020204020204" charset="-122"/>
              </a:rPr>
              <a:t>。</a:t>
            </a:r>
            <a:endParaRPr lang="en-US" altLang="zh-CN" sz="2800" dirty="0">
              <a:latin typeface="微软雅黑" panose="020B0503020204020204" charset="-122"/>
              <a:ea typeface="微软雅黑" panose="020B0503020204020204" charset="-122"/>
            </a:endParaRPr>
          </a:p>
          <a:p>
            <a:r>
              <a:rPr lang="en-US" altLang="zh-CN" sz="2800" dirty="0">
                <a:latin typeface="微软雅黑" panose="020B0503020204020204" charset="-122"/>
                <a:ea typeface="微软雅黑" panose="020B0503020204020204" charset="-122"/>
              </a:rPr>
              <a:t>      </a:t>
            </a:r>
            <a:r>
              <a:rPr lang="zh-CN" altLang="en-US" sz="2800" dirty="0">
                <a:latin typeface="微软雅黑" panose="020B0503020204020204" charset="-122"/>
                <a:ea typeface="微软雅黑" panose="020B0503020204020204" charset="-122"/>
              </a:rPr>
              <a:t>此时我们继续套用结论，用分治来解。具体地，我们把集合</a:t>
            </a:r>
            <a:r>
              <a:rPr lang="en-US" altLang="zh-CN" sz="2800" dirty="0">
                <a:latin typeface="微软雅黑" panose="020B0503020204020204" charset="-122"/>
                <a:ea typeface="微软雅黑" panose="020B0503020204020204" charset="-122"/>
              </a:rPr>
              <a:t>S</a:t>
            </a:r>
            <a:r>
              <a:rPr lang="zh-CN" altLang="en-US" sz="2800" dirty="0">
                <a:latin typeface="微软雅黑" panose="020B0503020204020204" charset="-122"/>
                <a:ea typeface="微软雅黑" panose="020B0503020204020204" charset="-122"/>
              </a:rPr>
              <a:t>划成集合</a:t>
            </a:r>
            <a:r>
              <a:rPr lang="en-US" altLang="zh-CN" sz="2800" dirty="0">
                <a:latin typeface="微软雅黑" panose="020B0503020204020204" charset="-122"/>
                <a:ea typeface="微软雅黑" panose="020B0503020204020204" charset="-122"/>
              </a:rPr>
              <a:t>A</a:t>
            </a:r>
            <a:r>
              <a:rPr lang="zh-CN" altLang="en-US" sz="2800" dirty="0">
                <a:latin typeface="微软雅黑" panose="020B0503020204020204" charset="-122"/>
                <a:ea typeface="微软雅黑" panose="020B0503020204020204" charset="-122"/>
              </a:rPr>
              <a:t>和集合</a:t>
            </a:r>
            <a:r>
              <a:rPr lang="en-US" altLang="zh-CN" sz="2800" dirty="0">
                <a:latin typeface="微软雅黑" panose="020B0503020204020204" charset="-122"/>
                <a:ea typeface="微软雅黑" panose="020B0503020204020204" charset="-122"/>
              </a:rPr>
              <a:t>B</a:t>
            </a:r>
            <a:r>
              <a:rPr lang="zh-CN" altLang="en-US" sz="2800" dirty="0">
                <a:latin typeface="微软雅黑" panose="020B0503020204020204" charset="-122"/>
                <a:ea typeface="微软雅黑" panose="020B0503020204020204" charset="-122"/>
              </a:rPr>
              <a:t>，其中</a:t>
            </a:r>
            <a:r>
              <a:rPr lang="en-US" altLang="zh-CN" sz="2800" dirty="0">
                <a:latin typeface="微软雅黑" panose="020B0503020204020204" charset="-122"/>
                <a:ea typeface="微软雅黑" panose="020B0503020204020204" charset="-122"/>
              </a:rPr>
              <a:t>A</a:t>
            </a:r>
            <a:r>
              <a:rPr lang="zh-CN" altLang="en-US" sz="2800" dirty="0">
                <a:latin typeface="微软雅黑" panose="020B0503020204020204" charset="-122"/>
                <a:ea typeface="微软雅黑" panose="020B0503020204020204" charset="-122"/>
              </a:rPr>
              <a:t>∩</a:t>
            </a:r>
            <a:r>
              <a:rPr lang="en-US" altLang="zh-CN" sz="2800" dirty="0">
                <a:latin typeface="微软雅黑" panose="020B0503020204020204" charset="-122"/>
                <a:ea typeface="微软雅黑" panose="020B0503020204020204" charset="-122"/>
              </a:rPr>
              <a:t>B=</a:t>
            </a:r>
            <a:r>
              <a:rPr lang="zh-CN" altLang="en-US" sz="2800" dirty="0">
                <a:latin typeface="微软雅黑" panose="020B0503020204020204" charset="-122"/>
                <a:ea typeface="微软雅黑" panose="020B0503020204020204" charset="-122"/>
              </a:rPr>
              <a:t>∅，</a:t>
            </a:r>
            <a:r>
              <a:rPr lang="en-US" altLang="zh-CN" sz="2800" dirty="0">
                <a:latin typeface="微软雅黑" panose="020B0503020204020204" charset="-122"/>
                <a:ea typeface="微软雅黑" panose="020B0503020204020204" charset="-122"/>
              </a:rPr>
              <a:t>A</a:t>
            </a:r>
            <a:r>
              <a:rPr lang="zh-CN" altLang="en-US" sz="2800" dirty="0">
                <a:latin typeface="微软雅黑" panose="020B0503020204020204" charset="-122"/>
                <a:ea typeface="微软雅黑" panose="020B0503020204020204" charset="-122"/>
              </a:rPr>
              <a:t>∪</a:t>
            </a:r>
            <a:r>
              <a:rPr lang="en-US" altLang="zh-CN" sz="2800" dirty="0">
                <a:latin typeface="微软雅黑" panose="020B0503020204020204" charset="-122"/>
                <a:ea typeface="微软雅黑" panose="020B0503020204020204" charset="-122"/>
              </a:rPr>
              <a:t>B=S</a:t>
            </a:r>
            <a:r>
              <a:rPr lang="zh-CN" altLang="en-US" sz="2800" dirty="0">
                <a:latin typeface="微软雅黑" panose="020B0503020204020204" charset="-122"/>
                <a:ea typeface="微软雅黑" panose="020B0503020204020204" charset="-122"/>
              </a:rPr>
              <a:t>。</a:t>
            </a:r>
            <a:endParaRPr lang="en-US" altLang="zh-CN" sz="2800" dirty="0">
              <a:latin typeface="微软雅黑" panose="020B0503020204020204" charset="-122"/>
              <a:ea typeface="微软雅黑" panose="020B0503020204020204" charset="-122"/>
            </a:endParaRPr>
          </a:p>
          <a:p>
            <a:r>
              <a:rPr lang="en-US" altLang="zh-CN" sz="2800" dirty="0">
                <a:latin typeface="微软雅黑" panose="020B0503020204020204" charset="-122"/>
                <a:ea typeface="微软雅黑" panose="020B0503020204020204" charset="-122"/>
              </a:rPr>
              <a:t>    </a:t>
            </a:r>
            <a:r>
              <a:rPr lang="zh-CN" altLang="en-US" sz="2800" dirty="0">
                <a:latin typeface="微软雅黑" panose="020B0503020204020204" charset="-122"/>
                <a:ea typeface="微软雅黑" panose="020B0503020204020204" charset="-122"/>
              </a:rPr>
              <a:t>（</a:t>
            </a:r>
            <a:r>
              <a:rPr lang="en-US" altLang="zh-CN" sz="2800" dirty="0">
                <a:latin typeface="微软雅黑" panose="020B0503020204020204" charset="-122"/>
                <a:ea typeface="微软雅黑" panose="020B0503020204020204" charset="-122"/>
              </a:rPr>
              <a:t>1</a:t>
            </a:r>
            <a:r>
              <a:rPr lang="zh-CN" altLang="en-US" sz="2800" dirty="0">
                <a:latin typeface="微软雅黑" panose="020B0503020204020204" charset="-122"/>
                <a:ea typeface="微软雅黑" panose="020B0503020204020204" charset="-122"/>
              </a:rPr>
              <a:t>）假设</a:t>
            </a:r>
            <a:r>
              <a:rPr lang="en-US" altLang="zh-CN" sz="2800" dirty="0">
                <a:latin typeface="微软雅黑" panose="020B0503020204020204" charset="-122"/>
                <a:ea typeface="微软雅黑" panose="020B0503020204020204" charset="-122"/>
              </a:rPr>
              <a:t>S</a:t>
            </a:r>
            <a:r>
              <a:rPr lang="zh-CN" altLang="en-US" sz="2800" dirty="0">
                <a:latin typeface="微软雅黑" panose="020B0503020204020204" charset="-122"/>
                <a:ea typeface="微软雅黑" panose="020B0503020204020204" charset="-122"/>
              </a:rPr>
              <a:t>的最远点对</a:t>
            </a:r>
            <a:r>
              <a:rPr lang="en-US" altLang="zh-CN" sz="2800" dirty="0" err="1">
                <a:latin typeface="微软雅黑" panose="020B0503020204020204" charset="-122"/>
                <a:ea typeface="微软雅黑" panose="020B0503020204020204" charset="-122"/>
              </a:rPr>
              <a:t>u,v</a:t>
            </a:r>
            <a:r>
              <a:rPr lang="zh-CN" altLang="en-US" sz="2800" dirty="0">
                <a:latin typeface="微软雅黑" panose="020B0503020204020204" charset="-122"/>
                <a:ea typeface="微软雅黑" panose="020B0503020204020204" charset="-122"/>
              </a:rPr>
              <a:t>都在</a:t>
            </a:r>
            <a:r>
              <a:rPr lang="en-US" altLang="zh-CN" sz="2800" dirty="0">
                <a:latin typeface="微软雅黑" panose="020B0503020204020204" charset="-122"/>
                <a:ea typeface="微软雅黑" panose="020B0503020204020204" charset="-122"/>
              </a:rPr>
              <a:t>A</a:t>
            </a:r>
            <a:r>
              <a:rPr lang="zh-CN" altLang="en-US" sz="2800" dirty="0">
                <a:latin typeface="微软雅黑" panose="020B0503020204020204" charset="-122"/>
                <a:ea typeface="微软雅黑" panose="020B0503020204020204" charset="-122"/>
              </a:rPr>
              <a:t>或者都在</a:t>
            </a:r>
            <a:r>
              <a:rPr lang="en-US" altLang="zh-CN" sz="2800" dirty="0">
                <a:latin typeface="微软雅黑" panose="020B0503020204020204" charset="-122"/>
                <a:ea typeface="微软雅黑" panose="020B0503020204020204" charset="-122"/>
              </a:rPr>
              <a:t>B——</a:t>
            </a:r>
            <a:r>
              <a:rPr lang="zh-CN" altLang="en-US" sz="2800" dirty="0">
                <a:latin typeface="微软雅黑" panose="020B0503020204020204" charset="-122"/>
                <a:ea typeface="微软雅黑" panose="020B0503020204020204" charset="-122"/>
              </a:rPr>
              <a:t>直接调</a:t>
            </a:r>
            <a:r>
              <a:rPr lang="en-US" altLang="zh-CN" sz="2800" dirty="0">
                <a:latin typeface="微软雅黑" panose="020B0503020204020204" charset="-122"/>
                <a:ea typeface="微软雅黑" panose="020B0503020204020204" charset="-122"/>
              </a:rPr>
              <a:t>A,B</a:t>
            </a:r>
            <a:r>
              <a:rPr lang="zh-CN" altLang="en-US" sz="2800" dirty="0">
                <a:latin typeface="微软雅黑" panose="020B0503020204020204" charset="-122"/>
                <a:ea typeface="微软雅黑" panose="020B0503020204020204" charset="-122"/>
              </a:rPr>
              <a:t>答案</a:t>
            </a:r>
            <a:endParaRPr lang="en-US" altLang="zh-CN" sz="2800" dirty="0">
              <a:latin typeface="微软雅黑" panose="020B0503020204020204" charset="-122"/>
              <a:ea typeface="微软雅黑" panose="020B0503020204020204" charset="-122"/>
            </a:endParaRPr>
          </a:p>
          <a:p>
            <a:r>
              <a:rPr lang="en-US" altLang="zh-CN" sz="2800" dirty="0">
                <a:latin typeface="微软雅黑" panose="020B0503020204020204" charset="-122"/>
                <a:ea typeface="微软雅黑" panose="020B0503020204020204" charset="-122"/>
              </a:rPr>
              <a:t>    </a:t>
            </a:r>
            <a:r>
              <a:rPr lang="zh-CN" altLang="en-US" sz="2800" dirty="0">
                <a:latin typeface="微软雅黑" panose="020B0503020204020204" charset="-122"/>
                <a:ea typeface="微软雅黑" panose="020B0503020204020204" charset="-122"/>
              </a:rPr>
              <a:t>（</a:t>
            </a:r>
            <a:r>
              <a:rPr lang="en-US" altLang="zh-CN" sz="2800" dirty="0">
                <a:latin typeface="微软雅黑" panose="020B0503020204020204" charset="-122"/>
                <a:ea typeface="微软雅黑" panose="020B0503020204020204" charset="-122"/>
              </a:rPr>
              <a:t>2</a:t>
            </a:r>
            <a:r>
              <a:rPr lang="zh-CN" altLang="en-US" sz="2800" dirty="0">
                <a:latin typeface="微软雅黑" panose="020B0503020204020204" charset="-122"/>
                <a:ea typeface="微软雅黑" panose="020B0503020204020204" charset="-122"/>
              </a:rPr>
              <a:t>）否则，对于</a:t>
            </a:r>
            <a:r>
              <a:rPr lang="en-US" altLang="zh-CN" sz="2800" dirty="0">
                <a:latin typeface="微软雅黑" panose="020B0503020204020204" charset="-122"/>
                <a:ea typeface="微软雅黑" panose="020B0503020204020204" charset="-122"/>
              </a:rPr>
              <a:t>A</a:t>
            </a:r>
            <a:r>
              <a:rPr lang="zh-CN" altLang="en-US" sz="2800" dirty="0">
                <a:latin typeface="微软雅黑" panose="020B0503020204020204" charset="-122"/>
                <a:ea typeface="微软雅黑" panose="020B0503020204020204" charset="-122"/>
              </a:rPr>
              <a:t>的任何一个点</a:t>
            </a:r>
            <a:r>
              <a:rPr lang="en-US" altLang="zh-CN" sz="2800" dirty="0">
                <a:latin typeface="微软雅黑" panose="020B0503020204020204" charset="-122"/>
                <a:ea typeface="微软雅黑" panose="020B0503020204020204" charset="-122"/>
              </a:rPr>
              <a:t>x</a:t>
            </a:r>
            <a:r>
              <a:rPr lang="zh-CN" altLang="en-US" sz="2800" dirty="0">
                <a:latin typeface="微软雅黑" panose="020B0503020204020204" charset="-122"/>
                <a:ea typeface="微软雅黑" panose="020B0503020204020204" charset="-122"/>
              </a:rPr>
              <a:t>，套用结论我们知道它与集合</a:t>
            </a:r>
            <a:r>
              <a:rPr lang="en-US" altLang="zh-CN" sz="2800" dirty="0">
                <a:latin typeface="微软雅黑" panose="020B0503020204020204" charset="-122"/>
                <a:ea typeface="微软雅黑" panose="020B0503020204020204" charset="-122"/>
              </a:rPr>
              <a:t>B</a:t>
            </a:r>
            <a:r>
              <a:rPr lang="zh-CN" altLang="en-US" sz="2800" dirty="0">
                <a:latin typeface="微软雅黑" panose="020B0503020204020204" charset="-122"/>
                <a:ea typeface="微软雅黑" panose="020B0503020204020204" charset="-122"/>
              </a:rPr>
              <a:t>的答案就是它与</a:t>
            </a:r>
            <a:r>
              <a:rPr lang="en-US" altLang="zh-CN" sz="2800" dirty="0" err="1">
                <a:latin typeface="微软雅黑" panose="020B0503020204020204" charset="-122"/>
                <a:ea typeface="微软雅黑" panose="020B0503020204020204" charset="-122"/>
              </a:rPr>
              <a:t>B.u</a:t>
            </a:r>
            <a:r>
              <a:rPr lang="zh-CN" altLang="en-US" sz="2800" dirty="0">
                <a:latin typeface="微软雅黑" panose="020B0503020204020204" charset="-122"/>
                <a:ea typeface="微软雅黑" panose="020B0503020204020204" charset="-122"/>
              </a:rPr>
              <a:t>和</a:t>
            </a:r>
            <a:r>
              <a:rPr lang="en-US" altLang="zh-CN" sz="2800" dirty="0" err="1">
                <a:latin typeface="微软雅黑" panose="020B0503020204020204" charset="-122"/>
                <a:ea typeface="微软雅黑" panose="020B0503020204020204" charset="-122"/>
              </a:rPr>
              <a:t>B.v</a:t>
            </a:r>
            <a:r>
              <a:rPr lang="zh-CN" altLang="en-US" sz="2800" dirty="0">
                <a:latin typeface="微软雅黑" panose="020B0503020204020204" charset="-122"/>
                <a:ea typeface="微软雅黑" panose="020B0503020204020204" charset="-122"/>
              </a:rPr>
              <a:t>的距离</a:t>
            </a:r>
            <a:r>
              <a:rPr lang="en-US" altLang="zh-CN" sz="2800" dirty="0">
                <a:latin typeface="微软雅黑" panose="020B0503020204020204" charset="-122"/>
                <a:ea typeface="微软雅黑" panose="020B0503020204020204" charset="-122"/>
              </a:rPr>
              <a:t>max</a:t>
            </a:r>
            <a:r>
              <a:rPr lang="zh-CN" altLang="en-US" sz="2800" dirty="0">
                <a:latin typeface="微软雅黑" panose="020B0503020204020204" charset="-122"/>
                <a:ea typeface="微软雅黑" panose="020B0503020204020204" charset="-122"/>
              </a:rPr>
              <a:t>。再对</a:t>
            </a:r>
            <a:r>
              <a:rPr lang="en-US" altLang="zh-CN" sz="2800" dirty="0" err="1">
                <a:latin typeface="微软雅黑" panose="020B0503020204020204" charset="-122"/>
                <a:ea typeface="微软雅黑" panose="020B0503020204020204" charset="-122"/>
              </a:rPr>
              <a:t>B.u</a:t>
            </a:r>
            <a:r>
              <a:rPr lang="zh-CN" altLang="en-US" sz="2800" dirty="0">
                <a:latin typeface="微软雅黑" panose="020B0503020204020204" charset="-122"/>
                <a:ea typeface="微软雅黑" panose="020B0503020204020204" charset="-122"/>
              </a:rPr>
              <a:t>和</a:t>
            </a:r>
            <a:r>
              <a:rPr lang="en-US" altLang="zh-CN" sz="2800" dirty="0" err="1">
                <a:latin typeface="微软雅黑" panose="020B0503020204020204" charset="-122"/>
                <a:ea typeface="微软雅黑" panose="020B0503020204020204" charset="-122"/>
              </a:rPr>
              <a:t>B.v</a:t>
            </a:r>
            <a:r>
              <a:rPr lang="zh-CN" altLang="en-US" sz="2800" dirty="0">
                <a:latin typeface="微软雅黑" panose="020B0503020204020204" charset="-122"/>
                <a:ea typeface="微软雅黑" panose="020B0503020204020204" charset="-122"/>
              </a:rPr>
              <a:t>套用结论，我们可以知道它们与</a:t>
            </a:r>
            <a:r>
              <a:rPr lang="en-US" altLang="zh-CN" sz="2800" dirty="0">
                <a:latin typeface="微软雅黑" panose="020B0503020204020204" charset="-122"/>
                <a:ea typeface="微软雅黑" panose="020B0503020204020204" charset="-122"/>
              </a:rPr>
              <a:t>A</a:t>
            </a:r>
            <a:r>
              <a:rPr lang="zh-CN" altLang="en-US" sz="2800" dirty="0">
                <a:latin typeface="微软雅黑" panose="020B0503020204020204" charset="-122"/>
                <a:ea typeface="微软雅黑" panose="020B0503020204020204" charset="-122"/>
              </a:rPr>
              <a:t>中某个</a:t>
            </a:r>
            <a:r>
              <a:rPr lang="en-US" altLang="zh-CN" sz="2800" dirty="0">
                <a:latin typeface="微软雅黑" panose="020B0503020204020204" charset="-122"/>
                <a:ea typeface="微软雅黑" panose="020B0503020204020204" charset="-122"/>
              </a:rPr>
              <a:t>x</a:t>
            </a:r>
            <a:r>
              <a:rPr lang="zh-CN" altLang="en-US" sz="2800" dirty="0">
                <a:latin typeface="微软雅黑" panose="020B0503020204020204" charset="-122"/>
                <a:ea typeface="微软雅黑" panose="020B0503020204020204" charset="-122"/>
              </a:rPr>
              <a:t>最远的距离就是它们和</a:t>
            </a:r>
            <a:r>
              <a:rPr lang="en-US" altLang="zh-CN" sz="2800" dirty="0" err="1">
                <a:latin typeface="微软雅黑" panose="020B0503020204020204" charset="-122"/>
                <a:ea typeface="微软雅黑" panose="020B0503020204020204" charset="-122"/>
              </a:rPr>
              <a:t>A.u,A.v</a:t>
            </a:r>
            <a:r>
              <a:rPr lang="zh-CN" altLang="en-US" sz="2800" dirty="0">
                <a:latin typeface="微软雅黑" panose="020B0503020204020204" charset="-122"/>
                <a:ea typeface="微软雅黑" panose="020B0503020204020204" charset="-122"/>
              </a:rPr>
              <a:t>的距离。</a:t>
            </a:r>
            <a:endParaRPr lang="en-US" altLang="zh-CN" sz="2800" dirty="0">
              <a:latin typeface="微软雅黑" panose="020B0503020204020204" charset="-122"/>
              <a:ea typeface="微软雅黑" panose="020B0503020204020204" charset="-122"/>
            </a:endParaRPr>
          </a:p>
          <a:p>
            <a:r>
              <a:rPr lang="en-US" altLang="zh-CN" sz="2800" dirty="0">
                <a:latin typeface="微软雅黑" panose="020B0503020204020204" charset="-122"/>
                <a:ea typeface="微软雅黑" panose="020B0503020204020204" charset="-122"/>
              </a:rPr>
              <a:t>       ——</a:t>
            </a:r>
            <a:r>
              <a:rPr lang="zh-CN" altLang="en-US" sz="2800" dirty="0">
                <a:latin typeface="微软雅黑" panose="020B0503020204020204" charset="-122"/>
                <a:ea typeface="微软雅黑" panose="020B0503020204020204" charset="-122"/>
              </a:rPr>
              <a:t>所以，我们每次只需保留某个集合的最远点对，然后用最远点对相互取距离更新答案即可。</a:t>
            </a:r>
          </a:p>
        </p:txBody>
      </p:sp>
      <p:sp>
        <p:nvSpPr>
          <p:cNvPr id="2" name="标题 1"/>
          <p:cNvSpPr>
            <a:spLocks noGrp="1"/>
          </p:cNvSpPr>
          <p:nvPr/>
        </p:nvSpPr>
        <p:spPr>
          <a:xfrm>
            <a:off x="838200" y="3651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zh-CN"/>
              <a:t>H</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782320" y="1737360"/>
            <a:ext cx="10840720" cy="4399915"/>
          </a:xfrm>
          <a:prstGeom prst="rect">
            <a:avLst/>
          </a:prstGeom>
          <a:noFill/>
        </p:spPr>
        <p:txBody>
          <a:bodyPr wrap="square" rtlCol="0">
            <a:spAutoFit/>
          </a:bodyPr>
          <a:lstStyle/>
          <a:p>
            <a:r>
              <a:rPr lang="zh-CN" altLang="en-US" sz="2800" dirty="0">
                <a:latin typeface="微软雅黑" panose="020B0503020204020204" charset="-122"/>
                <a:ea typeface="微软雅黑" panose="020B0503020204020204" charset="-122"/>
              </a:rPr>
              <a:t>        在此题上，可以很方便地用线段树来维护某一个区间集合的两个最远点对。如果单次求距离（</a:t>
            </a:r>
            <a:r>
              <a:rPr lang="en-US" altLang="zh-CN" sz="2800" dirty="0">
                <a:latin typeface="微软雅黑" panose="020B0503020204020204" charset="-122"/>
                <a:ea typeface="微软雅黑" panose="020B0503020204020204" charset="-122"/>
              </a:rPr>
              <a:t>LCA</a:t>
            </a:r>
            <a:r>
              <a:rPr lang="zh-CN" altLang="en-US" sz="2800" dirty="0">
                <a:latin typeface="微软雅黑" panose="020B0503020204020204" charset="-122"/>
                <a:ea typeface="微软雅黑" panose="020B0503020204020204" charset="-122"/>
              </a:rPr>
              <a:t>）的效率是</a:t>
            </a:r>
            <a:r>
              <a:rPr lang="en-US" altLang="zh-CN" sz="2800" dirty="0">
                <a:latin typeface="微软雅黑" panose="020B0503020204020204" charset="-122"/>
                <a:ea typeface="微软雅黑" panose="020B0503020204020204" charset="-122"/>
              </a:rPr>
              <a:t>O(</a:t>
            </a:r>
            <a:r>
              <a:rPr lang="en-US" altLang="zh-CN" sz="2800" dirty="0" err="1">
                <a:latin typeface="微软雅黑" panose="020B0503020204020204" charset="-122"/>
                <a:ea typeface="微软雅黑" panose="020B0503020204020204" charset="-122"/>
              </a:rPr>
              <a:t>logN</a:t>
            </a:r>
            <a:r>
              <a:rPr lang="zh-CN" altLang="en-US" sz="2800" dirty="0">
                <a:latin typeface="微软雅黑" panose="020B0503020204020204" charset="-122"/>
                <a:ea typeface="微软雅黑" panose="020B0503020204020204" charset="-122"/>
              </a:rPr>
              <a:t>），本题的时间复杂度就是</a:t>
            </a:r>
            <a:r>
              <a:rPr lang="en-US" altLang="zh-CN" sz="2800" dirty="0">
                <a:latin typeface="微软雅黑" panose="020B0503020204020204" charset="-122"/>
                <a:ea typeface="微软雅黑" panose="020B0503020204020204" charset="-122"/>
              </a:rPr>
              <a:t>O(N</a:t>
            </a:r>
            <a:r>
              <a:rPr lang="zh-CN" altLang="en-US" sz="2800" dirty="0">
                <a:latin typeface="微软雅黑" panose="020B0503020204020204" charset="-122"/>
                <a:ea typeface="微软雅黑" panose="020B0503020204020204" charset="-122"/>
              </a:rPr>
              <a:t>*</a:t>
            </a:r>
            <a:r>
              <a:rPr lang="en-US" altLang="zh-CN" sz="2800" dirty="0">
                <a:latin typeface="微软雅黑" panose="020B0503020204020204" charset="-122"/>
                <a:ea typeface="微软雅黑" panose="020B0503020204020204" charset="-122"/>
              </a:rPr>
              <a:t>log^2 N)</a:t>
            </a:r>
            <a:r>
              <a:rPr lang="zh-CN" altLang="en-US" sz="2800" dirty="0">
                <a:latin typeface="微软雅黑" panose="020B0503020204020204" charset="-122"/>
                <a:ea typeface="微软雅黑" panose="020B0503020204020204" charset="-122"/>
              </a:rPr>
              <a:t>，而且</a:t>
            </a:r>
            <a:r>
              <a:rPr lang="en-US" altLang="zh-CN" sz="2800" dirty="0">
                <a:latin typeface="微软雅黑" panose="020B0503020204020204" charset="-122"/>
                <a:ea typeface="微软雅黑" panose="020B0503020204020204" charset="-122"/>
              </a:rPr>
              <a:t>up</a:t>
            </a:r>
            <a:r>
              <a:rPr lang="zh-CN" altLang="en-US" sz="2800" dirty="0">
                <a:latin typeface="微软雅黑" panose="020B0503020204020204" charset="-122"/>
                <a:ea typeface="微软雅黑" panose="020B0503020204020204" charset="-122"/>
              </a:rPr>
              <a:t>的常数有点巨大（所以开了</a:t>
            </a:r>
            <a:r>
              <a:rPr lang="en-US" altLang="zh-CN" sz="2800" dirty="0">
                <a:latin typeface="微软雅黑" panose="020B0503020204020204" charset="-122"/>
                <a:ea typeface="微软雅黑" panose="020B0503020204020204" charset="-122"/>
              </a:rPr>
              <a:t>6s</a:t>
            </a:r>
            <a:r>
              <a:rPr lang="zh-CN" altLang="en-US" sz="2800" dirty="0">
                <a:latin typeface="微软雅黑" panose="020B0503020204020204" charset="-122"/>
                <a:ea typeface="微软雅黑" panose="020B0503020204020204" charset="-122"/>
              </a:rPr>
              <a:t>）。</a:t>
            </a:r>
            <a:endParaRPr lang="en-US" altLang="zh-CN" sz="2800" dirty="0">
              <a:latin typeface="微软雅黑" panose="020B0503020204020204" charset="-122"/>
              <a:ea typeface="微软雅黑" panose="020B0503020204020204" charset="-122"/>
            </a:endParaRPr>
          </a:p>
          <a:p>
            <a:endParaRPr lang="en-US" altLang="zh-CN" sz="2800" dirty="0">
              <a:latin typeface="微软雅黑" panose="020B0503020204020204" charset="-122"/>
              <a:ea typeface="微软雅黑" panose="020B0503020204020204" charset="-122"/>
            </a:endParaRPr>
          </a:p>
          <a:p>
            <a:r>
              <a:rPr lang="en-US" altLang="zh-CN" sz="2800" dirty="0">
                <a:latin typeface="微软雅黑" panose="020B0503020204020204" charset="-122"/>
                <a:ea typeface="微软雅黑" panose="020B0503020204020204" charset="-122"/>
              </a:rPr>
              <a:t>       </a:t>
            </a:r>
            <a:r>
              <a:rPr lang="zh-CN" altLang="en-US" sz="2800" dirty="0">
                <a:latin typeface="微软雅黑" panose="020B0503020204020204" charset="-122"/>
                <a:ea typeface="微软雅黑" panose="020B0503020204020204" charset="-122"/>
              </a:rPr>
              <a:t>嗯，理论上</a:t>
            </a:r>
            <a:r>
              <a:rPr lang="en-US" altLang="zh-CN" sz="2800" dirty="0">
                <a:latin typeface="微软雅黑" panose="020B0503020204020204" charset="-122"/>
                <a:ea typeface="微软雅黑" panose="020B0503020204020204" charset="-122"/>
              </a:rPr>
              <a:t>LCA</a:t>
            </a:r>
            <a:r>
              <a:rPr lang="zh-CN" altLang="en-US" sz="2800" dirty="0">
                <a:latin typeface="微软雅黑" panose="020B0503020204020204" charset="-122"/>
                <a:ea typeface="微软雅黑" panose="020B0503020204020204" charset="-122"/>
              </a:rPr>
              <a:t>可以单次</a:t>
            </a:r>
            <a:r>
              <a:rPr lang="en-US" altLang="zh-CN" sz="2800" dirty="0">
                <a:latin typeface="微软雅黑" panose="020B0503020204020204" charset="-122"/>
                <a:ea typeface="微软雅黑" panose="020B0503020204020204" charset="-122"/>
              </a:rPr>
              <a:t>O(1)</a:t>
            </a:r>
            <a:r>
              <a:rPr lang="zh-CN" altLang="en-US" sz="2800" dirty="0">
                <a:latin typeface="微软雅黑" panose="020B0503020204020204" charset="-122"/>
                <a:ea typeface="微软雅黑" panose="020B0503020204020204" charset="-122"/>
              </a:rPr>
              <a:t>，所以复杂度就是</a:t>
            </a:r>
            <a:r>
              <a:rPr lang="en-US" altLang="zh-CN" sz="2800" dirty="0">
                <a:latin typeface="微软雅黑" panose="020B0503020204020204" charset="-122"/>
                <a:ea typeface="微软雅黑" panose="020B0503020204020204" charset="-122"/>
              </a:rPr>
              <a:t>O(N</a:t>
            </a:r>
            <a:r>
              <a:rPr lang="zh-CN" altLang="en-US" sz="2800" dirty="0">
                <a:latin typeface="微软雅黑" panose="020B0503020204020204" charset="-122"/>
                <a:ea typeface="微软雅黑" panose="020B0503020204020204" charset="-122"/>
              </a:rPr>
              <a:t>*</a:t>
            </a:r>
            <a:r>
              <a:rPr lang="en-US" altLang="zh-CN" sz="2800" dirty="0" err="1">
                <a:latin typeface="微软雅黑" panose="020B0503020204020204" charset="-122"/>
                <a:ea typeface="微软雅黑" panose="020B0503020204020204" charset="-122"/>
              </a:rPr>
              <a:t>logN</a:t>
            </a:r>
            <a:r>
              <a:rPr lang="zh-CN" altLang="en-US" sz="2800" dirty="0">
                <a:latin typeface="微软雅黑" panose="020B0503020204020204" charset="-122"/>
                <a:ea typeface="微软雅黑" panose="020B0503020204020204" charset="-122"/>
              </a:rPr>
              <a:t>）辣！</a:t>
            </a:r>
            <a:endParaRPr lang="en-US" altLang="zh-CN" sz="2800" dirty="0">
              <a:latin typeface="微软雅黑" panose="020B0503020204020204" charset="-122"/>
              <a:ea typeface="微软雅黑" panose="020B0503020204020204" charset="-122"/>
            </a:endParaRPr>
          </a:p>
          <a:p>
            <a:endParaRPr lang="en-US" altLang="zh-CN" sz="2800" dirty="0">
              <a:latin typeface="微软雅黑" panose="020B0503020204020204" charset="-122"/>
              <a:ea typeface="微软雅黑" panose="020B0503020204020204" charset="-122"/>
            </a:endParaRPr>
          </a:p>
          <a:p>
            <a:endParaRPr lang="en-US" altLang="zh-CN" sz="2800" dirty="0">
              <a:latin typeface="微软雅黑" panose="020B0503020204020204" charset="-122"/>
              <a:ea typeface="微软雅黑" panose="020B0503020204020204" charset="-122"/>
            </a:endParaRPr>
          </a:p>
          <a:p>
            <a:r>
              <a:rPr lang="zh-CN" altLang="en-US" sz="2800" dirty="0">
                <a:latin typeface="微软雅黑" panose="020B0503020204020204" charset="-122"/>
                <a:ea typeface="微软雅黑" panose="020B0503020204020204" charset="-122"/>
              </a:rPr>
              <a:t>课后问题思考：</a:t>
            </a:r>
            <a:endParaRPr lang="en-US" altLang="zh-CN" sz="2800" dirty="0">
              <a:latin typeface="微软雅黑" panose="020B0503020204020204" charset="-122"/>
              <a:ea typeface="微软雅黑" panose="020B0503020204020204" charset="-122"/>
            </a:endParaRPr>
          </a:p>
          <a:p>
            <a:r>
              <a:rPr lang="en-US" altLang="zh-CN" sz="2800" dirty="0">
                <a:latin typeface="微软雅黑" panose="020B0503020204020204" charset="-122"/>
                <a:ea typeface="微软雅黑" panose="020B0503020204020204" charset="-122"/>
              </a:rPr>
              <a:t>       </a:t>
            </a:r>
            <a:r>
              <a:rPr lang="zh-CN" altLang="en-US" sz="2800" dirty="0">
                <a:latin typeface="微软雅黑" panose="020B0503020204020204" charset="-122"/>
                <a:ea typeface="微软雅黑" panose="020B0503020204020204" charset="-122"/>
              </a:rPr>
              <a:t>如果树上的边权可以是负数，原问题应该怎么做？</a:t>
            </a:r>
            <a:endParaRPr lang="en-US" altLang="zh-CN" sz="2800" dirty="0">
              <a:latin typeface="微软雅黑" panose="020B0503020204020204" charset="-122"/>
              <a:ea typeface="微软雅黑" panose="020B0503020204020204" charset="-122"/>
            </a:endParaRPr>
          </a:p>
        </p:txBody>
      </p:sp>
      <p:sp>
        <p:nvSpPr>
          <p:cNvPr id="2" name="标题 1"/>
          <p:cNvSpPr>
            <a:spLocks noGrp="1"/>
          </p:cNvSpPr>
          <p:nvPr/>
        </p:nvSpPr>
        <p:spPr>
          <a:xfrm>
            <a:off x="838200" y="3651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zh-CN"/>
              <a:t>H</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a:t>First Blood</a:t>
            </a:r>
          </a:p>
        </p:txBody>
      </p:sp>
      <p:graphicFrame>
        <p:nvGraphicFramePr>
          <p:cNvPr id="4" name="内容占位符 3"/>
          <p:cNvGraphicFramePr>
            <a:graphicFrameLocks noGrp="1"/>
          </p:cNvGraphicFramePr>
          <p:nvPr>
            <p:ph idx="1"/>
          </p:nvPr>
        </p:nvGraphicFramePr>
        <p:xfrm>
          <a:off x="838200" y="1825625"/>
          <a:ext cx="10515600" cy="3048000"/>
        </p:xfrm>
        <a:graphic>
          <a:graphicData uri="http://schemas.openxmlformats.org/drawingml/2006/table">
            <a:tbl>
              <a:tblPr firstRow="1" bandRow="1">
                <a:tableStyleId>{5C22544A-7EE6-4342-B048-85BDC9FD1C3A}</a:tableStyleId>
              </a:tblPr>
              <a:tblGrid>
                <a:gridCol w="5257800"/>
                <a:gridCol w="5257800"/>
              </a:tblGrid>
              <a:tr h="381000">
                <a:tc>
                  <a:txBody>
                    <a:bodyPr/>
                    <a:lstStyle/>
                    <a:p>
                      <a:pPr>
                        <a:buNone/>
                      </a:pPr>
                      <a:r>
                        <a:rPr lang="en-US" altLang="zh-CN"/>
                        <a:t>A</a:t>
                      </a:r>
                    </a:p>
                  </a:txBody>
                  <a:tcPr/>
                </a:tc>
                <a:tc>
                  <a:txBody>
                    <a:bodyPr/>
                    <a:lstStyle/>
                    <a:p>
                      <a:pPr>
                        <a:buNone/>
                      </a:pPr>
                      <a:endParaRPr lang="zh-CN" altLang="en-US"/>
                    </a:p>
                  </a:txBody>
                  <a:tcPr/>
                </a:tc>
              </a:tr>
              <a:tr h="381000">
                <a:tc>
                  <a:txBody>
                    <a:bodyPr/>
                    <a:lstStyle/>
                    <a:p>
                      <a:pPr>
                        <a:buNone/>
                      </a:pPr>
                      <a:r>
                        <a:rPr lang="en-US" altLang="zh-CN"/>
                        <a:t>B</a:t>
                      </a:r>
                    </a:p>
                  </a:txBody>
                  <a:tcPr/>
                </a:tc>
                <a:tc>
                  <a:txBody>
                    <a:bodyPr/>
                    <a:lstStyle/>
                    <a:p>
                      <a:pPr>
                        <a:buNone/>
                      </a:pPr>
                      <a:endParaRPr lang="zh-CN" altLang="en-US"/>
                    </a:p>
                  </a:txBody>
                  <a:tcPr/>
                </a:tc>
              </a:tr>
              <a:tr h="381000">
                <a:tc>
                  <a:txBody>
                    <a:bodyPr/>
                    <a:lstStyle/>
                    <a:p>
                      <a:pPr>
                        <a:buNone/>
                      </a:pPr>
                      <a:r>
                        <a:rPr lang="en-US" altLang="zh-CN"/>
                        <a:t>C</a:t>
                      </a:r>
                    </a:p>
                  </a:txBody>
                  <a:tcPr/>
                </a:tc>
                <a:tc>
                  <a:txBody>
                    <a:bodyPr/>
                    <a:lstStyle/>
                    <a:p>
                      <a:pPr>
                        <a:buNone/>
                      </a:pPr>
                      <a:r>
                        <a:rPr lang="zh-CN" altLang="en-US"/>
                        <a:t>subconscious</a:t>
                      </a:r>
                    </a:p>
                  </a:txBody>
                  <a:tcPr/>
                </a:tc>
              </a:tr>
              <a:tr h="381000">
                <a:tc>
                  <a:txBody>
                    <a:bodyPr/>
                    <a:lstStyle/>
                    <a:p>
                      <a:pPr>
                        <a:buNone/>
                      </a:pPr>
                      <a:r>
                        <a:rPr lang="en-US" altLang="zh-CN"/>
                        <a:t>D</a:t>
                      </a:r>
                    </a:p>
                  </a:txBody>
                  <a:tcPr/>
                </a:tc>
                <a:tc>
                  <a:txBody>
                    <a:bodyPr/>
                    <a:lstStyle/>
                    <a:p>
                      <a:pPr>
                        <a:buNone/>
                      </a:pPr>
                      <a:r>
                        <a:rPr lang="en-US" altLang="zh-CN"/>
                        <a:t>oipotato chenjb yeungyat</a:t>
                      </a:r>
                    </a:p>
                  </a:txBody>
                  <a:tcPr/>
                </a:tc>
              </a:tr>
              <a:tr h="381000">
                <a:tc>
                  <a:txBody>
                    <a:bodyPr/>
                    <a:lstStyle/>
                    <a:p>
                      <a:pPr>
                        <a:buNone/>
                      </a:pPr>
                      <a:r>
                        <a:rPr lang="en-US" altLang="zh-CN"/>
                        <a:t>E</a:t>
                      </a:r>
                    </a:p>
                  </a:txBody>
                  <a:tcPr/>
                </a:tc>
                <a:tc>
                  <a:txBody>
                    <a:bodyPr/>
                    <a:lstStyle/>
                    <a:p>
                      <a:pPr>
                        <a:buNone/>
                      </a:pPr>
                      <a:r>
                        <a:rPr lang="en-US" altLang="zh-CN" sz="1800">
                          <a:sym typeface="+mn-ea"/>
                        </a:rPr>
                        <a:t>oipotato chenjb flashking</a:t>
                      </a:r>
                      <a:endParaRPr lang="en-US" altLang="zh-CN"/>
                    </a:p>
                  </a:txBody>
                  <a:tcPr/>
                </a:tc>
              </a:tr>
              <a:tr h="381000">
                <a:tc>
                  <a:txBody>
                    <a:bodyPr/>
                    <a:lstStyle/>
                    <a:p>
                      <a:pPr>
                        <a:buNone/>
                      </a:pPr>
                      <a:r>
                        <a:rPr lang="en-US" altLang="zh-CN"/>
                        <a:t>F</a:t>
                      </a:r>
                    </a:p>
                  </a:txBody>
                  <a:tcPr/>
                </a:tc>
                <a:tc>
                  <a:txBody>
                    <a:bodyPr/>
                    <a:lstStyle/>
                    <a:p>
                      <a:pPr>
                        <a:buNone/>
                      </a:pPr>
                      <a:r>
                        <a:rPr lang="en-US" altLang="zh-CN" sz="1800">
                          <a:sym typeface="+mn-ea"/>
                        </a:rPr>
                        <a:t>subconscious oipotato yeungyat</a:t>
                      </a:r>
                      <a:endParaRPr lang="en-US" altLang="zh-CN"/>
                    </a:p>
                  </a:txBody>
                  <a:tcPr/>
                </a:tc>
              </a:tr>
              <a:tr h="381000">
                <a:tc>
                  <a:txBody>
                    <a:bodyPr/>
                    <a:lstStyle/>
                    <a:p>
                      <a:pPr>
                        <a:buNone/>
                      </a:pPr>
                      <a:r>
                        <a:rPr lang="en-US" altLang="zh-CN"/>
                        <a:t>G</a:t>
                      </a:r>
                    </a:p>
                  </a:txBody>
                  <a:tcPr/>
                </a:tc>
                <a:tc>
                  <a:txBody>
                    <a:bodyPr/>
                    <a:lstStyle/>
                    <a:p>
                      <a:pPr>
                        <a:buNone/>
                      </a:pPr>
                      <a:r>
                        <a:rPr lang="en-US" altLang="zh-CN"/>
                        <a:t>oipotato houjikan vjudge255</a:t>
                      </a:r>
                    </a:p>
                  </a:txBody>
                  <a:tcPr/>
                </a:tc>
              </a:tr>
              <a:tr h="381000">
                <a:tc>
                  <a:txBody>
                    <a:bodyPr/>
                    <a:lstStyle/>
                    <a:p>
                      <a:pPr>
                        <a:buNone/>
                      </a:pPr>
                      <a:r>
                        <a:rPr lang="en-US" altLang="zh-CN"/>
                        <a:t>H</a:t>
                      </a:r>
                    </a:p>
                  </a:txBody>
                  <a:tcPr/>
                </a:tc>
                <a:tc>
                  <a:txBody>
                    <a:bodyPr/>
                    <a:lstStyle/>
                    <a:p>
                      <a:pPr>
                        <a:buNone/>
                      </a:pPr>
                      <a:endParaRPr lang="zh-CN" altLang="en-US"/>
                    </a:p>
                  </a:txBody>
                  <a:tcPr/>
                </a:tc>
              </a:tr>
            </a:tbl>
          </a:graphicData>
        </a:graphic>
      </p:graphicFrame>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a:t>A</a:t>
            </a:r>
          </a:p>
        </p:txBody>
      </p:sp>
      <p:sp>
        <p:nvSpPr>
          <p:cNvPr id="3" name="内容占位符 2"/>
          <p:cNvSpPr>
            <a:spLocks noGrp="1"/>
          </p:cNvSpPr>
          <p:nvPr>
            <p:ph idx="1"/>
          </p:nvPr>
        </p:nvSpPr>
        <p:spPr/>
        <p:txBody>
          <a:bodyPr/>
          <a:lstStyle/>
          <a:p>
            <a:r>
              <a:rPr lang="zh-CN" altLang="en-US">
                <a:latin typeface="微软雅黑" panose="020B0503020204020204" charset="-122"/>
                <a:ea typeface="微软雅黑" panose="020B0503020204020204" charset="-122"/>
              </a:rPr>
              <a:t>题意：</a:t>
            </a:r>
          </a:p>
          <a:p>
            <a:r>
              <a:rPr lang="zh-CN">
                <a:latin typeface="微软雅黑" panose="020B0503020204020204" charset="-122"/>
                <a:ea typeface="微软雅黑" panose="020B0503020204020204" charset="-122"/>
              </a:rPr>
              <a:t>若一个</a:t>
            </a:r>
            <a:r>
              <a:rPr lang="en-US" altLang="zh-CN">
                <a:latin typeface="微软雅黑" panose="020B0503020204020204" charset="-122"/>
                <a:ea typeface="微软雅黑" panose="020B0503020204020204" charset="-122"/>
              </a:rPr>
              <a:t>01</a:t>
            </a:r>
            <a:r>
              <a:rPr lang="zh-CN" altLang="en-US">
                <a:latin typeface="微软雅黑" panose="020B0503020204020204" charset="-122"/>
                <a:ea typeface="微软雅黑" panose="020B0503020204020204" charset="-122"/>
              </a:rPr>
              <a:t>串没有相邻的</a:t>
            </a:r>
            <a:r>
              <a:rPr lang="en-US" altLang="zh-CN">
                <a:latin typeface="微软雅黑" panose="020B0503020204020204" charset="-122"/>
                <a:ea typeface="微软雅黑" panose="020B0503020204020204" charset="-122"/>
              </a:rPr>
              <a:t>1</a:t>
            </a:r>
            <a:r>
              <a:rPr lang="zh-CN" altLang="en-US">
                <a:latin typeface="微软雅黑" panose="020B0503020204020204" charset="-122"/>
                <a:ea typeface="微软雅黑" panose="020B0503020204020204" charset="-122"/>
              </a:rPr>
              <a:t>，则我们称它为</a:t>
            </a:r>
            <a:r>
              <a:rPr lang="en-US" altLang="zh-CN">
                <a:latin typeface="微软雅黑" panose="020B0503020204020204" charset="-122"/>
                <a:ea typeface="微软雅黑" panose="020B0503020204020204" charset="-122"/>
              </a:rPr>
              <a:t>fib</a:t>
            </a:r>
            <a:r>
              <a:rPr lang="zh-CN" altLang="en-US">
                <a:latin typeface="微软雅黑" panose="020B0503020204020204" charset="-122"/>
                <a:ea typeface="微软雅黑" panose="020B0503020204020204" charset="-122"/>
              </a:rPr>
              <a:t>串。</a:t>
            </a:r>
          </a:p>
          <a:p>
            <a:r>
              <a:rPr lang="zh-CN" altLang="en-US">
                <a:latin typeface="微软雅黑" panose="020B0503020204020204" charset="-122"/>
                <a:ea typeface="微软雅黑" panose="020B0503020204020204" charset="-122"/>
              </a:rPr>
              <a:t>对于一个</a:t>
            </a:r>
            <a:r>
              <a:rPr lang="en-US" altLang="zh-CN">
                <a:latin typeface="微软雅黑" panose="020B0503020204020204" charset="-122"/>
                <a:ea typeface="微软雅黑" panose="020B0503020204020204" charset="-122"/>
              </a:rPr>
              <a:t>01</a:t>
            </a:r>
            <a:r>
              <a:rPr lang="zh-CN" altLang="en-US">
                <a:latin typeface="微软雅黑" panose="020B0503020204020204" charset="-122"/>
                <a:ea typeface="微软雅黑" panose="020B0503020204020204" charset="-122"/>
              </a:rPr>
              <a:t>串，设其含有</a:t>
            </a:r>
            <a:r>
              <a:rPr lang="en-US" altLang="zh-CN">
                <a:latin typeface="微软雅黑" panose="020B0503020204020204" charset="-122"/>
                <a:ea typeface="微软雅黑" panose="020B0503020204020204" charset="-122"/>
              </a:rPr>
              <a:t>x</a:t>
            </a:r>
            <a:r>
              <a:rPr lang="zh-CN" altLang="en-US">
                <a:latin typeface="微软雅黑" panose="020B0503020204020204" charset="-122"/>
                <a:ea typeface="微软雅黑" panose="020B0503020204020204" charset="-122"/>
              </a:rPr>
              <a:t>个</a:t>
            </a:r>
            <a:r>
              <a:rPr lang="en-US" altLang="zh-CN">
                <a:latin typeface="微软雅黑" panose="020B0503020204020204" charset="-122"/>
                <a:ea typeface="微软雅黑" panose="020B0503020204020204" charset="-122"/>
              </a:rPr>
              <a:t>0</a:t>
            </a:r>
            <a:r>
              <a:rPr lang="zh-CN" altLang="en-US">
                <a:latin typeface="微软雅黑" panose="020B0503020204020204" charset="-122"/>
                <a:ea typeface="微软雅黑" panose="020B0503020204020204" charset="-122"/>
              </a:rPr>
              <a:t>，</a:t>
            </a:r>
            <a:r>
              <a:rPr lang="en-US" altLang="zh-CN">
                <a:latin typeface="微软雅黑" panose="020B0503020204020204" charset="-122"/>
                <a:ea typeface="微软雅黑" panose="020B0503020204020204" charset="-122"/>
              </a:rPr>
              <a:t>y</a:t>
            </a:r>
            <a:r>
              <a:rPr lang="zh-CN" altLang="en-US">
                <a:latin typeface="微软雅黑" panose="020B0503020204020204" charset="-122"/>
                <a:ea typeface="微软雅黑" panose="020B0503020204020204" charset="-122"/>
              </a:rPr>
              <a:t>个</a:t>
            </a:r>
            <a:r>
              <a:rPr lang="en-US" altLang="zh-CN">
                <a:latin typeface="微软雅黑" panose="020B0503020204020204" charset="-122"/>
                <a:ea typeface="微软雅黑" panose="020B0503020204020204" charset="-122"/>
              </a:rPr>
              <a:t>1</a:t>
            </a:r>
            <a:r>
              <a:rPr lang="zh-CN" altLang="en-US">
                <a:latin typeface="微软雅黑" panose="020B0503020204020204" charset="-122"/>
                <a:ea typeface="微软雅黑" panose="020B0503020204020204" charset="-122"/>
              </a:rPr>
              <a:t>，则其得分为</a:t>
            </a:r>
            <a:r>
              <a:rPr lang="en-US" altLang="zh-CN">
                <a:latin typeface="微软雅黑" panose="020B0503020204020204" charset="-122"/>
                <a:ea typeface="微软雅黑" panose="020B0503020204020204" charset="-122"/>
              </a:rPr>
              <a:t>x^a * y^b</a:t>
            </a:r>
            <a:r>
              <a:rPr lang="zh-CN" altLang="en-US">
                <a:latin typeface="微软雅黑" panose="020B0503020204020204" charset="-122"/>
                <a:ea typeface="微软雅黑" panose="020B0503020204020204" charset="-122"/>
              </a:rPr>
              <a:t>。（规定</a:t>
            </a:r>
            <a:r>
              <a:rPr lang="en-US" altLang="zh-CN">
                <a:latin typeface="微软雅黑" panose="020B0503020204020204" charset="-122"/>
                <a:ea typeface="微软雅黑" panose="020B0503020204020204" charset="-122"/>
              </a:rPr>
              <a:t>0^0 = 1</a:t>
            </a:r>
            <a:r>
              <a:rPr lang="zh-CN" altLang="en-US">
                <a:latin typeface="微软雅黑" panose="020B0503020204020204" charset="-122"/>
                <a:ea typeface="微软雅黑" panose="020B0503020204020204" charset="-122"/>
              </a:rPr>
              <a:t>）。</a:t>
            </a:r>
          </a:p>
          <a:p>
            <a:r>
              <a:rPr lang="zh-CN" altLang="en-US">
                <a:latin typeface="微软雅黑" panose="020B0503020204020204" charset="-122"/>
                <a:ea typeface="微软雅黑" panose="020B0503020204020204" charset="-122"/>
              </a:rPr>
              <a:t>多组询问，每次给定</a:t>
            </a:r>
            <a:r>
              <a:rPr lang="en-US" altLang="zh-CN">
                <a:latin typeface="微软雅黑" panose="020B0503020204020204" charset="-122"/>
                <a:ea typeface="微软雅黑" panose="020B0503020204020204" charset="-122"/>
              </a:rPr>
              <a:t>N</a:t>
            </a:r>
            <a:r>
              <a:rPr lang="zh-CN" altLang="en-US">
                <a:latin typeface="微软雅黑" panose="020B0503020204020204" charset="-122"/>
                <a:ea typeface="微软雅黑" panose="020B0503020204020204" charset="-122"/>
              </a:rPr>
              <a:t>，求所有长度为</a:t>
            </a:r>
            <a:r>
              <a:rPr lang="en-US" altLang="zh-CN">
                <a:latin typeface="微软雅黑" panose="020B0503020204020204" charset="-122"/>
                <a:ea typeface="微软雅黑" panose="020B0503020204020204" charset="-122"/>
              </a:rPr>
              <a:t>N</a:t>
            </a:r>
            <a:r>
              <a:rPr lang="zh-CN" altLang="en-US">
                <a:latin typeface="微软雅黑" panose="020B0503020204020204" charset="-122"/>
                <a:ea typeface="微软雅黑" panose="020B0503020204020204" charset="-122"/>
              </a:rPr>
              <a:t>的</a:t>
            </a:r>
            <a:r>
              <a:rPr lang="en-US" altLang="zh-CN">
                <a:latin typeface="微软雅黑" panose="020B0503020204020204" charset="-122"/>
                <a:ea typeface="微软雅黑" panose="020B0503020204020204" charset="-122"/>
              </a:rPr>
              <a:t>fib</a:t>
            </a:r>
            <a:r>
              <a:rPr lang="zh-CN" altLang="en-US">
                <a:latin typeface="微软雅黑" panose="020B0503020204020204" charset="-122"/>
                <a:ea typeface="微软雅黑" panose="020B0503020204020204" charset="-122"/>
              </a:rPr>
              <a:t>串得分之和。</a:t>
            </a:r>
          </a:p>
          <a:p>
            <a:endParaRPr lang="zh-CN" altLang="en-US">
              <a:latin typeface="微软雅黑" panose="020B0503020204020204" charset="-122"/>
              <a:ea typeface="微软雅黑" panose="020B0503020204020204" charset="-122"/>
            </a:endParaRPr>
          </a:p>
          <a:p>
            <a:r>
              <a:rPr lang="en-US" altLang="zh-CN">
                <a:latin typeface="微软雅黑" panose="020B0503020204020204" charset="-122"/>
                <a:ea typeface="微软雅黑" panose="020B0503020204020204" charset="-122"/>
              </a:rPr>
              <a:t>by jtjl</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a:t>A</a:t>
            </a:r>
          </a:p>
        </p:txBody>
      </p:sp>
      <p:sp>
        <p:nvSpPr>
          <p:cNvPr id="3" name="内容占位符 2"/>
          <p:cNvSpPr>
            <a:spLocks noGrp="1"/>
          </p:cNvSpPr>
          <p:nvPr>
            <p:ph idx="1"/>
          </p:nvPr>
        </p:nvSpPr>
        <p:spPr/>
        <p:txBody>
          <a:bodyPr/>
          <a:lstStyle/>
          <a:p>
            <a:r>
              <a:rPr lang="zh-CN" altLang="en-US">
                <a:latin typeface="微软雅黑" panose="020B0503020204020204" charset="-122"/>
                <a:ea typeface="微软雅黑" panose="020B0503020204020204" charset="-122"/>
              </a:rPr>
              <a:t>设所求答案为</a:t>
            </a:r>
            <a:r>
              <a:rPr lang="en-US" altLang="zh-CN">
                <a:latin typeface="微软雅黑" panose="020B0503020204020204" charset="-122"/>
                <a:ea typeface="微软雅黑" panose="020B0503020204020204" charset="-122"/>
              </a:rPr>
              <a:t>f(N)</a:t>
            </a:r>
            <a:r>
              <a:rPr lang="zh-CN" altLang="en-US">
                <a:latin typeface="微软雅黑" panose="020B0503020204020204" charset="-122"/>
                <a:ea typeface="微软雅黑" panose="020B0503020204020204" charset="-122"/>
              </a:rPr>
              <a:t>。</a:t>
            </a:r>
          </a:p>
          <a:p>
            <a:r>
              <a:rPr lang="zh-CN" altLang="en-US">
                <a:latin typeface="微软雅黑" panose="020B0503020204020204" charset="-122"/>
                <a:ea typeface="微软雅黑" panose="020B0503020204020204" charset="-122"/>
              </a:rPr>
              <a:t>我们可以</a:t>
            </a:r>
            <a:r>
              <a:rPr lang="zh-CN" altLang="en-US" b="1">
                <a:latin typeface="微软雅黑" panose="020B0503020204020204" charset="-122"/>
                <a:ea typeface="微软雅黑" panose="020B0503020204020204" charset="-122"/>
              </a:rPr>
              <a:t>轻松地</a:t>
            </a:r>
            <a:r>
              <a:rPr lang="zh-CN" altLang="en-US">
                <a:latin typeface="微软雅黑" panose="020B0503020204020204" charset="-122"/>
                <a:ea typeface="微软雅黑" panose="020B0503020204020204" charset="-122"/>
              </a:rPr>
              <a:t>发现</a:t>
            </a:r>
            <a:r>
              <a:rPr lang="en-US" altLang="zh-CN">
                <a:latin typeface="微软雅黑" panose="020B0503020204020204" charset="-122"/>
                <a:ea typeface="微软雅黑" panose="020B0503020204020204" charset="-122"/>
              </a:rPr>
              <a:t>f(N)</a:t>
            </a:r>
            <a:r>
              <a:rPr lang="zh-CN" altLang="en-US">
                <a:latin typeface="微软雅黑" panose="020B0503020204020204" charset="-122"/>
                <a:ea typeface="微软雅黑" panose="020B0503020204020204" charset="-122"/>
              </a:rPr>
              <a:t>是一个关于</a:t>
            </a:r>
            <a:r>
              <a:rPr lang="en-US" altLang="zh-CN">
                <a:latin typeface="微软雅黑" panose="020B0503020204020204" charset="-122"/>
                <a:ea typeface="微软雅黑" panose="020B0503020204020204" charset="-122"/>
              </a:rPr>
              <a:t>f(N-1),f(N-2)...f(N-2*(a+b)-1)</a:t>
            </a:r>
            <a:r>
              <a:rPr lang="zh-CN" altLang="en-US">
                <a:latin typeface="微软雅黑" panose="020B0503020204020204" charset="-122"/>
                <a:ea typeface="微软雅黑" panose="020B0503020204020204" charset="-122"/>
              </a:rPr>
              <a:t>的线性递推式。 </a:t>
            </a:r>
            <a:r>
              <a:rPr lang="en-US" altLang="zh-CN">
                <a:latin typeface="微软雅黑" panose="020B0503020204020204" charset="-122"/>
                <a:ea typeface="微软雅黑" panose="020B0503020204020204" charset="-122"/>
              </a:rPr>
              <a:t>gtm jtjl</a:t>
            </a:r>
          </a:p>
          <a:p>
            <a:endParaRPr lang="en-US" altLang="zh-CN">
              <a:latin typeface="微软雅黑" panose="020B0503020204020204" charset="-122"/>
              <a:ea typeface="微软雅黑" panose="020B0503020204020204" charset="-122"/>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979805" y="903605"/>
            <a:ext cx="10085070" cy="4154170"/>
          </a:xfrm>
          <a:prstGeom prst="rect">
            <a:avLst/>
          </a:prstGeom>
          <a:noFill/>
        </p:spPr>
        <p:txBody>
          <a:bodyPr wrap="square" rtlCol="0">
            <a:spAutoFit/>
          </a:bodyPr>
          <a:lstStyle/>
          <a:p>
            <a:r>
              <a:rPr lang="zh-CN" altLang="en-US" sz="2400"/>
              <a:t>One can notice and prove that for fixed a and b answer f(n, a, b) will be linear combination of f(n-1, a, b) ... f(n-2 * (a + b + 1), a, b). Coefficients of linear reccurence can be found using gauss elimination or directly (say, using generating functions or other reasoning).</a:t>
            </a:r>
          </a:p>
          <a:p>
            <a:endParaRPr lang="zh-CN" altLang="en-US" sz="2400"/>
          </a:p>
          <a:p>
            <a:r>
              <a:rPr lang="zh-CN" altLang="en-US" sz="2400"/>
              <a:t>Alternatively, we can write a recurrence for the sum of x^a y^b over all strings of length n based on x^a' y^b' of all strings of length n-1 (using the fact that (x+1)^a is a linear combination of x^a, x^(a-1), ... x^0). This gives O((ab)^3 * log(n)), which is too slow, unfortunately. However, we can use the fact that y = n-x, and expand (n-x)^b, so we only need to keep track of x^0, x^1, ..., x^(a+b), so this gives a O((a+b)^3 * log(n)) solution.</a:t>
            </a:r>
          </a:p>
        </p:txBody>
      </p:sp>
    </p:spTree>
    <p:extLst>
      <p:ext uri="{BB962C8B-B14F-4D97-AF65-F5344CB8AC3E}">
        <p14:creationId xmlns:p14="http://schemas.microsoft.com/office/powerpoint/2010/main" val="67625662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979805" y="903605"/>
            <a:ext cx="10085070" cy="5262245"/>
          </a:xfrm>
          <a:prstGeom prst="rect">
            <a:avLst/>
          </a:prstGeom>
          <a:noFill/>
        </p:spPr>
        <p:txBody>
          <a:bodyPr wrap="square" rtlCol="0">
            <a:spAutoFit/>
          </a:bodyPr>
          <a:lstStyle/>
          <a:p>
            <a:endParaRPr lang="zh-CN" altLang="en-US" sz="2400"/>
          </a:p>
          <a:p>
            <a:r>
              <a:rPr lang="zh-CN" altLang="en-US" sz="2400"/>
              <a:t>快速线性递推</a:t>
            </a:r>
          </a:p>
          <a:p>
            <a:endParaRPr lang="zh-CN" altLang="en-US" sz="2400"/>
          </a:p>
          <a:p>
            <a:r>
              <a:rPr lang="zh-CN" altLang="en-US" sz="2400"/>
              <a:t>Cayley–Hamilton theorem</a:t>
            </a:r>
          </a:p>
          <a:p>
            <a:endParaRPr lang="zh-CN" altLang="en-US" sz="2400"/>
          </a:p>
          <a:p>
            <a:r>
              <a:rPr lang="zh-CN" altLang="en-US" sz="2400"/>
              <a:t>Berlekamp–Massey algorithm</a:t>
            </a:r>
          </a:p>
          <a:p>
            <a:endParaRPr lang="zh-CN" altLang="en-US" sz="2400"/>
          </a:p>
          <a:p>
            <a:r>
              <a:rPr lang="zh-CN" altLang="en-US" sz="2400"/>
              <a:t>高斯消元</a:t>
            </a:r>
          </a:p>
          <a:p>
            <a:endParaRPr lang="zh-CN" altLang="en-US" sz="2400"/>
          </a:p>
          <a:p>
            <a:r>
              <a:rPr lang="zh-CN" altLang="en-US" sz="2400"/>
              <a:t>https://yukicoder.me/wiki/black_box_linear_algebra</a:t>
            </a:r>
          </a:p>
          <a:p>
            <a:endParaRPr lang="zh-CN" altLang="en-US" sz="2400"/>
          </a:p>
          <a:p>
            <a:r>
              <a:rPr lang="en-US" altLang="zh-CN" sz="2400"/>
              <a:t>https://discuss.codechef.com/questions/49614/linear-recurrence-using-cayley-hamilton-theorem</a:t>
            </a:r>
          </a:p>
          <a:p>
            <a:endParaRPr lang="en-US" altLang="zh-CN" sz="2400"/>
          </a:p>
        </p:txBody>
      </p:sp>
    </p:spTree>
    <p:extLst>
      <p:ext uri="{BB962C8B-B14F-4D97-AF65-F5344CB8AC3E}">
        <p14:creationId xmlns:p14="http://schemas.microsoft.com/office/powerpoint/2010/main" val="81499716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a:t>D</a:t>
            </a:r>
          </a:p>
        </p:txBody>
      </p:sp>
      <p:sp>
        <p:nvSpPr>
          <p:cNvPr id="3" name="内容占位符 2"/>
          <p:cNvSpPr>
            <a:spLocks noGrp="1"/>
          </p:cNvSpPr>
          <p:nvPr>
            <p:ph idx="1"/>
          </p:nvPr>
        </p:nvSpPr>
        <p:spPr/>
        <p:txBody>
          <a:bodyPr/>
          <a:lstStyle/>
          <a:p>
            <a:r>
              <a:rPr lang="zh-CN" altLang="en-US">
                <a:latin typeface="微软雅黑" panose="020B0503020204020204" charset="-122"/>
                <a:ea typeface="微软雅黑" panose="020B0503020204020204" charset="-122"/>
              </a:rPr>
              <a:t>题意：</a:t>
            </a:r>
          </a:p>
          <a:p>
            <a:r>
              <a:rPr lang="en-US" altLang="zh-CN">
                <a:latin typeface="微软雅黑" panose="020B0503020204020204" charset="-122"/>
                <a:ea typeface="微软雅黑" panose="020B0503020204020204" charset="-122"/>
              </a:rPr>
              <a:t>N</a:t>
            </a:r>
            <a:r>
              <a:rPr lang="zh-CN" altLang="en-US">
                <a:latin typeface="微软雅黑" panose="020B0503020204020204" charset="-122"/>
                <a:ea typeface="微软雅黑" panose="020B0503020204020204" charset="-122"/>
              </a:rPr>
              <a:t>个糖果，双方轮流取，每次可以取</a:t>
            </a:r>
            <a:r>
              <a:rPr lang="en-US" altLang="zh-CN">
                <a:latin typeface="微软雅黑" panose="020B0503020204020204" charset="-122"/>
                <a:ea typeface="微软雅黑" panose="020B0503020204020204" charset="-122"/>
              </a:rPr>
              <a:t>1~L</a:t>
            </a:r>
            <a:r>
              <a:rPr lang="zh-CN" altLang="en-US">
                <a:latin typeface="微软雅黑" panose="020B0503020204020204" charset="-122"/>
                <a:ea typeface="微软雅黑" panose="020B0503020204020204" charset="-122"/>
              </a:rPr>
              <a:t>个，但是取了</a:t>
            </a:r>
            <a:r>
              <a:rPr lang="en-US" altLang="zh-CN">
                <a:latin typeface="微软雅黑" panose="020B0503020204020204" charset="-122"/>
                <a:ea typeface="微软雅黑" panose="020B0503020204020204" charset="-122"/>
              </a:rPr>
              <a:t>K</a:t>
            </a:r>
            <a:r>
              <a:rPr lang="zh-CN" altLang="en-US">
                <a:latin typeface="微软雅黑" panose="020B0503020204020204" charset="-122"/>
                <a:ea typeface="微软雅黑" panose="020B0503020204020204" charset="-122"/>
              </a:rPr>
              <a:t>个后需要经过</a:t>
            </a:r>
            <a:r>
              <a:rPr lang="en-US" altLang="zh-CN">
                <a:latin typeface="微软雅黑" panose="020B0503020204020204" charset="-122"/>
                <a:ea typeface="微软雅黑" panose="020B0503020204020204" charset="-122"/>
              </a:rPr>
              <a:t>K</a:t>
            </a:r>
            <a:r>
              <a:rPr lang="zh-CN" altLang="en-US">
                <a:latin typeface="微软雅黑" panose="020B0503020204020204" charset="-122"/>
                <a:ea typeface="微软雅黑" panose="020B0503020204020204" charset="-122"/>
              </a:rPr>
              <a:t>的时间吃完糖果才能下一次取。若两人同时取，则先手先取。问在最优策略下，先手能吃到几个糖果。</a:t>
            </a:r>
          </a:p>
          <a:p>
            <a:endParaRPr lang="zh-CN" altLang="en-US">
              <a:latin typeface="微软雅黑" panose="020B0503020204020204" charset="-122"/>
              <a:ea typeface="微软雅黑" panose="020B0503020204020204" charset="-122"/>
            </a:endParaRPr>
          </a:p>
          <a:p>
            <a:r>
              <a:rPr lang="en-US" altLang="zh-CN">
                <a:latin typeface="微软雅黑" panose="020B0503020204020204" charset="-122"/>
                <a:ea typeface="微软雅黑" panose="020B0503020204020204" charset="-122"/>
              </a:rPr>
              <a:t>by tsreaper</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38200" y="375285"/>
            <a:ext cx="10515600" cy="1325563"/>
          </a:xfrm>
        </p:spPr>
        <p:txBody>
          <a:bodyPr/>
          <a:lstStyle/>
          <a:p>
            <a:r>
              <a:rPr lang="en-US" altLang="zh-CN"/>
              <a:t>F</a:t>
            </a:r>
          </a:p>
        </p:txBody>
      </p:sp>
      <p:sp>
        <p:nvSpPr>
          <p:cNvPr id="3" name="内容占位符 2"/>
          <p:cNvSpPr>
            <a:spLocks noGrp="1"/>
          </p:cNvSpPr>
          <p:nvPr>
            <p:ph idx="1"/>
          </p:nvPr>
        </p:nvSpPr>
        <p:spPr/>
        <p:txBody>
          <a:bodyPr/>
          <a:lstStyle/>
          <a:p>
            <a:r>
              <a:rPr lang="zh-CN" altLang="en-US">
                <a:latin typeface="微软雅黑" panose="020B0503020204020204" charset="-122"/>
                <a:ea typeface="微软雅黑" panose="020B0503020204020204" charset="-122"/>
              </a:rPr>
              <a:t>题意：</a:t>
            </a:r>
          </a:p>
          <a:p>
            <a:r>
              <a:rPr lang="zh-CN" altLang="en-US">
                <a:latin typeface="微软雅黑" panose="020B0503020204020204" charset="-122"/>
                <a:ea typeface="微软雅黑" panose="020B0503020204020204" charset="-122"/>
              </a:rPr>
              <a:t>二维平面上有</a:t>
            </a:r>
            <a:r>
              <a:rPr lang="en-US" altLang="zh-CN">
                <a:latin typeface="微软雅黑" panose="020B0503020204020204" charset="-122"/>
                <a:ea typeface="微软雅黑" panose="020B0503020204020204" charset="-122"/>
              </a:rPr>
              <a:t>N</a:t>
            </a:r>
            <a:r>
              <a:rPr lang="zh-CN" altLang="en-US">
                <a:latin typeface="微软雅黑" panose="020B0503020204020204" charset="-122"/>
                <a:ea typeface="微软雅黑" panose="020B0503020204020204" charset="-122"/>
              </a:rPr>
              <a:t>个人。在每一步中，可以往周围八连通的格子走一步。现在要选一个人的初始位置，让所有人都聚集到这里。求最小总步数。</a:t>
            </a:r>
          </a:p>
          <a:p>
            <a:endParaRPr lang="zh-CN" altLang="en-US">
              <a:latin typeface="微软雅黑" panose="020B0503020204020204" charset="-122"/>
              <a:ea typeface="微软雅黑" panose="020B0503020204020204" charset="-122"/>
            </a:endParaRPr>
          </a:p>
          <a:p>
            <a:r>
              <a:rPr lang="en-US" altLang="zh-CN">
                <a:latin typeface="微软雅黑" panose="020B0503020204020204" charset="-122"/>
                <a:ea typeface="微软雅黑" panose="020B0503020204020204" charset="-122"/>
              </a:rPr>
              <a:t>by greyring</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35025" y="814070"/>
            <a:ext cx="10519410" cy="5692775"/>
          </a:xfrm>
          <a:prstGeom prst="rect">
            <a:avLst/>
          </a:prstGeom>
          <a:noFill/>
        </p:spPr>
        <p:txBody>
          <a:bodyPr wrap="square" rtlCol="0">
            <a:spAutoFit/>
          </a:bodyPr>
          <a:lstStyle/>
          <a:p>
            <a:endParaRPr lang="en-US" altLang="zh-CN" sz="4400" dirty="0" smtClean="0">
              <a:latin typeface="微软雅黑" panose="020B0503020204020204" charset="-122"/>
              <a:ea typeface="微软雅黑" panose="020B0503020204020204" charset="-122"/>
            </a:endParaRPr>
          </a:p>
          <a:p>
            <a:r>
              <a:rPr lang="zh-CN" altLang="en-US" sz="2000" dirty="0" smtClean="0">
                <a:latin typeface="微软雅黑" panose="020B0503020204020204" charset="-122"/>
                <a:ea typeface="微软雅黑" panose="020B0503020204020204" charset="-122"/>
              </a:rPr>
              <a:t>转化：</a:t>
            </a:r>
            <a:endParaRPr lang="en-US" altLang="zh-CN" sz="2000" dirty="0" smtClean="0">
              <a:latin typeface="微软雅黑" panose="020B0503020204020204" charset="-122"/>
              <a:ea typeface="微软雅黑" panose="020B0503020204020204" charset="-122"/>
            </a:endParaRPr>
          </a:p>
          <a:p>
            <a:r>
              <a:rPr lang="zh-CN" altLang="en-US" sz="2000" dirty="0" smtClean="0">
                <a:latin typeface="微软雅黑" panose="020B0503020204020204" charset="-122"/>
                <a:ea typeface="微软雅黑" panose="020B0503020204020204" charset="-122"/>
              </a:rPr>
              <a:t>平面上有很多点（点可能重合），点与点之间的距离为切比雪夫距离，选一个点，使其余点到它的距离和最短，问最短距离是多少？</a:t>
            </a:r>
            <a:endParaRPr lang="en-US" altLang="zh-CN" sz="2000" dirty="0" smtClean="0">
              <a:latin typeface="微软雅黑" panose="020B0503020204020204" charset="-122"/>
              <a:ea typeface="微软雅黑" panose="020B0503020204020204" charset="-122"/>
            </a:endParaRPr>
          </a:p>
          <a:p>
            <a:endParaRPr lang="en-US" altLang="zh-CN" sz="2000" dirty="0">
              <a:latin typeface="微软雅黑" panose="020B0503020204020204" charset="-122"/>
              <a:ea typeface="微软雅黑" panose="020B0503020204020204" charset="-122"/>
            </a:endParaRPr>
          </a:p>
          <a:p>
            <a:r>
              <a:rPr lang="zh-CN" altLang="en-US" sz="2000" dirty="0" smtClean="0">
                <a:latin typeface="微软雅黑" panose="020B0503020204020204" charset="-122"/>
                <a:ea typeface="微软雅黑" panose="020B0503020204020204" charset="-122"/>
              </a:rPr>
              <a:t>题解：</a:t>
            </a:r>
            <a:endParaRPr lang="en-US" altLang="zh-CN" sz="2000" dirty="0" smtClean="0">
              <a:latin typeface="微软雅黑" panose="020B0503020204020204" charset="-122"/>
              <a:ea typeface="微软雅黑" panose="020B0503020204020204" charset="-122"/>
            </a:endParaRPr>
          </a:p>
          <a:p>
            <a:r>
              <a:rPr lang="zh-CN" altLang="en-US" sz="2000" dirty="0" smtClean="0">
                <a:latin typeface="微软雅黑" panose="020B0503020204020204" charset="-122"/>
                <a:ea typeface="微软雅黑" panose="020B0503020204020204" charset="-122"/>
              </a:rPr>
              <a:t>首先使用坐标变换将切比雪夫距离转化为曼哈顿距离，</a:t>
            </a:r>
            <a:r>
              <a:rPr lang="en-US" altLang="zh-CN" sz="2000" dirty="0" smtClean="0">
                <a:latin typeface="微软雅黑" panose="020B0503020204020204" charset="-122"/>
                <a:ea typeface="微软雅黑" panose="020B0503020204020204" charset="-122"/>
              </a:rPr>
              <a:t>x’ = x + y,   y’ = x-y, </a:t>
            </a:r>
            <a:r>
              <a:rPr lang="zh-CN" altLang="en-US" sz="2000" dirty="0" smtClean="0">
                <a:latin typeface="微软雅黑" panose="020B0503020204020204" charset="-122"/>
                <a:ea typeface="微软雅黑" panose="020B0503020204020204" charset="-122"/>
              </a:rPr>
              <a:t>则变换前两点间的切比雪夫距离等于变换后两点间的曼哈顿距离的一半。</a:t>
            </a:r>
            <a:endParaRPr lang="en-US" altLang="zh-CN" sz="2000" dirty="0" smtClean="0">
              <a:latin typeface="微软雅黑" panose="020B0503020204020204" charset="-122"/>
              <a:ea typeface="微软雅黑" panose="020B0503020204020204" charset="-122"/>
            </a:endParaRPr>
          </a:p>
          <a:p>
            <a:endParaRPr lang="en-US" altLang="zh-CN" sz="2000" dirty="0" smtClean="0">
              <a:latin typeface="微软雅黑" panose="020B0503020204020204" charset="-122"/>
              <a:ea typeface="微软雅黑" panose="020B0503020204020204" charset="-122"/>
            </a:endParaRPr>
          </a:p>
          <a:p>
            <a:r>
              <a:rPr lang="zh-CN" altLang="en-US" sz="2000" dirty="0" smtClean="0">
                <a:latin typeface="微软雅黑" panose="020B0503020204020204" charset="-122"/>
                <a:ea typeface="微软雅黑" panose="020B0503020204020204" charset="-122"/>
              </a:rPr>
              <a:t>证明：</a:t>
            </a:r>
            <a:endParaRPr lang="en-US" altLang="zh-CN" sz="2000" dirty="0">
              <a:latin typeface="微软雅黑" panose="020B0503020204020204" charset="-122"/>
              <a:ea typeface="微软雅黑" panose="020B0503020204020204" charset="-122"/>
            </a:endParaRPr>
          </a:p>
          <a:p>
            <a:r>
              <a:rPr lang="zh-CN" altLang="en-US" sz="2000" dirty="0">
                <a:latin typeface="微软雅黑" panose="020B0503020204020204" charset="-122"/>
                <a:ea typeface="微软雅黑" panose="020B0503020204020204" charset="-122"/>
              </a:rPr>
              <a:t>两个点</a:t>
            </a:r>
            <a:r>
              <a:rPr lang="en-US" altLang="zh-CN" sz="2000" dirty="0">
                <a:latin typeface="微软雅黑" panose="020B0503020204020204" charset="-122"/>
                <a:ea typeface="微软雅黑" panose="020B0503020204020204" charset="-122"/>
              </a:rPr>
              <a:t>(x1,y2),(x2,y2) </a:t>
            </a:r>
            <a:r>
              <a:rPr lang="en-US" altLang="zh-CN" sz="2000" dirty="0" smtClean="0">
                <a:latin typeface="微软雅黑" panose="020B0503020204020204" charset="-122"/>
                <a:ea typeface="微软雅黑" panose="020B0503020204020204" charset="-122"/>
              </a:rPr>
              <a:t/>
            </a:r>
            <a:br>
              <a:rPr lang="en-US" altLang="zh-CN" sz="2000" dirty="0" smtClean="0">
                <a:latin typeface="微软雅黑" panose="020B0503020204020204" charset="-122"/>
                <a:ea typeface="微软雅黑" panose="020B0503020204020204" charset="-122"/>
              </a:rPr>
            </a:br>
            <a:r>
              <a:rPr lang="zh-CN" altLang="en-US" sz="2000" dirty="0">
                <a:latin typeface="微软雅黑" panose="020B0503020204020204" charset="-122"/>
                <a:ea typeface="微软雅黑" panose="020B0503020204020204" charset="-122"/>
              </a:rPr>
              <a:t>其曼哈顿距离</a:t>
            </a:r>
            <a:r>
              <a:rPr lang="en-US" altLang="zh-CN" sz="2000" dirty="0">
                <a:latin typeface="微软雅黑" panose="020B0503020204020204" charset="-122"/>
                <a:ea typeface="微软雅黑" panose="020B0503020204020204" charset="-122"/>
              </a:rPr>
              <a:t>=|x1−x2|+|y1−y2| </a:t>
            </a:r>
            <a:r>
              <a:rPr lang="en-US" altLang="zh-CN" sz="2000" dirty="0" smtClean="0">
                <a:latin typeface="微软雅黑" panose="020B0503020204020204" charset="-122"/>
                <a:ea typeface="微软雅黑" panose="020B0503020204020204" charset="-122"/>
              </a:rPr>
              <a:t/>
            </a:r>
            <a:br>
              <a:rPr lang="en-US" altLang="zh-CN" sz="2000" dirty="0" smtClean="0">
                <a:latin typeface="微软雅黑" panose="020B0503020204020204" charset="-122"/>
                <a:ea typeface="微软雅黑" panose="020B0503020204020204" charset="-122"/>
              </a:rPr>
            </a:br>
            <a:r>
              <a:rPr lang="zh-CN" altLang="en-US" sz="2000" dirty="0">
                <a:latin typeface="微软雅黑" panose="020B0503020204020204" charset="-122"/>
                <a:ea typeface="微软雅黑" panose="020B0503020204020204" charset="-122"/>
              </a:rPr>
              <a:t>因为</a:t>
            </a:r>
            <a:r>
              <a:rPr lang="en-US" altLang="zh-CN" sz="2000" dirty="0">
                <a:latin typeface="微软雅黑" panose="020B0503020204020204" charset="-122"/>
                <a:ea typeface="微软雅黑" panose="020B0503020204020204" charset="-122"/>
              </a:rPr>
              <a:t>|x1−x2|=max(x1−x2,x2−x1) </a:t>
            </a:r>
            <a:r>
              <a:rPr lang="en-US" altLang="zh-CN" sz="2000" dirty="0" smtClean="0">
                <a:latin typeface="微软雅黑" panose="020B0503020204020204" charset="-122"/>
                <a:ea typeface="微软雅黑" panose="020B0503020204020204" charset="-122"/>
              </a:rPr>
              <a:t/>
            </a:r>
            <a:br>
              <a:rPr lang="en-US" altLang="zh-CN" sz="2000" dirty="0" smtClean="0">
                <a:latin typeface="微软雅黑" panose="020B0503020204020204" charset="-122"/>
                <a:ea typeface="微软雅黑" panose="020B0503020204020204" charset="-122"/>
              </a:rPr>
            </a:br>
            <a:r>
              <a:rPr lang="zh-CN" altLang="en-US" sz="2000" dirty="0">
                <a:latin typeface="微软雅黑" panose="020B0503020204020204" charset="-122"/>
                <a:ea typeface="微软雅黑" panose="020B0503020204020204" charset="-122"/>
              </a:rPr>
              <a:t>所以可以写成</a:t>
            </a:r>
            <a:r>
              <a:rPr lang="en-US" altLang="zh-CN" sz="2000" dirty="0">
                <a:latin typeface="微软雅黑" panose="020B0503020204020204" charset="-122"/>
                <a:ea typeface="微软雅黑" panose="020B0503020204020204" charset="-122"/>
              </a:rPr>
              <a:t>=max(x1−x2+y1−y2,x1−x2+y2−y1,x2−x1+y1−y2,x2−x1+y2−y1)=max((x1+y1)−(x2+y2),(x1−y1)−(x2−y2),−(x1−y1)+(x2−y2),−(x1+y1)+(x2+y2))=max(|(x1+y1)−(x2+y2)|,|(x1−y1)−(x2−y2)|)</a:t>
            </a:r>
            <a:r>
              <a:rPr lang="zh-CN" altLang="en-US" sz="2000" dirty="0">
                <a:latin typeface="微软雅黑" panose="020B0503020204020204" charset="-122"/>
                <a:ea typeface="微软雅黑" panose="020B0503020204020204" charset="-122"/>
              </a:rPr>
              <a:t>令</a:t>
            </a:r>
            <a:r>
              <a:rPr lang="en-US" altLang="zh-CN" sz="2000" dirty="0">
                <a:latin typeface="微软雅黑" panose="020B0503020204020204" charset="-122"/>
                <a:ea typeface="微软雅黑" panose="020B0503020204020204" charset="-122"/>
              </a:rPr>
              <a:t>x′=</a:t>
            </a:r>
            <a:r>
              <a:rPr lang="en-US" altLang="zh-CN" sz="2000" dirty="0" err="1">
                <a:latin typeface="微软雅黑" panose="020B0503020204020204" charset="-122"/>
                <a:ea typeface="微软雅黑" panose="020B0503020204020204" charset="-122"/>
              </a:rPr>
              <a:t>x+y,y</a:t>
            </a:r>
            <a:r>
              <a:rPr lang="en-US" altLang="zh-CN" sz="2000" dirty="0">
                <a:latin typeface="微软雅黑" panose="020B0503020204020204" charset="-122"/>
                <a:ea typeface="微软雅黑" panose="020B0503020204020204" charset="-122"/>
              </a:rPr>
              <a:t>′=x−y=max(|x′1−x′2|,|y′1−y′2|)</a:t>
            </a:r>
            <a:endParaRPr lang="zh-CN" altLang="en-US" sz="2000" dirty="0">
              <a:latin typeface="微软雅黑" panose="020B0503020204020204" charset="-122"/>
              <a:ea typeface="微软雅黑" panose="020B0503020204020204" charset="-122"/>
            </a:endParaRPr>
          </a:p>
        </p:txBody>
      </p:sp>
      <p:sp>
        <p:nvSpPr>
          <p:cNvPr id="5" name="标题 1"/>
          <p:cNvSpPr>
            <a:spLocks noGrp="1"/>
          </p:cNvSpPr>
          <p:nvPr/>
        </p:nvSpPr>
        <p:spPr>
          <a:xfrm>
            <a:off x="838200" y="37528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zh-CN"/>
              <a:t>F</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360805" y="1525270"/>
            <a:ext cx="9144000" cy="4399915"/>
          </a:xfrm>
          <a:prstGeom prst="rect">
            <a:avLst/>
          </a:prstGeom>
          <a:noFill/>
        </p:spPr>
        <p:txBody>
          <a:bodyPr wrap="square" rtlCol="0">
            <a:spAutoFit/>
          </a:bodyPr>
          <a:lstStyle/>
          <a:p>
            <a:r>
              <a:rPr lang="zh-CN" altLang="en-US" sz="2000" dirty="0" smtClean="0">
                <a:latin typeface="微软雅黑" panose="020B0503020204020204" charset="-122"/>
                <a:ea typeface="微软雅黑" panose="020B0503020204020204" charset="-122"/>
              </a:rPr>
              <a:t>问题转化为了在平面上选一点，使其他点到它的曼哈顿距离和最小</a:t>
            </a:r>
            <a:endParaRPr lang="en-US" altLang="zh-CN" sz="2000" dirty="0" smtClean="0">
              <a:latin typeface="微软雅黑" panose="020B0503020204020204" charset="-122"/>
              <a:ea typeface="微软雅黑" panose="020B0503020204020204" charset="-122"/>
            </a:endParaRPr>
          </a:p>
          <a:p>
            <a:endParaRPr lang="en-US" altLang="zh-CN" sz="2000" dirty="0" smtClean="0">
              <a:latin typeface="微软雅黑" panose="020B0503020204020204" charset="-122"/>
              <a:ea typeface="微软雅黑" panose="020B0503020204020204" charset="-122"/>
            </a:endParaRPr>
          </a:p>
          <a:p>
            <a:endParaRPr lang="en-US" altLang="zh-CN" sz="2000" dirty="0">
              <a:latin typeface="微软雅黑" panose="020B0503020204020204" charset="-122"/>
              <a:ea typeface="微软雅黑" panose="020B0503020204020204" charset="-122"/>
            </a:endParaRPr>
          </a:p>
          <a:p>
            <a:endParaRPr lang="en-US" altLang="zh-CN" sz="2000" dirty="0">
              <a:latin typeface="微软雅黑" panose="020B0503020204020204" charset="-122"/>
              <a:ea typeface="微软雅黑" panose="020B0503020204020204" charset="-122"/>
            </a:endParaRPr>
          </a:p>
          <a:p>
            <a:r>
              <a:rPr lang="zh-CN" altLang="en-US" sz="2000" dirty="0" smtClean="0">
                <a:latin typeface="微软雅黑" panose="020B0503020204020204" charset="-122"/>
                <a:ea typeface="微软雅黑" panose="020B0503020204020204" charset="-122"/>
              </a:rPr>
              <a:t>利用曼哈顿距离的性质，我们可以先计算各个点到它的</a:t>
            </a:r>
            <a:r>
              <a:rPr lang="en-US" altLang="zh-CN" sz="2000" dirty="0" smtClean="0">
                <a:latin typeface="微软雅黑" panose="020B0503020204020204" charset="-122"/>
                <a:ea typeface="微软雅黑" panose="020B0503020204020204" charset="-122"/>
              </a:rPr>
              <a:t>x</a:t>
            </a:r>
            <a:r>
              <a:rPr lang="zh-CN" altLang="en-US" sz="2000" dirty="0" smtClean="0">
                <a:latin typeface="微软雅黑" panose="020B0503020204020204" charset="-122"/>
                <a:ea typeface="微软雅黑" panose="020B0503020204020204" charset="-122"/>
              </a:rPr>
              <a:t>方向上的距离和，再计算</a:t>
            </a:r>
            <a:r>
              <a:rPr lang="en-US" altLang="zh-CN" sz="2000" dirty="0" smtClean="0">
                <a:latin typeface="微软雅黑" panose="020B0503020204020204" charset="-122"/>
                <a:ea typeface="微软雅黑" panose="020B0503020204020204" charset="-122"/>
              </a:rPr>
              <a:t>y</a:t>
            </a:r>
            <a:r>
              <a:rPr lang="zh-CN" altLang="en-US" sz="2000" dirty="0" smtClean="0">
                <a:latin typeface="微软雅黑" panose="020B0503020204020204" charset="-122"/>
                <a:ea typeface="微软雅黑" panose="020B0503020204020204" charset="-122"/>
              </a:rPr>
              <a:t>方向的距离和最后相加</a:t>
            </a:r>
            <a:endParaRPr lang="en-US" altLang="zh-CN" sz="2000" dirty="0" smtClean="0">
              <a:latin typeface="微软雅黑" panose="020B0503020204020204" charset="-122"/>
              <a:ea typeface="微软雅黑" panose="020B0503020204020204" charset="-122"/>
            </a:endParaRPr>
          </a:p>
          <a:p>
            <a:endParaRPr lang="en-US" altLang="zh-CN" sz="2000" dirty="0">
              <a:latin typeface="微软雅黑" panose="020B0503020204020204" charset="-122"/>
              <a:ea typeface="微软雅黑" panose="020B0503020204020204" charset="-122"/>
            </a:endParaRPr>
          </a:p>
          <a:p>
            <a:r>
              <a:rPr lang="zh-CN" altLang="en-US" sz="2000" dirty="0" smtClean="0">
                <a:latin typeface="微软雅黑" panose="020B0503020204020204" charset="-122"/>
                <a:ea typeface="微软雅黑" panose="020B0503020204020204" charset="-122"/>
              </a:rPr>
              <a:t>我们把这些点按</a:t>
            </a:r>
            <a:r>
              <a:rPr lang="en-US" altLang="zh-CN" sz="2000" dirty="0" smtClean="0">
                <a:latin typeface="微软雅黑" panose="020B0503020204020204" charset="-122"/>
                <a:ea typeface="微软雅黑" panose="020B0503020204020204" charset="-122"/>
              </a:rPr>
              <a:t>x</a:t>
            </a:r>
            <a:r>
              <a:rPr lang="zh-CN" altLang="en-US" sz="2000" dirty="0" smtClean="0">
                <a:latin typeface="微软雅黑" panose="020B0503020204020204" charset="-122"/>
                <a:ea typeface="微软雅黑" panose="020B0503020204020204" charset="-122"/>
              </a:rPr>
              <a:t>坐标排序，则其余点到第</a:t>
            </a:r>
            <a:r>
              <a:rPr lang="en-US" altLang="zh-CN" sz="2000" dirty="0" smtClean="0">
                <a:latin typeface="微软雅黑" panose="020B0503020204020204" charset="-122"/>
                <a:ea typeface="微软雅黑" panose="020B0503020204020204" charset="-122"/>
              </a:rPr>
              <a:t>k</a:t>
            </a:r>
            <a:r>
              <a:rPr lang="zh-CN" altLang="en-US" sz="2000" dirty="0" smtClean="0">
                <a:latin typeface="微软雅黑" panose="020B0503020204020204" charset="-122"/>
                <a:ea typeface="微软雅黑" panose="020B0503020204020204" charset="-122"/>
              </a:rPr>
              <a:t>个点的</a:t>
            </a:r>
            <a:r>
              <a:rPr lang="en-US" altLang="zh-CN" sz="2000" dirty="0" smtClean="0">
                <a:latin typeface="微软雅黑" panose="020B0503020204020204" charset="-122"/>
                <a:ea typeface="微软雅黑" panose="020B0503020204020204" charset="-122"/>
              </a:rPr>
              <a:t>x</a:t>
            </a:r>
            <a:r>
              <a:rPr lang="zh-CN" altLang="en-US" sz="2000" dirty="0" smtClean="0">
                <a:latin typeface="微软雅黑" panose="020B0503020204020204" charset="-122"/>
                <a:ea typeface="微软雅黑" panose="020B0503020204020204" charset="-122"/>
              </a:rPr>
              <a:t>方向距离和等于</a:t>
            </a:r>
            <a:r>
              <a:rPr lang="en-US" altLang="zh-CN" sz="2000" dirty="0" smtClean="0">
                <a:latin typeface="微软雅黑" panose="020B0503020204020204" charset="-122"/>
                <a:ea typeface="微软雅黑" panose="020B0503020204020204" charset="-122"/>
              </a:rPr>
              <a:t>k+1</a:t>
            </a:r>
            <a:r>
              <a:rPr lang="zh-CN" altLang="en-US" sz="2000" dirty="0" smtClean="0">
                <a:latin typeface="微软雅黑" panose="020B0503020204020204" charset="-122"/>
                <a:ea typeface="微软雅黑" panose="020B0503020204020204" charset="-122"/>
              </a:rPr>
              <a:t>到</a:t>
            </a:r>
            <a:r>
              <a:rPr lang="en-US" altLang="zh-CN" sz="2000" dirty="0" smtClean="0">
                <a:latin typeface="微软雅黑" panose="020B0503020204020204" charset="-122"/>
                <a:ea typeface="微软雅黑" panose="020B0503020204020204" charset="-122"/>
              </a:rPr>
              <a:t>n</a:t>
            </a:r>
            <a:r>
              <a:rPr lang="zh-CN" altLang="en-US" sz="2000" dirty="0" smtClean="0">
                <a:latin typeface="微软雅黑" panose="020B0503020204020204" charset="-122"/>
                <a:ea typeface="微软雅黑" panose="020B0503020204020204" charset="-122"/>
              </a:rPr>
              <a:t>个点的</a:t>
            </a:r>
            <a:r>
              <a:rPr lang="en-US" altLang="zh-CN" sz="2000" dirty="0" smtClean="0">
                <a:latin typeface="微软雅黑" panose="020B0503020204020204" charset="-122"/>
                <a:ea typeface="微软雅黑" panose="020B0503020204020204" charset="-122"/>
              </a:rPr>
              <a:t>x</a:t>
            </a:r>
            <a:r>
              <a:rPr lang="zh-CN" altLang="en-US" sz="2000" dirty="0" smtClean="0">
                <a:latin typeface="微软雅黑" panose="020B0503020204020204" charset="-122"/>
                <a:ea typeface="微软雅黑" panose="020B0503020204020204" charset="-122"/>
              </a:rPr>
              <a:t>坐标和减去</a:t>
            </a:r>
            <a:r>
              <a:rPr lang="en-US" altLang="zh-CN" sz="2000" dirty="0" smtClean="0">
                <a:latin typeface="微软雅黑" panose="020B0503020204020204" charset="-122"/>
                <a:ea typeface="微软雅黑" panose="020B0503020204020204" charset="-122"/>
              </a:rPr>
              <a:t>n-(k+1)+1</a:t>
            </a:r>
            <a:r>
              <a:rPr lang="zh-CN" altLang="en-US" sz="2000" dirty="0" smtClean="0">
                <a:latin typeface="微软雅黑" panose="020B0503020204020204" charset="-122"/>
                <a:ea typeface="微软雅黑" panose="020B0503020204020204" charset="-122"/>
              </a:rPr>
              <a:t>倍第</a:t>
            </a:r>
            <a:r>
              <a:rPr lang="en-US" altLang="zh-CN" sz="2000" dirty="0" smtClean="0">
                <a:latin typeface="微软雅黑" panose="020B0503020204020204" charset="-122"/>
                <a:ea typeface="微软雅黑" panose="020B0503020204020204" charset="-122"/>
              </a:rPr>
              <a:t>k</a:t>
            </a:r>
            <a:r>
              <a:rPr lang="zh-CN" altLang="en-US" sz="2000" dirty="0" smtClean="0">
                <a:latin typeface="微软雅黑" panose="020B0503020204020204" charset="-122"/>
                <a:ea typeface="微软雅黑" panose="020B0503020204020204" charset="-122"/>
              </a:rPr>
              <a:t>个点的</a:t>
            </a:r>
            <a:r>
              <a:rPr lang="en-US" altLang="zh-CN" sz="2000" dirty="0" smtClean="0">
                <a:latin typeface="微软雅黑" panose="020B0503020204020204" charset="-122"/>
                <a:ea typeface="微软雅黑" panose="020B0503020204020204" charset="-122"/>
              </a:rPr>
              <a:t>x</a:t>
            </a:r>
            <a:r>
              <a:rPr lang="zh-CN" altLang="en-US" sz="2000" dirty="0" smtClean="0">
                <a:latin typeface="微软雅黑" panose="020B0503020204020204" charset="-122"/>
                <a:ea typeface="微软雅黑" panose="020B0503020204020204" charset="-122"/>
              </a:rPr>
              <a:t>坐标，再加上</a:t>
            </a:r>
            <a:r>
              <a:rPr lang="en-US" altLang="zh-CN" sz="2000" dirty="0" smtClean="0">
                <a:latin typeface="微软雅黑" panose="020B0503020204020204" charset="-122"/>
                <a:ea typeface="微软雅黑" panose="020B0503020204020204" charset="-122"/>
              </a:rPr>
              <a:t>k-1</a:t>
            </a:r>
            <a:r>
              <a:rPr lang="zh-CN" altLang="en-US" sz="2000" dirty="0" smtClean="0">
                <a:latin typeface="微软雅黑" panose="020B0503020204020204" charset="-122"/>
                <a:ea typeface="微软雅黑" panose="020B0503020204020204" charset="-122"/>
              </a:rPr>
              <a:t>倍的第</a:t>
            </a:r>
            <a:r>
              <a:rPr lang="en-US" altLang="zh-CN" sz="2000" dirty="0" smtClean="0">
                <a:latin typeface="微软雅黑" panose="020B0503020204020204" charset="-122"/>
                <a:ea typeface="微软雅黑" panose="020B0503020204020204" charset="-122"/>
              </a:rPr>
              <a:t>k</a:t>
            </a:r>
            <a:r>
              <a:rPr lang="zh-CN" altLang="en-US" sz="2000" dirty="0" smtClean="0">
                <a:latin typeface="微软雅黑" panose="020B0503020204020204" charset="-122"/>
                <a:ea typeface="微软雅黑" panose="020B0503020204020204" charset="-122"/>
              </a:rPr>
              <a:t>个点的</a:t>
            </a:r>
            <a:r>
              <a:rPr lang="en-US" altLang="zh-CN" sz="2000" dirty="0" smtClean="0">
                <a:latin typeface="微软雅黑" panose="020B0503020204020204" charset="-122"/>
                <a:ea typeface="微软雅黑" panose="020B0503020204020204" charset="-122"/>
              </a:rPr>
              <a:t>x</a:t>
            </a:r>
            <a:r>
              <a:rPr lang="zh-CN" altLang="en-US" sz="2000" dirty="0" smtClean="0">
                <a:latin typeface="微软雅黑" panose="020B0503020204020204" charset="-122"/>
                <a:ea typeface="微软雅黑" panose="020B0503020204020204" charset="-122"/>
              </a:rPr>
              <a:t>坐标减去</a:t>
            </a:r>
            <a:r>
              <a:rPr lang="en-US" altLang="zh-CN" sz="2000" dirty="0" smtClean="0">
                <a:latin typeface="微软雅黑" panose="020B0503020204020204" charset="-122"/>
                <a:ea typeface="微软雅黑" panose="020B0503020204020204" charset="-122"/>
              </a:rPr>
              <a:t>1</a:t>
            </a:r>
            <a:r>
              <a:rPr lang="zh-CN" altLang="en-US" sz="2000" dirty="0" smtClean="0">
                <a:latin typeface="微软雅黑" panose="020B0503020204020204" charset="-122"/>
                <a:ea typeface="微软雅黑" panose="020B0503020204020204" charset="-122"/>
              </a:rPr>
              <a:t>到</a:t>
            </a:r>
            <a:r>
              <a:rPr lang="en-US" altLang="zh-CN" sz="2000" dirty="0" smtClean="0">
                <a:latin typeface="微软雅黑" panose="020B0503020204020204" charset="-122"/>
                <a:ea typeface="微软雅黑" panose="020B0503020204020204" charset="-122"/>
              </a:rPr>
              <a:t>k-1</a:t>
            </a:r>
            <a:r>
              <a:rPr lang="zh-CN" altLang="en-US" sz="2000" dirty="0" smtClean="0">
                <a:latin typeface="微软雅黑" panose="020B0503020204020204" charset="-122"/>
                <a:ea typeface="微软雅黑" panose="020B0503020204020204" charset="-122"/>
              </a:rPr>
              <a:t>个点的</a:t>
            </a:r>
            <a:r>
              <a:rPr lang="en-US" altLang="zh-CN" sz="2000" dirty="0" smtClean="0">
                <a:latin typeface="微软雅黑" panose="020B0503020204020204" charset="-122"/>
                <a:ea typeface="微软雅黑" panose="020B0503020204020204" charset="-122"/>
              </a:rPr>
              <a:t>x</a:t>
            </a:r>
            <a:r>
              <a:rPr lang="zh-CN" altLang="en-US" sz="2000" dirty="0" smtClean="0">
                <a:latin typeface="微软雅黑" panose="020B0503020204020204" charset="-122"/>
                <a:ea typeface="微软雅黑" panose="020B0503020204020204" charset="-122"/>
              </a:rPr>
              <a:t>坐标和。</a:t>
            </a:r>
            <a:endParaRPr lang="en-US" altLang="zh-CN" sz="2000" dirty="0" smtClean="0">
              <a:latin typeface="微软雅黑" panose="020B0503020204020204" charset="-122"/>
              <a:ea typeface="微软雅黑" panose="020B0503020204020204" charset="-122"/>
            </a:endParaRPr>
          </a:p>
          <a:p>
            <a:endParaRPr lang="en-US" altLang="zh-CN" sz="2000" dirty="0">
              <a:latin typeface="微软雅黑" panose="020B0503020204020204" charset="-122"/>
              <a:ea typeface="微软雅黑" panose="020B0503020204020204" charset="-122"/>
            </a:endParaRPr>
          </a:p>
          <a:p>
            <a:r>
              <a:rPr lang="zh-CN" altLang="en-US" sz="2000" dirty="0" smtClean="0">
                <a:latin typeface="微软雅黑" panose="020B0503020204020204" charset="-122"/>
                <a:ea typeface="微软雅黑" panose="020B0503020204020204" charset="-122"/>
              </a:rPr>
              <a:t>所以我们只需要维护</a:t>
            </a:r>
            <a:r>
              <a:rPr lang="en-US" altLang="zh-CN" sz="2000" dirty="0" smtClean="0">
                <a:latin typeface="微软雅黑" panose="020B0503020204020204" charset="-122"/>
                <a:ea typeface="微软雅黑" panose="020B0503020204020204" charset="-122"/>
              </a:rPr>
              <a:t>x</a:t>
            </a:r>
            <a:r>
              <a:rPr lang="zh-CN" altLang="en-US" sz="2000" dirty="0" smtClean="0">
                <a:latin typeface="微软雅黑" panose="020B0503020204020204" charset="-122"/>
                <a:ea typeface="微软雅黑" panose="020B0503020204020204" charset="-122"/>
              </a:rPr>
              <a:t>坐标的前缀和和后缀和</a:t>
            </a:r>
            <a:endParaRPr lang="en-US" altLang="zh-CN" sz="2000" dirty="0" smtClean="0">
              <a:latin typeface="微软雅黑" panose="020B0503020204020204" charset="-122"/>
              <a:ea typeface="微软雅黑" panose="020B0503020204020204" charset="-122"/>
            </a:endParaRPr>
          </a:p>
          <a:p>
            <a:endParaRPr lang="en-US" altLang="zh-CN" sz="2000" dirty="0" smtClean="0">
              <a:latin typeface="微软雅黑" panose="020B0503020204020204" charset="-122"/>
              <a:ea typeface="微软雅黑" panose="020B0503020204020204" charset="-122"/>
            </a:endParaRPr>
          </a:p>
          <a:p>
            <a:r>
              <a:rPr lang="en-US" altLang="zh-CN" sz="2000" dirty="0" smtClean="0">
                <a:latin typeface="微软雅黑" panose="020B0503020204020204" charset="-122"/>
                <a:ea typeface="微软雅黑" panose="020B0503020204020204" charset="-122"/>
              </a:rPr>
              <a:t>Y</a:t>
            </a:r>
            <a:r>
              <a:rPr lang="zh-CN" altLang="en-US" sz="2000" dirty="0" smtClean="0">
                <a:latin typeface="微软雅黑" panose="020B0503020204020204" charset="-122"/>
                <a:ea typeface="微软雅黑" panose="020B0503020204020204" charset="-122"/>
              </a:rPr>
              <a:t>方向距离和的计算方法类似。</a:t>
            </a:r>
            <a:endParaRPr lang="en-US" altLang="zh-CN" sz="2000" dirty="0" smtClean="0">
              <a:latin typeface="微软雅黑" panose="020B0503020204020204" charset="-122"/>
              <a:ea typeface="微软雅黑" panose="020B0503020204020204" charset="-122"/>
            </a:endParaRPr>
          </a:p>
        </p:txBody>
      </p:sp>
      <p:sp>
        <p:nvSpPr>
          <p:cNvPr id="2" name="标题 1"/>
          <p:cNvSpPr>
            <a:spLocks noGrp="1"/>
          </p:cNvSpPr>
          <p:nvPr/>
        </p:nvSpPr>
        <p:spPr>
          <a:xfrm>
            <a:off x="838200" y="37528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zh-CN"/>
              <a:t>F</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a:t>G</a:t>
            </a:r>
          </a:p>
        </p:txBody>
      </p:sp>
      <p:sp>
        <p:nvSpPr>
          <p:cNvPr id="3" name="内容占位符 2"/>
          <p:cNvSpPr>
            <a:spLocks noGrp="1"/>
          </p:cNvSpPr>
          <p:nvPr>
            <p:ph idx="1"/>
          </p:nvPr>
        </p:nvSpPr>
        <p:spPr/>
        <p:txBody>
          <a:bodyPr/>
          <a:lstStyle/>
          <a:p>
            <a:r>
              <a:rPr lang="zh-CN" altLang="en-US">
                <a:latin typeface="微软雅黑" panose="020B0503020204020204" charset="-122"/>
                <a:ea typeface="微软雅黑" panose="020B0503020204020204" charset="-122"/>
              </a:rPr>
              <a:t>题意：</a:t>
            </a:r>
          </a:p>
          <a:p>
            <a:r>
              <a:rPr lang="zh-CN" altLang="en-US">
                <a:latin typeface="微软雅黑" panose="020B0503020204020204" charset="-122"/>
                <a:ea typeface="微软雅黑" panose="020B0503020204020204" charset="-122"/>
              </a:rPr>
              <a:t>令</a:t>
            </a:r>
            <a:r>
              <a:rPr lang="en-US" altLang="zh-CN">
                <a:latin typeface="微软雅黑" panose="020B0503020204020204" charset="-122"/>
                <a:ea typeface="微软雅黑" panose="020B0503020204020204" charset="-122"/>
              </a:rPr>
              <a:t>f(x)=(123..x)10</a:t>
            </a:r>
            <a:r>
              <a:rPr lang="zh-CN" altLang="en-US">
                <a:latin typeface="微软雅黑" panose="020B0503020204020204" charset="-122"/>
                <a:ea typeface="微软雅黑" panose="020B0503020204020204" charset="-122"/>
              </a:rPr>
              <a:t>，如</a:t>
            </a:r>
            <a:r>
              <a:rPr lang="en-US" altLang="zh-CN">
                <a:latin typeface="微软雅黑" panose="020B0503020204020204" charset="-122"/>
                <a:ea typeface="微软雅黑" panose="020B0503020204020204" charset="-122"/>
              </a:rPr>
              <a:t>f(10)=12345678910</a:t>
            </a:r>
            <a:r>
              <a:rPr lang="zh-CN" altLang="en-US">
                <a:latin typeface="微软雅黑" panose="020B0503020204020204" charset="-122"/>
                <a:ea typeface="微软雅黑" panose="020B0503020204020204" charset="-122"/>
              </a:rPr>
              <a:t>。给定</a:t>
            </a:r>
            <a:r>
              <a:rPr lang="en-US" altLang="zh-CN">
                <a:latin typeface="微软雅黑" panose="020B0503020204020204" charset="-122"/>
                <a:ea typeface="微软雅黑" panose="020B0503020204020204" charset="-122"/>
              </a:rPr>
              <a:t>N</a:t>
            </a:r>
            <a:r>
              <a:rPr lang="zh-CN" altLang="en-US">
                <a:latin typeface="微软雅黑" panose="020B0503020204020204" charset="-122"/>
                <a:ea typeface="微软雅黑" panose="020B0503020204020204" charset="-122"/>
              </a:rPr>
              <a:t>，</a:t>
            </a:r>
            <a:r>
              <a:rPr lang="en-US" altLang="zh-CN">
                <a:latin typeface="微软雅黑" panose="020B0503020204020204" charset="-122"/>
                <a:ea typeface="微软雅黑" panose="020B0503020204020204" charset="-122"/>
              </a:rPr>
              <a:t>M</a:t>
            </a:r>
            <a:r>
              <a:rPr lang="zh-CN" altLang="en-US">
                <a:latin typeface="微软雅黑" panose="020B0503020204020204" charset="-122"/>
                <a:ea typeface="微软雅黑" panose="020B0503020204020204" charset="-122"/>
              </a:rPr>
              <a:t>。求</a:t>
            </a:r>
            <a:r>
              <a:rPr lang="en-US" altLang="zh-CN">
                <a:latin typeface="微软雅黑" panose="020B0503020204020204" charset="-122"/>
                <a:ea typeface="微软雅黑" panose="020B0503020204020204" charset="-122"/>
              </a:rPr>
              <a:t>f(N)%M</a:t>
            </a:r>
            <a:r>
              <a:rPr lang="zh-CN" altLang="en-US">
                <a:latin typeface="微软雅黑" panose="020B0503020204020204" charset="-122"/>
                <a:ea typeface="微软雅黑" panose="020B0503020204020204" charset="-122"/>
              </a:rPr>
              <a:t>。</a:t>
            </a:r>
          </a:p>
          <a:p>
            <a:endParaRPr lang="zh-CN" altLang="en-US">
              <a:latin typeface="微软雅黑" panose="020B0503020204020204" charset="-122"/>
              <a:ea typeface="微软雅黑" panose="020B0503020204020204" charset="-122"/>
            </a:endParaRPr>
          </a:p>
          <a:p>
            <a:r>
              <a:rPr lang="en-US" altLang="zh-CN">
                <a:latin typeface="微软雅黑" panose="020B0503020204020204" charset="-122"/>
                <a:ea typeface="微软雅黑" panose="020B0503020204020204" charset="-122"/>
              </a:rPr>
              <a:t>by shb</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a:t>G</a:t>
            </a:r>
          </a:p>
        </p:txBody>
      </p:sp>
      <p:sp>
        <p:nvSpPr>
          <p:cNvPr id="3" name="内容占位符 2"/>
          <p:cNvSpPr>
            <a:spLocks noGrp="1"/>
          </p:cNvSpPr>
          <p:nvPr>
            <p:ph idx="1"/>
          </p:nvPr>
        </p:nvSpPr>
        <p:spPr/>
        <p:txBody>
          <a:bodyPr/>
          <a:lstStyle/>
          <a:p>
            <a:r>
              <a:rPr lang="zh-CN" altLang="en-US">
                <a:latin typeface="微软雅黑" panose="020B0503020204020204" charset="-122"/>
                <a:ea typeface="微软雅黑" panose="020B0503020204020204" charset="-122"/>
              </a:rPr>
              <a:t>暴力怎么写？</a:t>
            </a:r>
          </a:p>
          <a:p>
            <a:r>
              <a:rPr lang="en-US" altLang="zh-CN">
                <a:latin typeface="微软雅黑" panose="020B0503020204020204" charset="-122"/>
                <a:ea typeface="微软雅黑" panose="020B0503020204020204" charset="-122"/>
              </a:rPr>
              <a:t>ans[i] = (ans[i-1] * 10^len(i) + i ) % M</a:t>
            </a:r>
            <a:r>
              <a:rPr lang="zh-CN" altLang="en-US">
                <a:latin typeface="微软雅黑" panose="020B0503020204020204" charset="-122"/>
                <a:ea typeface="微软雅黑" panose="020B0503020204020204" charset="-122"/>
              </a:rPr>
              <a:t>。</a:t>
            </a:r>
          </a:p>
          <a:p>
            <a:r>
              <a:rPr lang="en-US" altLang="zh-CN">
                <a:latin typeface="微软雅黑" panose="020B0503020204020204" charset="-122"/>
                <a:ea typeface="微软雅黑" panose="020B0503020204020204" charset="-122"/>
              </a:rPr>
              <a:t>O(N)</a:t>
            </a:r>
          </a:p>
          <a:p>
            <a:r>
              <a:rPr lang="zh-CN" altLang="en-US">
                <a:latin typeface="微软雅黑" panose="020B0503020204020204" charset="-122"/>
                <a:ea typeface="微软雅黑" panose="020B0503020204020204" charset="-122"/>
              </a:rPr>
              <a:t>容易发现，对于相同的</a:t>
            </a:r>
            <a:r>
              <a:rPr lang="en-US" altLang="zh-CN">
                <a:latin typeface="微软雅黑" panose="020B0503020204020204" charset="-122"/>
                <a:ea typeface="微软雅黑" panose="020B0503020204020204" charset="-122"/>
              </a:rPr>
              <a:t>len</a:t>
            </a:r>
            <a:r>
              <a:rPr lang="zh-CN" altLang="en-US">
                <a:latin typeface="微软雅黑" panose="020B0503020204020204" charset="-122"/>
                <a:ea typeface="微软雅黑" panose="020B0503020204020204" charset="-122"/>
              </a:rPr>
              <a:t>，就是常见的线性递推。</a:t>
            </a:r>
          </a:p>
          <a:p>
            <a:r>
              <a:rPr lang="zh-CN" altLang="en-US">
                <a:latin typeface="微软雅黑" panose="020B0503020204020204" charset="-122"/>
                <a:ea typeface="微软雅黑" panose="020B0503020204020204" charset="-122"/>
              </a:rPr>
              <a:t>矩阵乘法即可优化到</a:t>
            </a:r>
            <a:r>
              <a:rPr lang="en-US" altLang="zh-CN">
                <a:latin typeface="微软雅黑" panose="020B0503020204020204" charset="-122"/>
                <a:ea typeface="微软雅黑" panose="020B0503020204020204" charset="-122"/>
              </a:rPr>
              <a:t>O(logN)</a:t>
            </a:r>
            <a:r>
              <a:rPr lang="zh-CN" altLang="en-US">
                <a:latin typeface="微软雅黑" panose="020B0503020204020204" charset="-122"/>
                <a:ea typeface="微软雅黑" panose="020B0503020204020204" charset="-122"/>
              </a:rPr>
              <a:t>。</a:t>
            </a:r>
          </a:p>
          <a:p>
            <a:r>
              <a:rPr lang="zh-CN" altLang="en-US">
                <a:latin typeface="微软雅黑" panose="020B0503020204020204" charset="-122"/>
                <a:ea typeface="微软雅黑" panose="020B0503020204020204" charset="-122"/>
              </a:rPr>
              <a:t>总复杂度</a:t>
            </a:r>
            <a:r>
              <a:rPr lang="en-US" altLang="zh-CN">
                <a:latin typeface="微软雅黑" panose="020B0503020204020204" charset="-122"/>
                <a:ea typeface="微软雅黑" panose="020B0503020204020204" charset="-122"/>
              </a:rPr>
              <a:t>O(log^2N)</a:t>
            </a:r>
            <a:r>
              <a:rPr lang="zh-CN" altLang="en-US">
                <a:latin typeface="微软雅黑" panose="020B0503020204020204" charset="-122"/>
                <a:ea typeface="微软雅黑" panose="020B0503020204020204" charset="-122"/>
              </a:rPr>
              <a:t>。</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92</TotalTime>
  <Words>2598</Words>
  <Application>Microsoft Office PowerPoint</Application>
  <PresentationFormat>自定义</PresentationFormat>
  <Paragraphs>231</Paragraphs>
  <Slides>33</Slides>
  <Notes>0</Notes>
  <HiddenSlides>0</HiddenSlides>
  <MMClips>0</MMClips>
  <ScaleCrop>false</ScaleCrop>
  <HeadingPairs>
    <vt:vector size="4" baseType="variant">
      <vt:variant>
        <vt:lpstr>主题</vt:lpstr>
      </vt:variant>
      <vt:variant>
        <vt:i4>1</vt:i4>
      </vt:variant>
      <vt:variant>
        <vt:lpstr>幻灯片标题</vt:lpstr>
      </vt:variant>
      <vt:variant>
        <vt:i4>33</vt:i4>
      </vt:variant>
    </vt:vector>
  </HeadingPairs>
  <TitlesOfParts>
    <vt:vector size="34" baseType="lpstr">
      <vt:lpstr>Office 主题</vt:lpstr>
      <vt:lpstr>Contest 13 by BiBi</vt:lpstr>
      <vt:lpstr>预期难度</vt:lpstr>
      <vt:lpstr>First Blood</vt:lpstr>
      <vt:lpstr>D</vt:lpstr>
      <vt:lpstr>F</vt:lpstr>
      <vt:lpstr>PowerPoint 演示文稿</vt:lpstr>
      <vt:lpstr>PowerPoint 演示文稿</vt:lpstr>
      <vt:lpstr>G</vt:lpstr>
      <vt:lpstr>G</vt:lpstr>
      <vt:lpstr>B - Beautiful Strings</vt:lpstr>
      <vt:lpstr>PowerPoint 演示文稿</vt:lpstr>
      <vt:lpstr>PowerPoint 演示文稿</vt:lpstr>
      <vt:lpstr>PowerPoint 演示文稿</vt:lpstr>
      <vt:lpstr>PowerPoint 演示文稿</vt:lpstr>
      <vt:lpstr>E - Lengthy Siege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H</vt:lpstr>
      <vt:lpstr>PowerPoint 演示文稿</vt:lpstr>
      <vt:lpstr>PowerPoint 演示文稿</vt:lpstr>
      <vt:lpstr>PowerPoint 演示文稿</vt:lpstr>
      <vt:lpstr>PowerPoint 演示文稿</vt:lpstr>
      <vt:lpstr>PowerPoint 演示文稿</vt:lpstr>
      <vt:lpstr>A</vt:lpstr>
      <vt:lpstr>A</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Contest 13 by BiBi</dc:title>
  <dc:creator>shb</dc:creator>
  <cp:lastModifiedBy>XiaoTong</cp:lastModifiedBy>
  <cp:revision>9</cp:revision>
  <dcterms:created xsi:type="dcterms:W3CDTF">2015-05-05T08:02:00Z</dcterms:created>
  <dcterms:modified xsi:type="dcterms:W3CDTF">2017-08-06T06:14:52Z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2052-10.1.0.6660</vt:lpwstr>
  </property>
</Properties>
</file>