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2" r:id="rId5"/>
    <p:sldId id="260" r:id="rId6"/>
    <p:sldId id="261" r:id="rId7"/>
    <p:sldId id="259" r:id="rId8"/>
    <p:sldId id="263" r:id="rId9"/>
    <p:sldId id="265" r:id="rId10"/>
    <p:sldId id="264" r:id="rId11"/>
    <p:sldId id="266" r:id="rId12"/>
    <p:sldId id="267" r:id="rId13"/>
    <p:sldId id="268"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130"/>
  </p:normalViewPr>
  <p:slideViewPr>
    <p:cSldViewPr snapToGrid="0" snapToObjects="1">
      <p:cViewPr>
        <p:scale>
          <a:sx n="88" d="100"/>
          <a:sy n="88" d="100"/>
        </p:scale>
        <p:origin x="944"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kumimoji="1" lang="zh-CN" altLang="en-US" smtClean="0"/>
              <a:t>单击此处编辑母版标题样式</a:t>
            </a:r>
            <a:endParaRPr kumimoji="1"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smtClean="0"/>
              <a:t>单击此处编辑母版副标题样式</a:t>
            </a:r>
            <a:endParaRPr kumimoji="1" lang="zh-CN" altLang="en-US"/>
          </a:p>
        </p:txBody>
      </p:sp>
      <p:sp>
        <p:nvSpPr>
          <p:cNvPr id="4" name="日期占位符 3"/>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279264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竖排文本占位符 2"/>
          <p:cNvSpPr>
            <a:spLocks noGrp="1"/>
          </p:cNvSpPr>
          <p:nvPr>
            <p:ph type="body" orient="vert" idx="1"/>
          </p:nvPr>
        </p:nvSpPr>
        <p:spPr/>
        <p:txBody>
          <a:bodyPr vert="eaVert"/>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467399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smtClean="0"/>
              <a:t>单击此处编辑母版标题样式</a:t>
            </a:r>
            <a:endParaRPr kumimoji="1" lang="zh-CN" altLang="en-US"/>
          </a:p>
        </p:txBody>
      </p:sp>
      <p:sp>
        <p:nvSpPr>
          <p:cNvPr id="3" name="竖排文本占位符 2"/>
          <p:cNvSpPr>
            <a:spLocks noGrp="1"/>
          </p:cNvSpPr>
          <p:nvPr>
            <p:ph type="body" orient="vert" idx="1"/>
          </p:nvPr>
        </p:nvSpPr>
        <p:spPr>
          <a:xfrm>
            <a:off x="838200" y="365125"/>
            <a:ext cx="7734300" cy="5811838"/>
          </a:xfrm>
        </p:spPr>
        <p:txBody>
          <a:bodyPr vert="eaVert"/>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88628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1"/>
          </p:cNvSpPr>
          <p:nvPr>
            <p:ph idx="1"/>
          </p:nvPr>
        </p:nvSpPr>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774316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smtClean="0"/>
              <a:t>单击此处编辑母版文本样式</a:t>
            </a:r>
          </a:p>
        </p:txBody>
      </p:sp>
      <p:sp>
        <p:nvSpPr>
          <p:cNvPr id="4" name="日期占位符 3"/>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481033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项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内容占位符 2"/>
          <p:cNvSpPr>
            <a:spLocks noGrp="1"/>
          </p:cNvSpPr>
          <p:nvPr>
            <p:ph sz="half" idx="1"/>
          </p:nvPr>
        </p:nvSpPr>
        <p:spPr>
          <a:xfrm>
            <a:off x="838200" y="1825625"/>
            <a:ext cx="5181600" cy="435133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内容占位符 3"/>
          <p:cNvSpPr>
            <a:spLocks noGrp="1"/>
          </p:cNvSpPr>
          <p:nvPr>
            <p:ph sz="half" idx="2"/>
          </p:nvPr>
        </p:nvSpPr>
        <p:spPr>
          <a:xfrm>
            <a:off x="6172200" y="1825625"/>
            <a:ext cx="5181600" cy="435133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5" name="日期占位符 4"/>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607049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7" name="日期占位符 6"/>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8" name="页脚占位符 7"/>
          <p:cNvSpPr>
            <a:spLocks noGrp="1"/>
          </p:cNvSpPr>
          <p:nvPr>
            <p:ph type="ftr" sz="quarter" idx="11"/>
          </p:nvPr>
        </p:nvSpPr>
        <p:spPr/>
        <p:txBody>
          <a:bodyPr/>
          <a:lstStyle/>
          <a:p>
            <a:endParaRPr kumimoji="1" lang="zh-CN" altLang="en-US"/>
          </a:p>
        </p:txBody>
      </p:sp>
      <p:sp>
        <p:nvSpPr>
          <p:cNvPr id="9" name="幻灯片编号占位符 8"/>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778563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smtClean="0"/>
              <a:t>单击此处编辑母版标题样式</a:t>
            </a:r>
            <a:endParaRPr kumimoji="1" lang="zh-CN" altLang="en-US"/>
          </a:p>
        </p:txBody>
      </p:sp>
      <p:sp>
        <p:nvSpPr>
          <p:cNvPr id="3" name="日期占位符 2"/>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幻灯片编号占位符 4"/>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699723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幻灯片编号占位符 3"/>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635421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smtClean="0"/>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smtClean="0"/>
              <a:t>单击此处编辑母版文本样式</a:t>
            </a:r>
          </a:p>
        </p:txBody>
      </p:sp>
      <p:sp>
        <p:nvSpPr>
          <p:cNvPr id="5" name="日期占位符 4"/>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01058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smtClean="0"/>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smtClean="0"/>
              <a:t>单击此处编辑母版文本样式</a:t>
            </a:r>
          </a:p>
        </p:txBody>
      </p:sp>
      <p:sp>
        <p:nvSpPr>
          <p:cNvPr id="5" name="日期占位符 4"/>
          <p:cNvSpPr>
            <a:spLocks noGrp="1"/>
          </p:cNvSpPr>
          <p:nvPr>
            <p:ph type="dt" sz="half" idx="10"/>
          </p:nvPr>
        </p:nvSpPr>
        <p:spPr/>
        <p:txBody>
          <a:bodyPr/>
          <a:lstStyle/>
          <a:p>
            <a:fld id="{EF704EB7-5E7D-7349-A030-B7DE95C87E03}" type="datetimeFigureOut">
              <a:rPr kumimoji="1" lang="zh-CN" altLang="en-US" smtClean="0"/>
              <a:t>17/8/2</a:t>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19720106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smtClean="0"/>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smtClean="0"/>
              <a:t>单击此处编辑母版文本样式</a:t>
            </a:r>
          </a:p>
          <a:p>
            <a:pPr lvl="1"/>
            <a:r>
              <a:rPr kumimoji="1" lang="zh-CN" altLang="en-US" smtClean="0"/>
              <a:t>二级</a:t>
            </a:r>
          </a:p>
          <a:p>
            <a:pPr lvl="2"/>
            <a:r>
              <a:rPr kumimoji="1" lang="zh-CN" altLang="en-US" smtClean="0"/>
              <a:t>三级</a:t>
            </a:r>
          </a:p>
          <a:p>
            <a:pPr lvl="3"/>
            <a:r>
              <a:rPr kumimoji="1" lang="zh-CN" altLang="en-US" smtClean="0"/>
              <a:t>四级</a:t>
            </a:r>
          </a:p>
          <a:p>
            <a:pPr lvl="4"/>
            <a:r>
              <a:rPr kumimoji="1" lang="zh-CN" altLang="en-US" smtClean="0"/>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704EB7-5E7D-7349-A030-B7DE95C87E03}" type="datetimeFigureOut">
              <a:rPr kumimoji="1" lang="zh-CN" altLang="en-US" smtClean="0"/>
              <a:t>17/8/2</a:t>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151CA3-E2B7-7046-82CA-D9E26F967D65}" type="slidenum">
              <a:rPr kumimoji="1" lang="zh-CN" altLang="en-US" smtClean="0"/>
              <a:t>‹#›</a:t>
            </a:fld>
            <a:endParaRPr kumimoji="1" lang="zh-CN" altLang="en-US"/>
          </a:p>
        </p:txBody>
      </p:sp>
    </p:spTree>
    <p:extLst>
      <p:ext uri="{BB962C8B-B14F-4D97-AF65-F5344CB8AC3E}">
        <p14:creationId xmlns:p14="http://schemas.microsoft.com/office/powerpoint/2010/main" val="781536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kumimoji="1" lang="en-US" altLang="zh-CN" dirty="0" smtClean="0"/>
              <a:t>Day</a:t>
            </a:r>
            <a:r>
              <a:rPr kumimoji="1" lang="zh-CN" altLang="en-US" dirty="0" smtClean="0"/>
              <a:t> </a:t>
            </a:r>
            <a:r>
              <a:rPr kumimoji="1" lang="en-US" altLang="zh-CN" dirty="0" smtClean="0"/>
              <a:t>10</a:t>
            </a:r>
            <a:endParaRPr kumimoji="1" lang="zh-CN" altLang="en-US" dirty="0"/>
          </a:p>
        </p:txBody>
      </p:sp>
      <p:sp>
        <p:nvSpPr>
          <p:cNvPr id="3" name="副标题 2"/>
          <p:cNvSpPr>
            <a:spLocks noGrp="1"/>
          </p:cNvSpPr>
          <p:nvPr>
            <p:ph type="subTitle" idx="1"/>
          </p:nvPr>
        </p:nvSpPr>
        <p:spPr/>
        <p:txBody>
          <a:bodyPr/>
          <a:lstStyle/>
          <a:p>
            <a:r>
              <a:rPr kumimoji="1" lang="en-US" altLang="zh-CN" dirty="0" smtClean="0"/>
              <a:t>By</a:t>
            </a:r>
            <a:r>
              <a:rPr kumimoji="1" lang="zh-CN" altLang="en-US" dirty="0" smtClean="0"/>
              <a:t> </a:t>
            </a:r>
            <a:r>
              <a:rPr kumimoji="1" lang="en-US" altLang="zh-CN" dirty="0" smtClean="0"/>
              <a:t>C</a:t>
            </a:r>
            <a:r>
              <a:rPr kumimoji="1" lang="zh-CN" altLang="en-US" dirty="0" smtClean="0"/>
              <a:t>组</a:t>
            </a:r>
            <a:endParaRPr kumimoji="1" lang="zh-CN" altLang="en-US" dirty="0"/>
          </a:p>
        </p:txBody>
      </p:sp>
    </p:spTree>
    <p:extLst>
      <p:ext uri="{BB962C8B-B14F-4D97-AF65-F5344CB8AC3E}">
        <p14:creationId xmlns:p14="http://schemas.microsoft.com/office/powerpoint/2010/main" val="21422328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Mogic-7</a:t>
            </a:r>
            <a:endParaRPr kumimoji="1" lang="zh-CN" altLang="en-US" dirty="0"/>
          </a:p>
        </p:txBody>
      </p:sp>
      <p:sp>
        <p:nvSpPr>
          <p:cNvPr id="3" name="内容占位符 2"/>
          <p:cNvSpPr>
            <a:spLocks noGrp="1"/>
          </p:cNvSpPr>
          <p:nvPr>
            <p:ph idx="1"/>
          </p:nvPr>
        </p:nvSpPr>
        <p:spPr/>
        <p:txBody>
          <a:bodyPr>
            <a:normAutofit fontScale="85000" lnSpcReduction="20000"/>
          </a:bodyPr>
          <a:lstStyle/>
          <a:p>
            <a:r>
              <a:rPr lang="zh-CN" altLang="en-US" dirty="0" smtClean="0"/>
              <a:t>令</a:t>
            </a:r>
            <a:r>
              <a:rPr lang="en-US" altLang="zh-CN" dirty="0"/>
              <a:t>f[n]</a:t>
            </a:r>
            <a:r>
              <a:rPr lang="zh-CN" altLang="en-US" dirty="0"/>
              <a:t>为长度为</a:t>
            </a:r>
            <a:r>
              <a:rPr lang="en-US" altLang="zh-CN" dirty="0"/>
              <a:t>n</a:t>
            </a:r>
            <a:r>
              <a:rPr lang="zh-CN" altLang="en-US" dirty="0"/>
              <a:t>的答案</a:t>
            </a:r>
          </a:p>
          <a:p>
            <a:r>
              <a:rPr lang="zh-CN" altLang="en-US" dirty="0"/>
              <a:t>则：</a:t>
            </a:r>
          </a:p>
          <a:p>
            <a:r>
              <a:rPr lang="pt-BR" altLang="zh-CN" dirty="0"/>
              <a:t> </a:t>
            </a:r>
            <a:r>
              <a:rPr lang="pt-BR" altLang="zh-CN" dirty="0" err="1"/>
              <a:t>f</a:t>
            </a:r>
            <a:r>
              <a:rPr lang="pt-BR" altLang="zh-CN" dirty="0"/>
              <a:t>[0]=0</a:t>
            </a:r>
          </a:p>
          <a:p>
            <a:r>
              <a:rPr lang="pt-BR" altLang="zh-CN" dirty="0"/>
              <a:t> </a:t>
            </a:r>
            <a:r>
              <a:rPr lang="pt-BR" altLang="zh-CN" dirty="0" err="1"/>
              <a:t>f</a:t>
            </a:r>
            <a:r>
              <a:rPr lang="pt-BR" altLang="zh-CN" dirty="0"/>
              <a:t>[</a:t>
            </a:r>
            <a:r>
              <a:rPr lang="pt-BR" altLang="zh-CN" dirty="0" err="1"/>
              <a:t>i</a:t>
            </a:r>
            <a:r>
              <a:rPr lang="pt-BR" altLang="zh-CN" dirty="0"/>
              <a:t>]=</a:t>
            </a:r>
            <a:r>
              <a:rPr lang="pt-BR" altLang="zh-CN" dirty="0" err="1"/>
              <a:t>i</a:t>
            </a:r>
            <a:r>
              <a:rPr lang="pt-BR" altLang="zh-CN" dirty="0"/>
              <a:t>!-sigma(</a:t>
            </a:r>
            <a:r>
              <a:rPr lang="pt-BR" altLang="zh-CN" dirty="0" err="1"/>
              <a:t>f</a:t>
            </a:r>
            <a:r>
              <a:rPr lang="pt-BR" altLang="zh-CN" dirty="0"/>
              <a:t>[</a:t>
            </a:r>
            <a:r>
              <a:rPr lang="pt-BR" altLang="zh-CN" dirty="0" err="1"/>
              <a:t>j</a:t>
            </a:r>
            <a:r>
              <a:rPr lang="pt-BR" altLang="zh-CN" dirty="0"/>
              <a:t>]*(</a:t>
            </a:r>
            <a:r>
              <a:rPr lang="pt-BR" altLang="zh-CN" dirty="0" err="1"/>
              <a:t>i-j</a:t>
            </a:r>
            <a:r>
              <a:rPr lang="pt-BR" altLang="zh-CN" dirty="0"/>
              <a:t>)!)  0&lt;=</a:t>
            </a:r>
            <a:r>
              <a:rPr lang="pt-BR" altLang="zh-CN" dirty="0" err="1"/>
              <a:t>j</a:t>
            </a:r>
            <a:r>
              <a:rPr lang="pt-BR" altLang="zh-CN" dirty="0"/>
              <a:t>&lt;</a:t>
            </a:r>
            <a:r>
              <a:rPr lang="pt-BR" altLang="zh-CN" dirty="0" err="1"/>
              <a:t>i</a:t>
            </a:r>
            <a:endParaRPr lang="pt-BR" altLang="zh-CN" dirty="0"/>
          </a:p>
          <a:p>
            <a:r>
              <a:rPr lang="zh-CN" altLang="en-US" dirty="0"/>
              <a:t>我们将其变形</a:t>
            </a:r>
          </a:p>
          <a:p>
            <a:r>
              <a:rPr lang="de-DE" altLang="zh-CN" dirty="0"/>
              <a:t>Sigma(f[</a:t>
            </a:r>
            <a:r>
              <a:rPr lang="de-DE" altLang="zh-CN" dirty="0" err="1"/>
              <a:t>j</a:t>
            </a:r>
            <a:r>
              <a:rPr lang="de-DE" altLang="zh-CN" dirty="0"/>
              <a:t>]*(i-</a:t>
            </a:r>
            <a:r>
              <a:rPr lang="de-DE" altLang="zh-CN" dirty="0" err="1"/>
              <a:t>j</a:t>
            </a:r>
            <a:r>
              <a:rPr lang="de-DE" altLang="zh-CN" dirty="0"/>
              <a:t>)!) = i!   i &gt; 0, </a:t>
            </a:r>
            <a:r>
              <a:rPr lang="de-DE" altLang="zh-CN" dirty="0" err="1"/>
              <a:t>j</a:t>
            </a:r>
            <a:r>
              <a:rPr lang="de-DE" altLang="zh-CN" dirty="0"/>
              <a:t>=0~i</a:t>
            </a:r>
          </a:p>
          <a:p>
            <a:r>
              <a:rPr lang="is-IS" altLang="zh-CN" dirty="0"/>
              <a:t>Sigma(f[j]*(i-j)!) = 0   i = 0, j=0~i</a:t>
            </a:r>
          </a:p>
          <a:p>
            <a:r>
              <a:rPr lang="zh-CN" altLang="pt-BR" dirty="0"/>
              <a:t>令</a:t>
            </a:r>
            <a:r>
              <a:rPr lang="pt-BR" altLang="zh-CN" dirty="0" err="1"/>
              <a:t>G</a:t>
            </a:r>
            <a:r>
              <a:rPr lang="pt-BR" altLang="zh-CN" dirty="0"/>
              <a:t>(</a:t>
            </a:r>
            <a:r>
              <a:rPr lang="pt-BR" altLang="zh-CN" dirty="0" err="1"/>
              <a:t>x</a:t>
            </a:r>
            <a:r>
              <a:rPr lang="pt-BR" altLang="zh-CN" dirty="0"/>
              <a:t>)=sigma(</a:t>
            </a:r>
            <a:r>
              <a:rPr lang="pt-BR" altLang="zh-CN" dirty="0" err="1"/>
              <a:t>i</a:t>
            </a:r>
            <a:r>
              <a:rPr lang="pt-BR" altLang="zh-CN" dirty="0"/>
              <a:t>!*</a:t>
            </a:r>
            <a:r>
              <a:rPr lang="pt-BR" altLang="zh-CN" dirty="0" err="1"/>
              <a:t>x^i</a:t>
            </a:r>
            <a:r>
              <a:rPr lang="pt-BR" altLang="zh-CN" dirty="0"/>
              <a:t>),</a:t>
            </a:r>
            <a:r>
              <a:rPr lang="pt-BR" altLang="zh-CN" dirty="0" err="1"/>
              <a:t>F</a:t>
            </a:r>
            <a:r>
              <a:rPr lang="pt-BR" altLang="zh-CN" dirty="0"/>
              <a:t>(</a:t>
            </a:r>
            <a:r>
              <a:rPr lang="pt-BR" altLang="zh-CN" dirty="0" err="1"/>
              <a:t>x</a:t>
            </a:r>
            <a:r>
              <a:rPr lang="pt-BR" altLang="zh-CN" dirty="0"/>
              <a:t>)=sigma(</a:t>
            </a:r>
            <a:r>
              <a:rPr lang="pt-BR" altLang="zh-CN" dirty="0" err="1"/>
              <a:t>f</a:t>
            </a:r>
            <a:r>
              <a:rPr lang="pt-BR" altLang="zh-CN" dirty="0"/>
              <a:t>[</a:t>
            </a:r>
            <a:r>
              <a:rPr lang="pt-BR" altLang="zh-CN" dirty="0" err="1"/>
              <a:t>i</a:t>
            </a:r>
            <a:r>
              <a:rPr lang="pt-BR" altLang="zh-CN" dirty="0"/>
              <a:t>]*</a:t>
            </a:r>
            <a:r>
              <a:rPr lang="pt-BR" altLang="zh-CN" dirty="0" err="1"/>
              <a:t>x^i</a:t>
            </a:r>
            <a:r>
              <a:rPr lang="pt-BR" altLang="zh-CN" dirty="0"/>
              <a:t>)</a:t>
            </a:r>
          </a:p>
          <a:p>
            <a:r>
              <a:rPr lang="en-US" altLang="zh-CN" dirty="0"/>
              <a:t>F(x)*G(x)=G(x)-1  </a:t>
            </a:r>
            <a:r>
              <a:rPr lang="zh-CN" altLang="en-US" dirty="0"/>
              <a:t>（减一为</a:t>
            </a:r>
            <a:r>
              <a:rPr lang="en-US" altLang="zh-CN" dirty="0" err="1"/>
              <a:t>i</a:t>
            </a:r>
            <a:r>
              <a:rPr lang="en-US" altLang="zh-CN" dirty="0"/>
              <a:t> = 0</a:t>
            </a:r>
            <a:r>
              <a:rPr lang="zh-CN" altLang="en-US" dirty="0"/>
              <a:t>的情况）</a:t>
            </a:r>
          </a:p>
          <a:p>
            <a:r>
              <a:rPr lang="is-IS" altLang="zh-CN" dirty="0"/>
              <a:t>F(x)=(G(x)-1)/G(x)=1-1/G(x)</a:t>
            </a:r>
          </a:p>
          <a:p>
            <a:r>
              <a:rPr lang="zh-CN" altLang="en-US" dirty="0"/>
              <a:t>多项式求逆即可</a:t>
            </a:r>
            <a:endParaRPr kumimoji="1" lang="zh-CN" altLang="en-US" dirty="0"/>
          </a:p>
        </p:txBody>
      </p:sp>
    </p:spTree>
    <p:extLst>
      <p:ext uri="{BB962C8B-B14F-4D97-AF65-F5344CB8AC3E}">
        <p14:creationId xmlns:p14="http://schemas.microsoft.com/office/powerpoint/2010/main" val="5113881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Mogic-7</a:t>
            </a:r>
            <a:endParaRPr kumimoji="1" lang="zh-CN" altLang="en-US" dirty="0"/>
          </a:p>
        </p:txBody>
      </p:sp>
      <p:sp>
        <p:nvSpPr>
          <p:cNvPr id="3" name="内容占位符 2"/>
          <p:cNvSpPr>
            <a:spLocks noGrp="1"/>
          </p:cNvSpPr>
          <p:nvPr>
            <p:ph idx="1"/>
          </p:nvPr>
        </p:nvSpPr>
        <p:spPr>
          <a:xfrm>
            <a:off x="838200" y="2925762"/>
            <a:ext cx="10515600" cy="4351338"/>
          </a:xfrm>
        </p:spPr>
        <p:txBody>
          <a:bodyPr>
            <a:normAutofit/>
          </a:bodyPr>
          <a:lstStyle/>
          <a:p>
            <a:r>
              <a:rPr lang="zh-CN" altLang="en-US" dirty="0" smtClean="0"/>
              <a:t>但是并不能每次都算一次啊，所以要预处理，所以其实要分治之后</a:t>
            </a:r>
            <a:r>
              <a:rPr lang="en-US" altLang="zh-CN" dirty="0" smtClean="0"/>
              <a:t>FFT</a:t>
            </a:r>
            <a:r>
              <a:rPr lang="zh-CN" altLang="en-US" dirty="0" smtClean="0"/>
              <a:t>，再一次</a:t>
            </a:r>
            <a:r>
              <a:rPr lang="en-US" altLang="zh-CN" dirty="0" smtClean="0"/>
              <a:t>@JTJL</a:t>
            </a:r>
            <a:r>
              <a:rPr lang="zh-CN" altLang="en-US" dirty="0" smtClean="0"/>
              <a:t> </a:t>
            </a:r>
            <a:endParaRPr kumimoji="1" lang="zh-CN" altLang="en-US" dirty="0"/>
          </a:p>
        </p:txBody>
      </p:sp>
    </p:spTree>
    <p:extLst>
      <p:ext uri="{BB962C8B-B14F-4D97-AF65-F5344CB8AC3E}">
        <p14:creationId xmlns:p14="http://schemas.microsoft.com/office/powerpoint/2010/main" val="1357633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最后的废话</a:t>
            </a:r>
            <a:endParaRPr kumimoji="1" lang="zh-CN" altLang="en-US" dirty="0"/>
          </a:p>
        </p:txBody>
      </p:sp>
      <p:sp>
        <p:nvSpPr>
          <p:cNvPr id="3" name="内容占位符 2"/>
          <p:cNvSpPr>
            <a:spLocks noGrp="1"/>
          </p:cNvSpPr>
          <p:nvPr>
            <p:ph idx="1"/>
          </p:nvPr>
        </p:nvSpPr>
        <p:spPr>
          <a:xfrm>
            <a:off x="838200" y="1690688"/>
            <a:ext cx="10515600" cy="4351338"/>
          </a:xfrm>
        </p:spPr>
        <p:txBody>
          <a:bodyPr>
            <a:normAutofit/>
          </a:bodyPr>
          <a:lstStyle/>
          <a:p>
            <a:r>
              <a:rPr lang="zh-CN" altLang="en-US" dirty="0" smtClean="0"/>
              <a:t>看到大家的榜，我十分难过啊</a:t>
            </a:r>
            <a:r>
              <a:rPr lang="is-IS" altLang="zh-CN" dirty="0" smtClean="0"/>
              <a:t>…</a:t>
            </a:r>
            <a:r>
              <a:rPr lang="zh-CN" altLang="en-US" dirty="0" smtClean="0"/>
              <a:t>明明感觉难度适中的，可能还是估计出了偏差。第一道签到题大多数人都过了，第二道签到题接近一般人，还算正常，我原本的预想是有实力的</a:t>
            </a:r>
            <a:r>
              <a:rPr lang="en-US" altLang="zh-CN" dirty="0" smtClean="0"/>
              <a:t>10-20</a:t>
            </a:r>
            <a:r>
              <a:rPr lang="zh-CN" altLang="en-US" dirty="0" smtClean="0"/>
              <a:t>位选手努力去选一个自己比较擅长或者有感觉的方向去攻：字符串、网络流、线段树、推式子，三个小时出一题我觉得是可以的，大家听了题解之后也会觉得这几题其实并没有恶意恶心的地方，所以最后没有达到我的预想还是想跟大家说声抱歉。</a:t>
            </a:r>
            <a:endParaRPr lang="en-US" altLang="zh-CN" dirty="0" smtClean="0"/>
          </a:p>
          <a:p>
            <a:r>
              <a:rPr kumimoji="1" lang="en-US" altLang="zh-CN" dirty="0" smtClean="0"/>
              <a:t>Round3</a:t>
            </a:r>
            <a:r>
              <a:rPr kumimoji="1" lang="zh-CN" altLang="en-US" dirty="0" smtClean="0"/>
              <a:t>是我们组最后一次出题，我们会结合前两次出题的经验去调整难度，希望能给大家更好的体验！做一上午题辛苦了！谢谢大家！加油加油！</a:t>
            </a:r>
            <a:endParaRPr kumimoji="1" lang="zh-CN" altLang="en-US" dirty="0"/>
          </a:p>
        </p:txBody>
      </p:sp>
    </p:spTree>
    <p:extLst>
      <p:ext uri="{BB962C8B-B14F-4D97-AF65-F5344CB8AC3E}">
        <p14:creationId xmlns:p14="http://schemas.microsoft.com/office/powerpoint/2010/main" val="1401708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kumimoji="1" lang="zh-CN" altLang="en-US" dirty="0"/>
          </a:p>
        </p:txBody>
      </p:sp>
      <p:sp>
        <p:nvSpPr>
          <p:cNvPr id="3" name="内容占位符 2"/>
          <p:cNvSpPr>
            <a:spLocks noGrp="1"/>
          </p:cNvSpPr>
          <p:nvPr>
            <p:ph idx="1"/>
          </p:nvPr>
        </p:nvSpPr>
        <p:spPr>
          <a:xfrm>
            <a:off x="838200" y="2494056"/>
            <a:ext cx="10515600" cy="4351338"/>
          </a:xfrm>
        </p:spPr>
        <p:txBody>
          <a:bodyPr>
            <a:normAutofit/>
          </a:bodyPr>
          <a:lstStyle/>
          <a:p>
            <a:r>
              <a:rPr lang="zh-CN" altLang="en-US" sz="7200" dirty="0" smtClean="0"/>
              <a:t>谢谢大家！！！！！</a:t>
            </a:r>
            <a:endParaRPr kumimoji="1" lang="zh-CN" altLang="en-US" sz="7200" dirty="0"/>
          </a:p>
        </p:txBody>
      </p:sp>
    </p:spTree>
    <p:extLst>
      <p:ext uri="{BB962C8B-B14F-4D97-AF65-F5344CB8AC3E}">
        <p14:creationId xmlns:p14="http://schemas.microsoft.com/office/powerpoint/2010/main" val="774058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dirty="0" smtClean="0"/>
              <a:t>预计难度</a:t>
            </a:r>
            <a:endParaRPr kumimoji="1" lang="zh-CN" altLang="en-US" dirty="0"/>
          </a:p>
        </p:txBody>
      </p:sp>
      <p:sp>
        <p:nvSpPr>
          <p:cNvPr id="3" name="内容占位符 2"/>
          <p:cNvSpPr>
            <a:spLocks noGrp="1"/>
          </p:cNvSpPr>
          <p:nvPr>
            <p:ph idx="1"/>
          </p:nvPr>
        </p:nvSpPr>
        <p:spPr/>
        <p:txBody>
          <a:bodyPr/>
          <a:lstStyle/>
          <a:p>
            <a:r>
              <a:rPr kumimoji="1" lang="en-US" altLang="zh-CN" dirty="0" smtClean="0"/>
              <a:t>5</a:t>
            </a:r>
            <a:r>
              <a:rPr kumimoji="1" lang="zh-CN" altLang="en-US" dirty="0"/>
              <a:t> </a:t>
            </a:r>
            <a:r>
              <a:rPr kumimoji="1" lang="en-US" altLang="zh-CN" dirty="0" smtClean="0"/>
              <a:t>&lt;</a:t>
            </a:r>
            <a:r>
              <a:rPr kumimoji="1" lang="zh-CN" altLang="en-US" dirty="0" smtClean="0"/>
              <a:t> </a:t>
            </a:r>
            <a:r>
              <a:rPr kumimoji="1" lang="en-US" altLang="zh-CN" dirty="0" smtClean="0"/>
              <a:t>6</a:t>
            </a:r>
            <a:r>
              <a:rPr kumimoji="1" lang="zh-CN" altLang="en-US" dirty="0" smtClean="0"/>
              <a:t> </a:t>
            </a:r>
            <a:r>
              <a:rPr kumimoji="1" lang="en-US" altLang="zh-CN" dirty="0" smtClean="0"/>
              <a:t>&lt;</a:t>
            </a:r>
            <a:r>
              <a:rPr kumimoji="1" lang="zh-CN" altLang="en-US" dirty="0" smtClean="0"/>
              <a:t> </a:t>
            </a:r>
            <a:r>
              <a:rPr kumimoji="1" lang="en-US" altLang="zh-CN" dirty="0" smtClean="0"/>
              <a:t>3,4</a:t>
            </a:r>
            <a:r>
              <a:rPr kumimoji="1" lang="zh-CN" altLang="en-US" dirty="0" smtClean="0"/>
              <a:t> </a:t>
            </a:r>
            <a:r>
              <a:rPr kumimoji="1" lang="en-US" altLang="zh-CN" dirty="0" smtClean="0"/>
              <a:t>&lt;</a:t>
            </a:r>
            <a:r>
              <a:rPr kumimoji="1" lang="zh-CN" altLang="en-US" dirty="0" smtClean="0"/>
              <a:t> </a:t>
            </a:r>
            <a:r>
              <a:rPr kumimoji="1" lang="en-US" altLang="zh-CN" dirty="0" smtClean="0"/>
              <a:t>1</a:t>
            </a:r>
            <a:r>
              <a:rPr kumimoji="1" lang="zh-CN" altLang="en-US" dirty="0" smtClean="0"/>
              <a:t> </a:t>
            </a:r>
            <a:r>
              <a:rPr kumimoji="1" lang="en-US" altLang="zh-CN" dirty="0" smtClean="0"/>
              <a:t>&lt;</a:t>
            </a:r>
            <a:r>
              <a:rPr kumimoji="1" lang="zh-CN" altLang="en-US" dirty="0" smtClean="0"/>
              <a:t> </a:t>
            </a:r>
            <a:r>
              <a:rPr kumimoji="1" lang="en-US" altLang="zh-CN" dirty="0" smtClean="0"/>
              <a:t>2,7</a:t>
            </a:r>
            <a:r>
              <a:rPr kumimoji="1" lang="zh-CN" altLang="en-US" dirty="0" smtClean="0"/>
              <a:t> </a:t>
            </a:r>
            <a:endParaRPr kumimoji="1" lang="zh-CN" altLang="en-US" dirty="0"/>
          </a:p>
        </p:txBody>
      </p:sp>
    </p:spTree>
    <p:extLst>
      <p:ext uri="{BB962C8B-B14F-4D97-AF65-F5344CB8AC3E}">
        <p14:creationId xmlns:p14="http://schemas.microsoft.com/office/powerpoint/2010/main" val="977442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Mogic-5</a:t>
            </a:r>
            <a:endParaRPr kumimoji="1" lang="zh-CN" altLang="en-US" dirty="0"/>
          </a:p>
        </p:txBody>
      </p:sp>
      <p:sp>
        <p:nvSpPr>
          <p:cNvPr id="3" name="内容占位符 2"/>
          <p:cNvSpPr>
            <a:spLocks noGrp="1"/>
          </p:cNvSpPr>
          <p:nvPr>
            <p:ph idx="1"/>
          </p:nvPr>
        </p:nvSpPr>
        <p:spPr/>
        <p:txBody>
          <a:bodyPr>
            <a:normAutofit fontScale="92500" lnSpcReduction="10000"/>
          </a:bodyPr>
          <a:lstStyle/>
          <a:p>
            <a:r>
              <a:rPr lang="zh-CN" altLang="en-US" dirty="0"/>
              <a:t>当</a:t>
            </a:r>
            <a:r>
              <a:rPr lang="en-US" altLang="zh-CN" dirty="0"/>
              <a:t>n=1,2,3</a:t>
            </a:r>
            <a:r>
              <a:rPr lang="zh-CN" altLang="en-US" dirty="0"/>
              <a:t>时所需要的最小时间很容易求得</a:t>
            </a:r>
            <a:r>
              <a:rPr lang="en-US" altLang="zh-CN" dirty="0"/>
              <a:t>,</a:t>
            </a:r>
            <a:r>
              <a:rPr lang="zh-CN" altLang="en-US" dirty="0"/>
              <a:t>现在由</a:t>
            </a:r>
            <a:r>
              <a:rPr lang="en-US" altLang="zh-CN" dirty="0"/>
              <a:t>n&gt;=4,</a:t>
            </a:r>
            <a:r>
              <a:rPr lang="zh-CN" altLang="en-US" dirty="0"/>
              <a:t>假设</a:t>
            </a:r>
            <a:r>
              <a:rPr lang="en-US" altLang="zh-CN" dirty="0"/>
              <a:t>n</a:t>
            </a:r>
            <a:r>
              <a:rPr lang="zh-CN" altLang="en-US" dirty="0"/>
              <a:t>个人单独过河所需要的时间存储在数组</a:t>
            </a:r>
            <a:r>
              <a:rPr lang="en-US" altLang="zh-CN" dirty="0"/>
              <a:t>t</a:t>
            </a:r>
            <a:r>
              <a:rPr lang="zh-CN" altLang="en-US" dirty="0"/>
              <a:t>中</a:t>
            </a:r>
            <a:r>
              <a:rPr lang="en-US" altLang="zh-CN" dirty="0"/>
              <a:t>,</a:t>
            </a:r>
            <a:r>
              <a:rPr lang="zh-CN" altLang="en-US" dirty="0"/>
              <a:t>将数组</a:t>
            </a:r>
            <a:r>
              <a:rPr lang="en-US" altLang="zh-CN" dirty="0"/>
              <a:t>t</a:t>
            </a:r>
            <a:r>
              <a:rPr lang="zh-CN" altLang="en-US" dirty="0"/>
              <a:t>按升序排序</a:t>
            </a:r>
            <a:r>
              <a:rPr lang="en-US" altLang="zh-CN" dirty="0"/>
              <a:t>,</a:t>
            </a:r>
            <a:r>
              <a:rPr lang="zh-CN" altLang="en-US" dirty="0"/>
              <a:t>那么 这时将单独过河所需要时间最多的两个旅行者送到对岸去</a:t>
            </a:r>
            <a:r>
              <a:rPr lang="en-US" altLang="zh-CN" dirty="0"/>
              <a:t>,</a:t>
            </a:r>
            <a:r>
              <a:rPr lang="zh-CN" altLang="en-US" dirty="0"/>
              <a:t>有两种方式</a:t>
            </a:r>
            <a:r>
              <a:rPr lang="en-US" altLang="zh-CN" dirty="0"/>
              <a:t>:</a:t>
            </a:r>
          </a:p>
          <a:p>
            <a:r>
              <a:rPr lang="zh-CN" altLang="en-US" dirty="0"/>
              <a:t>      </a:t>
            </a:r>
            <a:r>
              <a:rPr lang="en-US" altLang="zh-CN" dirty="0" smtClean="0"/>
              <a:t>1.</a:t>
            </a:r>
            <a:r>
              <a:rPr lang="zh-CN" altLang="en-US" dirty="0" smtClean="0"/>
              <a:t>最快</a:t>
            </a:r>
            <a:r>
              <a:rPr lang="zh-CN" altLang="en-US" dirty="0"/>
              <a:t>的</a:t>
            </a:r>
            <a:r>
              <a:rPr lang="en-US" altLang="zh-CN" dirty="0"/>
              <a:t>(</a:t>
            </a:r>
            <a:r>
              <a:rPr lang="zh-CN" altLang="en-US" dirty="0"/>
              <a:t>即所用时间</a:t>
            </a:r>
            <a:r>
              <a:rPr lang="en-US" altLang="zh-CN" dirty="0"/>
              <a:t>t[0])</a:t>
            </a:r>
            <a:r>
              <a:rPr lang="zh-CN" altLang="en-US" dirty="0"/>
              <a:t>和次快的过河</a:t>
            </a:r>
            <a:r>
              <a:rPr lang="en-US" altLang="zh-CN" dirty="0"/>
              <a:t>,</a:t>
            </a:r>
            <a:r>
              <a:rPr lang="zh-CN" altLang="en-US" dirty="0"/>
              <a:t>然后最快的将船划回来</a:t>
            </a:r>
            <a:r>
              <a:rPr lang="en-US" altLang="zh-CN" dirty="0"/>
              <a:t>,</a:t>
            </a:r>
            <a:r>
              <a:rPr lang="zh-CN" altLang="en-US" dirty="0"/>
              <a:t>再次慢的和最慢的过河</a:t>
            </a:r>
            <a:r>
              <a:rPr lang="en-US" altLang="zh-CN" dirty="0"/>
              <a:t>,</a:t>
            </a:r>
            <a:r>
              <a:rPr lang="zh-CN" altLang="en-US" dirty="0"/>
              <a:t>然后次快的将船划回来</a:t>
            </a:r>
            <a:r>
              <a:rPr lang="en-US" altLang="zh-CN" dirty="0"/>
              <a:t>.</a:t>
            </a:r>
          </a:p>
          <a:p>
            <a:r>
              <a:rPr lang="is-IS" altLang="zh-CN" dirty="0"/>
              <a:t>          </a:t>
            </a:r>
            <a:r>
              <a:rPr lang="zh-CN" altLang="is-IS" dirty="0"/>
              <a:t>即所需时间为</a:t>
            </a:r>
            <a:r>
              <a:rPr lang="is-IS" altLang="zh-CN" dirty="0"/>
              <a:t>:t[0]+2*t[1]+t[n-1]</a:t>
            </a:r>
          </a:p>
          <a:p>
            <a:r>
              <a:rPr lang="zh-CN" altLang="en-US" dirty="0"/>
              <a:t>      </a:t>
            </a:r>
            <a:r>
              <a:rPr lang="en-US" altLang="zh-CN" dirty="0" smtClean="0"/>
              <a:t>2.</a:t>
            </a:r>
            <a:r>
              <a:rPr lang="zh-CN" altLang="en-US" dirty="0" smtClean="0"/>
              <a:t>最快</a:t>
            </a:r>
            <a:r>
              <a:rPr lang="zh-CN" altLang="en-US" dirty="0"/>
              <a:t>的和最慢的过河</a:t>
            </a:r>
            <a:r>
              <a:rPr lang="en-US" altLang="zh-CN" dirty="0"/>
              <a:t>,</a:t>
            </a:r>
            <a:r>
              <a:rPr lang="zh-CN" altLang="en-US" dirty="0"/>
              <a:t>然后最快的将船划回来</a:t>
            </a:r>
            <a:r>
              <a:rPr lang="en-US" altLang="zh-CN" dirty="0"/>
              <a:t>,</a:t>
            </a:r>
            <a:r>
              <a:rPr lang="zh-CN" altLang="en-US" dirty="0"/>
              <a:t>再最快的和次慢的过河</a:t>
            </a:r>
            <a:r>
              <a:rPr lang="en-US" altLang="zh-CN" dirty="0"/>
              <a:t>,</a:t>
            </a:r>
            <a:r>
              <a:rPr lang="zh-CN" altLang="en-US" dirty="0"/>
              <a:t>然后最快的将船划回来</a:t>
            </a:r>
            <a:r>
              <a:rPr lang="en-US" altLang="zh-CN" dirty="0"/>
              <a:t>.</a:t>
            </a:r>
          </a:p>
          <a:p>
            <a:r>
              <a:rPr lang="is-IS" altLang="zh-CN" dirty="0"/>
              <a:t>          </a:t>
            </a:r>
            <a:r>
              <a:rPr lang="zh-CN" altLang="is-IS" dirty="0"/>
              <a:t>即所需时间为</a:t>
            </a:r>
            <a:r>
              <a:rPr lang="is-IS" altLang="zh-CN" dirty="0"/>
              <a:t>:</a:t>
            </a:r>
            <a:r>
              <a:rPr lang="is-IS" altLang="zh-CN" dirty="0" smtClean="0"/>
              <a:t>2*t[0]+t[n-2</a:t>
            </a:r>
            <a:r>
              <a:rPr lang="is-IS" altLang="zh-CN" dirty="0"/>
              <a:t>]+t[n-1]</a:t>
            </a:r>
          </a:p>
          <a:p>
            <a:r>
              <a:rPr lang="zh-CN" altLang="en-US" dirty="0"/>
              <a:t>          这样就将过河所需时间最大的两个人送过了河</a:t>
            </a:r>
            <a:r>
              <a:rPr lang="en-US" altLang="zh-CN" dirty="0"/>
              <a:t>,</a:t>
            </a:r>
            <a:r>
              <a:rPr lang="zh-CN" altLang="en-US" dirty="0"/>
              <a:t>而对于剩下的人</a:t>
            </a:r>
            <a:r>
              <a:rPr lang="en-US" altLang="zh-CN" dirty="0"/>
              <a:t>,</a:t>
            </a:r>
            <a:r>
              <a:rPr lang="zh-CN" altLang="en-US" dirty="0"/>
              <a:t>采用同样的处理方式</a:t>
            </a:r>
            <a:r>
              <a:rPr lang="en-US" altLang="zh-CN" dirty="0"/>
              <a:t>,</a:t>
            </a:r>
            <a:r>
              <a:rPr lang="zh-CN" altLang="en-US" dirty="0"/>
              <a:t>接下来做的就是判断怎样用的时间最少</a:t>
            </a:r>
            <a:r>
              <a:rPr lang="en-US" altLang="zh-CN" dirty="0"/>
              <a:t>.</a:t>
            </a:r>
            <a:endParaRPr kumimoji="1" lang="zh-CN" altLang="en-US" dirty="0"/>
          </a:p>
        </p:txBody>
      </p:sp>
    </p:spTree>
    <p:extLst>
      <p:ext uri="{BB962C8B-B14F-4D97-AF65-F5344CB8AC3E}">
        <p14:creationId xmlns:p14="http://schemas.microsoft.com/office/powerpoint/2010/main" val="1374688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Mogic-6</a:t>
            </a:r>
            <a:endParaRPr kumimoji="1" lang="zh-CN" altLang="en-US" dirty="0"/>
          </a:p>
        </p:txBody>
      </p:sp>
      <p:sp>
        <p:nvSpPr>
          <p:cNvPr id="3" name="内容占位符 2"/>
          <p:cNvSpPr>
            <a:spLocks noGrp="1"/>
          </p:cNvSpPr>
          <p:nvPr>
            <p:ph idx="1"/>
          </p:nvPr>
        </p:nvSpPr>
        <p:spPr/>
        <p:txBody>
          <a:bodyPr/>
          <a:lstStyle/>
          <a:p>
            <a:r>
              <a:rPr kumimoji="1" lang="zh-CN" altLang="en-US" dirty="0" smtClean="0"/>
              <a:t>做法挺多的，讲两种。</a:t>
            </a:r>
            <a:endParaRPr kumimoji="1" lang="en-US" altLang="zh-CN" dirty="0" smtClean="0"/>
          </a:p>
          <a:p>
            <a:r>
              <a:rPr kumimoji="1" lang="en-US" altLang="zh-CN" dirty="0" smtClean="0"/>
              <a:t>@YZC</a:t>
            </a:r>
            <a:r>
              <a:rPr kumimoji="1" lang="zh-CN" altLang="en-US" dirty="0" smtClean="0"/>
              <a:t>： </a:t>
            </a:r>
            <a:r>
              <a:rPr kumimoji="1" lang="zh-CN" altLang="en-US" dirty="0" smtClean="0">
                <a:sym typeface="Wingdings"/>
              </a:rPr>
              <a:t>他改变了中国</a:t>
            </a:r>
            <a:endParaRPr kumimoji="1" lang="en-US" altLang="zh-CN" dirty="0"/>
          </a:p>
          <a:p>
            <a:pPr lvl="4"/>
            <a:r>
              <a:rPr kumimoji="1" lang="zh-CN" altLang="en-US" sz="3200" dirty="0" smtClean="0"/>
              <a:t>他说：“把一秒续成两秒”</a:t>
            </a:r>
            <a:endParaRPr kumimoji="1" lang="en-US" altLang="zh-CN" sz="3200" dirty="0" smtClean="0"/>
          </a:p>
          <a:p>
            <a:r>
              <a:rPr kumimoji="1" lang="en-US" altLang="zh-CN" dirty="0" smtClean="0"/>
              <a:t>@ZFX</a:t>
            </a:r>
            <a:r>
              <a:rPr kumimoji="1" lang="zh-CN" altLang="en-US" dirty="0" smtClean="0"/>
              <a:t>：</a:t>
            </a:r>
            <a:endParaRPr kumimoji="1" lang="en-US" altLang="zh-CN" dirty="0" smtClean="0"/>
          </a:p>
          <a:p>
            <a:r>
              <a:rPr kumimoji="1" lang="zh-CN" altLang="en-US" dirty="0"/>
              <a:t> </a:t>
            </a:r>
            <a:r>
              <a:rPr kumimoji="1" lang="en-US" altLang="zh-CN" dirty="0" smtClean="0"/>
              <a:t>		</a:t>
            </a:r>
            <a:r>
              <a:rPr kumimoji="1" lang="zh-CN" altLang="en-US" dirty="0" smtClean="0"/>
              <a:t>￥</a:t>
            </a:r>
            <a:r>
              <a:rPr kumimoji="1" lang="en-US" altLang="zh-CN" dirty="0" smtClean="0"/>
              <a:t>%&amp;%</a:t>
            </a:r>
            <a:r>
              <a:rPr kumimoji="1" lang="zh-CN" altLang="en-US" dirty="0" smtClean="0"/>
              <a:t>￥</a:t>
            </a:r>
            <a:r>
              <a:rPr kumimoji="1" lang="en-US" altLang="zh-CN" dirty="0" smtClean="0"/>
              <a:t>……&amp;@</a:t>
            </a:r>
            <a:r>
              <a:rPr kumimoji="1" lang="zh-CN" altLang="en-US" dirty="0" smtClean="0"/>
              <a:t>￥</a:t>
            </a:r>
            <a:r>
              <a:rPr kumimoji="1" lang="en-US" altLang="zh-CN" dirty="0" smtClean="0"/>
              <a:t>%……@</a:t>
            </a:r>
            <a:r>
              <a:rPr kumimoji="1" lang="zh-CN" altLang="en-US" dirty="0" smtClean="0"/>
              <a:t>￥</a:t>
            </a:r>
            <a:r>
              <a:rPr kumimoji="1" lang="en-US" altLang="zh-CN" dirty="0" smtClean="0"/>
              <a:t>……#</a:t>
            </a:r>
            <a:r>
              <a:rPr kumimoji="1" lang="zh-CN" altLang="en-US" dirty="0" smtClean="0"/>
              <a:t>￥</a:t>
            </a:r>
            <a:endParaRPr kumimoji="1" lang="en-US" altLang="zh-CN" dirty="0" smtClean="0"/>
          </a:p>
          <a:p>
            <a:endParaRPr kumimoji="1" lang="en-US" altLang="zh-CN" dirty="0"/>
          </a:p>
          <a:p>
            <a:pPr lvl="3"/>
            <a:r>
              <a:rPr kumimoji="1" lang="zh-CN" altLang="en-US" sz="3200" dirty="0" smtClean="0"/>
              <a:t>生成函数 </a:t>
            </a:r>
            <a:r>
              <a:rPr kumimoji="1" lang="en-US" altLang="zh-CN" sz="3200" dirty="0" smtClean="0">
                <a:sym typeface="Wingdings"/>
              </a:rPr>
              <a:t>(1/4x</a:t>
            </a:r>
            <a:r>
              <a:rPr kumimoji="1" lang="zh-CN" altLang="en-US" sz="3200" dirty="0" smtClean="0">
                <a:sym typeface="Wingdings"/>
              </a:rPr>
              <a:t> </a:t>
            </a:r>
            <a:r>
              <a:rPr kumimoji="1" lang="en-US" altLang="zh-CN" sz="3200" dirty="0" smtClean="0">
                <a:sym typeface="Wingdings"/>
              </a:rPr>
              <a:t>+</a:t>
            </a:r>
            <a:r>
              <a:rPr kumimoji="1" lang="zh-CN" altLang="en-US" sz="3200" dirty="0" smtClean="0">
                <a:sym typeface="Wingdings"/>
              </a:rPr>
              <a:t> </a:t>
            </a:r>
            <a:r>
              <a:rPr kumimoji="1" lang="en-US" altLang="zh-CN" sz="3200" dirty="0" smtClean="0">
                <a:sym typeface="Wingdings"/>
              </a:rPr>
              <a:t>½</a:t>
            </a:r>
            <a:r>
              <a:rPr kumimoji="1" lang="zh-CN" altLang="en-US" sz="3200" dirty="0" smtClean="0">
                <a:sym typeface="Wingdings"/>
              </a:rPr>
              <a:t> </a:t>
            </a:r>
            <a:r>
              <a:rPr kumimoji="1" lang="en-US" altLang="zh-CN" sz="3200" dirty="0" smtClean="0">
                <a:sym typeface="Wingdings"/>
              </a:rPr>
              <a:t>+</a:t>
            </a:r>
            <a:r>
              <a:rPr kumimoji="1" lang="zh-CN" altLang="en-US" sz="3200" dirty="0" smtClean="0">
                <a:sym typeface="Wingdings"/>
              </a:rPr>
              <a:t> </a:t>
            </a:r>
            <a:r>
              <a:rPr kumimoji="1" lang="en-US" altLang="zh-CN" sz="3200" dirty="0" smtClean="0">
                <a:sym typeface="Wingdings"/>
              </a:rPr>
              <a:t>x/4)^t</a:t>
            </a:r>
            <a:endParaRPr kumimoji="1" lang="en-US" altLang="zh-CN" sz="3200" dirty="0" smtClean="0"/>
          </a:p>
        </p:txBody>
      </p:sp>
    </p:spTree>
    <p:extLst>
      <p:ext uri="{BB962C8B-B14F-4D97-AF65-F5344CB8AC3E}">
        <p14:creationId xmlns:p14="http://schemas.microsoft.com/office/powerpoint/2010/main" val="1086414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66713" y="0"/>
            <a:ext cx="10515600" cy="1325563"/>
          </a:xfrm>
        </p:spPr>
        <p:txBody>
          <a:bodyPr/>
          <a:lstStyle/>
          <a:p>
            <a:r>
              <a:rPr kumimoji="1" lang="en-US" altLang="zh-CN" dirty="0" smtClean="0"/>
              <a:t>Mogic-3</a:t>
            </a:r>
            <a:endParaRPr kumimoji="1" lang="zh-CN" altLang="en-US" dirty="0"/>
          </a:p>
        </p:txBody>
      </p:sp>
      <p:sp>
        <p:nvSpPr>
          <p:cNvPr id="3" name="内容占位符 2"/>
          <p:cNvSpPr>
            <a:spLocks noGrp="1"/>
          </p:cNvSpPr>
          <p:nvPr>
            <p:ph idx="1"/>
          </p:nvPr>
        </p:nvSpPr>
        <p:spPr>
          <a:xfrm>
            <a:off x="366714" y="1028700"/>
            <a:ext cx="11720512" cy="5876925"/>
          </a:xfrm>
        </p:spPr>
        <p:txBody>
          <a:bodyPr>
            <a:normAutofit fontScale="70000" lnSpcReduction="20000"/>
          </a:bodyPr>
          <a:lstStyle/>
          <a:p>
            <a:r>
              <a:rPr kumimoji="1" lang="zh-CN" altLang="en-US" dirty="0" smtClean="0"/>
              <a:t>题意：</a:t>
            </a:r>
            <a:r>
              <a:rPr kumimoji="1" lang="en-US" altLang="zh-CN" dirty="0" smtClean="0"/>
              <a:t>n*m</a:t>
            </a:r>
            <a:r>
              <a:rPr kumimoji="1" lang="zh-CN" altLang="en-US" dirty="0" smtClean="0"/>
              <a:t>的字符矩阵，每次可以横向或纵向地消掉连续的一段相同字符，问要消掉所有字符至少要多少次操作</a:t>
            </a:r>
          </a:p>
          <a:p>
            <a:r>
              <a:rPr kumimoji="1" lang="zh-CN" altLang="en-US" dirty="0" smtClean="0"/>
              <a:t>题解：问题等价于用若干条纵向线段和横向线段覆盖一个矩阵，每条线段上所有的字符都相同，且这些线段不会相交。我们知道，如果两条竖线段相交，把它们连在一起显然更优；而对于一条竖线段和一条横线段，它们只有可能在某一个点相交。我们可以考虑用最小割的模型来解决这个问题。</a:t>
            </a:r>
          </a:p>
          <a:p>
            <a:r>
              <a:rPr kumimoji="1" lang="zh-CN" altLang="en-US" dirty="0" smtClean="0"/>
              <a:t>具体建模方法如下：因为不同字符之间相对独立，我们可以对于每一种字符建一个图。对于每一个字符，我们要保证它只属于某条竖线段或某条横线段，那么原本的模型就应该有源点流向该竖线段的边，有该横线段流向汇点的边，我们才能用最小割模型解决这一问题。因此我们在每两个相邻的相同字符之间连两条不同方向容量为</a:t>
            </a:r>
            <a:r>
              <a:rPr kumimoji="1" lang="en-US" altLang="zh-CN" dirty="0" smtClean="0"/>
              <a:t>1</a:t>
            </a:r>
            <a:r>
              <a:rPr kumimoji="1" lang="zh-CN" altLang="en-US" dirty="0" smtClean="0"/>
              <a:t>的边；对于边缘（包括相邻的不相同字符），在横向上我们就连一条从</a:t>
            </a:r>
            <a:r>
              <a:rPr kumimoji="1" lang="en-US" altLang="zh-CN" dirty="0" smtClean="0"/>
              <a:t>S</a:t>
            </a:r>
            <a:r>
              <a:rPr kumimoji="1" lang="zh-CN" altLang="en-US" dirty="0" smtClean="0"/>
              <a:t>出发的容量为</a:t>
            </a:r>
            <a:r>
              <a:rPr kumimoji="1" lang="en-US" altLang="zh-CN" dirty="0" smtClean="0"/>
              <a:t>1</a:t>
            </a:r>
            <a:r>
              <a:rPr kumimoji="1" lang="zh-CN" altLang="en-US" dirty="0" smtClean="0"/>
              <a:t>的边，在纵向上我们就连一条到</a:t>
            </a:r>
            <a:r>
              <a:rPr kumimoji="1" lang="en-US" altLang="zh-CN" dirty="0" smtClean="0"/>
              <a:t>T</a:t>
            </a:r>
            <a:r>
              <a:rPr kumimoji="1" lang="zh-CN" altLang="en-US" dirty="0" smtClean="0"/>
              <a:t>的容量为</a:t>
            </a:r>
            <a:r>
              <a:rPr kumimoji="1" lang="en-US" altLang="zh-CN" dirty="0" smtClean="0"/>
              <a:t>1</a:t>
            </a:r>
            <a:r>
              <a:rPr kumimoji="1" lang="zh-CN" altLang="en-US" dirty="0" smtClean="0"/>
              <a:t>的边。</a:t>
            </a:r>
          </a:p>
          <a:p>
            <a:r>
              <a:rPr kumimoji="1" lang="zh-CN" altLang="en-US" dirty="0" smtClean="0"/>
              <a:t>        </a:t>
            </a:r>
            <a:r>
              <a:rPr kumimoji="1" lang="en-US" altLang="zh-CN" dirty="0" smtClean="0"/>
              <a:t>T</a:t>
            </a:r>
          </a:p>
          <a:p>
            <a:r>
              <a:rPr kumimoji="1" lang="en-US" altLang="zh-CN" dirty="0" smtClean="0"/>
              <a:t>   </a:t>
            </a:r>
            <a:r>
              <a:rPr kumimoji="1" lang="zh-CN" altLang="en-US" dirty="0" smtClean="0"/>
              <a:t>   </a:t>
            </a:r>
            <a:r>
              <a:rPr kumimoji="1" lang="en-US" altLang="zh-CN" dirty="0" smtClean="0"/>
              <a:t> ↑</a:t>
            </a:r>
          </a:p>
          <a:p>
            <a:r>
              <a:rPr kumimoji="1" lang="en-US" altLang="zh-CN" dirty="0" smtClean="0"/>
              <a:t>S → a ←→ a</a:t>
            </a:r>
          </a:p>
          <a:p>
            <a:r>
              <a:rPr kumimoji="1" lang="en-US" altLang="zh-CN" dirty="0" smtClean="0"/>
              <a:t>    </a:t>
            </a:r>
            <a:r>
              <a:rPr kumimoji="1" lang="zh-CN" altLang="en-US" dirty="0" smtClean="0"/>
              <a:t>   </a:t>
            </a:r>
            <a:r>
              <a:rPr kumimoji="1" lang="en-US" altLang="zh-CN" dirty="0" smtClean="0"/>
              <a:t>↑</a:t>
            </a:r>
          </a:p>
          <a:p>
            <a:r>
              <a:rPr kumimoji="1" lang="en-US" altLang="zh-CN" dirty="0" smtClean="0"/>
              <a:t>    </a:t>
            </a:r>
            <a:r>
              <a:rPr kumimoji="1" lang="zh-CN" altLang="en-US" dirty="0" smtClean="0"/>
              <a:t>   </a:t>
            </a:r>
            <a:r>
              <a:rPr kumimoji="1" lang="en-US" altLang="zh-CN" dirty="0" smtClean="0"/>
              <a:t>↓</a:t>
            </a:r>
          </a:p>
          <a:p>
            <a:r>
              <a:rPr kumimoji="1" lang="en-US" altLang="zh-CN" dirty="0" smtClean="0"/>
              <a:t>     </a:t>
            </a:r>
            <a:r>
              <a:rPr kumimoji="1" lang="zh-CN" altLang="en-US" dirty="0" smtClean="0"/>
              <a:t>   </a:t>
            </a:r>
            <a:r>
              <a:rPr kumimoji="1" lang="en-US" altLang="zh-CN" dirty="0" smtClean="0"/>
              <a:t>a</a:t>
            </a:r>
          </a:p>
          <a:p>
            <a:r>
              <a:rPr kumimoji="1" lang="zh-CN" altLang="en-US" dirty="0" smtClean="0"/>
              <a:t>要把某条线段独立出来，在这么做是最优解的前提下，我们所割去的就相当于是该条线段在某一方向两边的两条流入边或者流出边（把它和</a:t>
            </a:r>
            <a:r>
              <a:rPr kumimoji="1" lang="en-US" altLang="zh-CN" dirty="0" smtClean="0"/>
              <a:t>S</a:t>
            </a:r>
            <a:r>
              <a:rPr kumimoji="1" lang="zh-CN" altLang="en-US" dirty="0" smtClean="0"/>
              <a:t>或</a:t>
            </a:r>
            <a:r>
              <a:rPr kumimoji="1" lang="en-US" altLang="zh-CN" dirty="0" smtClean="0"/>
              <a:t>T</a:t>
            </a:r>
            <a:r>
              <a:rPr kumimoji="1" lang="zh-CN" altLang="en-US" dirty="0" smtClean="0"/>
              <a:t>断开）；然而仅仅是这样并不能保证没有流会经过这条线段上的点，因为可能还会有与其相交的另一方向的边（另一方向会与</a:t>
            </a:r>
            <a:r>
              <a:rPr kumimoji="1" lang="en-US" altLang="zh-CN" dirty="0" smtClean="0"/>
              <a:t>S</a:t>
            </a:r>
            <a:r>
              <a:rPr kumimoji="1" lang="zh-CN" altLang="en-US" dirty="0" smtClean="0"/>
              <a:t>或</a:t>
            </a:r>
            <a:r>
              <a:rPr kumimoji="1" lang="en-US" altLang="zh-CN" dirty="0" smtClean="0"/>
              <a:t>T</a:t>
            </a:r>
            <a:r>
              <a:rPr kumimoji="1" lang="zh-CN" altLang="en-US" dirty="0" smtClean="0"/>
              <a:t>相连）还没有独立出来；因而当不存在</a:t>
            </a:r>
            <a:r>
              <a:rPr kumimoji="1" lang="en-US" altLang="zh-CN" dirty="0" smtClean="0"/>
              <a:t>S</a:t>
            </a:r>
            <a:r>
              <a:rPr kumimoji="1" lang="zh-CN" altLang="en-US" dirty="0" smtClean="0"/>
              <a:t>到</a:t>
            </a:r>
            <a:r>
              <a:rPr kumimoji="1" lang="en-US" altLang="zh-CN" dirty="0" smtClean="0"/>
              <a:t>T</a:t>
            </a:r>
            <a:r>
              <a:rPr kumimoji="1" lang="zh-CN" altLang="en-US" dirty="0" smtClean="0"/>
              <a:t>的流的时候，可以保证所有的线段都不会相交，这就是一个符合题意的划分。所以最后线段的最少数量就是我们割去边的数量除以</a:t>
            </a:r>
            <a:r>
              <a:rPr kumimoji="1" lang="en-US" altLang="zh-CN" dirty="0" smtClean="0"/>
              <a:t>2</a:t>
            </a:r>
            <a:r>
              <a:rPr kumimoji="1" lang="zh-CN" altLang="en-US" dirty="0" smtClean="0"/>
              <a:t>。</a:t>
            </a:r>
            <a:endParaRPr kumimoji="1" lang="zh-CN" altLang="en-US" dirty="0"/>
          </a:p>
        </p:txBody>
      </p:sp>
    </p:spTree>
    <p:extLst>
      <p:ext uri="{BB962C8B-B14F-4D97-AF65-F5344CB8AC3E}">
        <p14:creationId xmlns:p14="http://schemas.microsoft.com/office/powerpoint/2010/main" val="625469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Mogic-4</a:t>
            </a:r>
            <a:endParaRPr kumimoji="1" lang="zh-CN" altLang="en-US" dirty="0"/>
          </a:p>
        </p:txBody>
      </p:sp>
      <p:sp>
        <p:nvSpPr>
          <p:cNvPr id="4" name="Rectangle 1"/>
          <p:cNvSpPr>
            <a:spLocks noGrp="1" noChangeArrowheads="1"/>
          </p:cNvSpPr>
          <p:nvPr>
            <p:ph idx="1"/>
          </p:nvPr>
        </p:nvSpPr>
        <p:spPr bwMode="auto">
          <a:xfrm>
            <a:off x="1895320" y="2375179"/>
            <a:ext cx="8401360" cy="263149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CN" sz="2400" i="0" u="none" strike="noStrike" cap="none" normalizeH="0" baseline="0" dirty="0" smtClean="0">
                <a:ln>
                  <a:noFill/>
                </a:ln>
                <a:solidFill>
                  <a:schemeClr val="tx1"/>
                </a:solidFill>
                <a:effectLst/>
                <a:ea typeface="宋体" charset="-122"/>
                <a:cs typeface="Times New Roman" charset="0"/>
              </a:rPr>
              <a:t>经过</a:t>
            </a:r>
            <a:r>
              <a:rPr kumimoji="0" lang="zh-CN" altLang="zh-CN" sz="2400" i="0" u="none" strike="noStrike" cap="none" normalizeH="0" baseline="0" dirty="0">
                <a:ln>
                  <a:noFill/>
                </a:ln>
                <a:solidFill>
                  <a:schemeClr val="tx1"/>
                </a:solidFill>
                <a:effectLst/>
                <a:ea typeface="宋体" charset="-122"/>
                <a:cs typeface="Times New Roman" charset="0"/>
              </a:rPr>
              <a:t>暴力尝试可知对于任何数经过立方再对99971取模可以形成一个长度为48的循环</a:t>
            </a:r>
            <a:r>
              <a:rPr kumimoji="0" lang="zh-CN" altLang="zh-CN" sz="2400" i="0" u="none" strike="noStrike" cap="none" normalizeH="0" baseline="0" dirty="0" smtClean="0">
                <a:ln>
                  <a:noFill/>
                </a:ln>
                <a:solidFill>
                  <a:schemeClr val="tx1"/>
                </a:solidFill>
                <a:effectLst/>
                <a:ea typeface="宋体" charset="-122"/>
                <a:cs typeface="Times New Roman" charset="0"/>
              </a:rPr>
              <a:t>。</a:t>
            </a:r>
            <a:endParaRPr kumimoji="0" lang="en-US" altLang="zh-CN" sz="2400" i="0" u="none" strike="noStrike" cap="none" normalizeH="0" baseline="0" dirty="0" smtClean="0">
              <a:ln>
                <a:noFill/>
              </a:ln>
              <a:solidFill>
                <a:schemeClr val="tx1"/>
              </a:solidFill>
              <a:effectLst/>
              <a:ea typeface="宋体" charset="-122"/>
              <a:cs typeface="Times New Roman"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400" i="0" u="none" strike="noStrike" cap="none" normalizeH="0" baseline="0" dirty="0" smtClean="0">
              <a:ln>
                <a:noFill/>
              </a:ln>
              <a:solidFill>
                <a:schemeClr val="tx1"/>
              </a:solidFill>
              <a:effectLst/>
              <a:ea typeface="宋体" charset="-122"/>
              <a:cs typeface="Times New Roman"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zh-CN" sz="2400" i="0" u="none" strike="noStrike" cap="none" normalizeH="0" baseline="0" dirty="0" smtClean="0">
                <a:ln>
                  <a:noFill/>
                </a:ln>
                <a:solidFill>
                  <a:schemeClr val="tx1"/>
                </a:solidFill>
                <a:effectLst/>
                <a:ea typeface="宋体" charset="-122"/>
                <a:cs typeface="Times New Roman" charset="0"/>
              </a:rPr>
              <a:t>于是</a:t>
            </a:r>
            <a:r>
              <a:rPr lang="zh-CN" altLang="en-US" sz="2400" dirty="0" smtClean="0">
                <a:ea typeface="宋体" charset="-122"/>
                <a:cs typeface="Times New Roman" charset="0"/>
              </a:rPr>
              <a:t>用</a:t>
            </a:r>
            <a:r>
              <a:rPr kumimoji="0" lang="zh-CN" altLang="zh-CN" sz="2400" i="0" u="none" strike="noStrike" cap="none" normalizeH="0" baseline="0" dirty="0" smtClean="0">
                <a:ln>
                  <a:noFill/>
                </a:ln>
                <a:solidFill>
                  <a:schemeClr val="tx1"/>
                </a:solidFill>
                <a:effectLst/>
                <a:ea typeface="宋体" charset="-122"/>
                <a:cs typeface="Times New Roman" charset="0"/>
              </a:rPr>
              <a:t>线段树</a:t>
            </a:r>
            <a:r>
              <a:rPr lang="zh-CN" altLang="en-US" sz="2400" dirty="0" smtClean="0">
                <a:ea typeface="宋体" charset="-122"/>
                <a:cs typeface="Times New Roman" charset="0"/>
              </a:rPr>
              <a:t>维护，</a:t>
            </a:r>
            <a:r>
              <a:rPr kumimoji="0" lang="zh-CN" altLang="zh-CN" sz="2400" i="0" u="none" strike="noStrike" cap="none" normalizeH="0" baseline="0" dirty="0" smtClean="0">
                <a:ln>
                  <a:noFill/>
                </a:ln>
                <a:solidFill>
                  <a:schemeClr val="tx1"/>
                </a:solidFill>
                <a:effectLst/>
                <a:ea typeface="宋体" charset="-122"/>
                <a:cs typeface="Times New Roman" charset="0"/>
              </a:rPr>
              <a:t>对于</a:t>
            </a:r>
            <a:r>
              <a:rPr kumimoji="0" lang="zh-CN" altLang="zh-CN" sz="2400" i="0" u="none" strike="noStrike" cap="none" normalizeH="0" baseline="0" dirty="0">
                <a:ln>
                  <a:noFill/>
                </a:ln>
                <a:solidFill>
                  <a:schemeClr val="tx1"/>
                </a:solidFill>
                <a:effectLst/>
                <a:ea typeface="宋体" charset="-122"/>
                <a:cs typeface="Times New Roman" charset="0"/>
              </a:rPr>
              <a:t>线段树的每一层，记录该层的第k次立方和</a:t>
            </a:r>
            <a:r>
              <a:rPr kumimoji="0" lang="zh-CN" altLang="zh-CN" sz="2400" i="0" u="none" strike="noStrike" cap="none" normalizeH="0" baseline="0" dirty="0" smtClean="0">
                <a:ln>
                  <a:noFill/>
                </a:ln>
                <a:solidFill>
                  <a:schemeClr val="tx1"/>
                </a:solidFill>
                <a:effectLst/>
                <a:ea typeface="宋体" charset="-122"/>
                <a:cs typeface="Times New Roman" charset="0"/>
              </a:rPr>
              <a:t>，对于</a:t>
            </a:r>
            <a:r>
              <a:rPr kumimoji="0" lang="zh-CN" altLang="zh-CN" sz="2400" i="0" u="none" strike="noStrike" cap="none" normalizeH="0" baseline="0" dirty="0">
                <a:ln>
                  <a:noFill/>
                </a:ln>
                <a:solidFill>
                  <a:schemeClr val="tx1"/>
                </a:solidFill>
                <a:effectLst/>
                <a:ea typeface="宋体" charset="-122"/>
                <a:cs typeface="Times New Roman" charset="0"/>
              </a:rPr>
              <a:t>每次立方操作，仅仅改变标记，要计算时再标记</a:t>
            </a:r>
            <a:r>
              <a:rPr kumimoji="0" lang="zh-CN" altLang="zh-CN" sz="2400" i="0" u="none" strike="noStrike" cap="none" normalizeH="0" baseline="0" dirty="0" smtClean="0">
                <a:ln>
                  <a:noFill/>
                </a:ln>
                <a:solidFill>
                  <a:schemeClr val="tx1"/>
                </a:solidFill>
                <a:effectLst/>
                <a:ea typeface="宋体" charset="-122"/>
                <a:cs typeface="Times New Roman" charset="0"/>
              </a:rPr>
              <a:t>下传</a:t>
            </a:r>
            <a:r>
              <a:rPr kumimoji="0" lang="zh-CN" altLang="en-US" sz="2400" i="0" u="none" strike="noStrike" cap="none" normalizeH="0" baseline="0" dirty="0" smtClean="0">
                <a:ln>
                  <a:noFill/>
                </a:ln>
                <a:solidFill>
                  <a:schemeClr val="tx1"/>
                </a:solidFill>
                <a:effectLst/>
                <a:ea typeface="宋体" charset="-122"/>
                <a:cs typeface="Times New Roman" charset="0"/>
              </a:rPr>
              <a:t>，当左右子树更新时要重新算该节点</a:t>
            </a:r>
            <a:r>
              <a:rPr lang="zh-CN" altLang="en-US" sz="2400" dirty="0" smtClean="0"/>
              <a:t>的立方和序列</a:t>
            </a:r>
            <a:endParaRPr lang="en-US" altLang="zh-CN" sz="2400" dirty="0" smtClean="0"/>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240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968656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Mogic-1</a:t>
            </a:r>
            <a:endParaRPr kumimoji="1" lang="zh-CN" altLang="en-US" dirty="0"/>
          </a:p>
        </p:txBody>
      </p:sp>
      <p:sp>
        <p:nvSpPr>
          <p:cNvPr id="3" name="内容占位符 2"/>
          <p:cNvSpPr>
            <a:spLocks noGrp="1"/>
          </p:cNvSpPr>
          <p:nvPr>
            <p:ph idx="1"/>
          </p:nvPr>
        </p:nvSpPr>
        <p:spPr>
          <a:xfrm>
            <a:off x="838200" y="1543051"/>
            <a:ext cx="10677525" cy="4876800"/>
          </a:xfrm>
        </p:spPr>
        <p:txBody>
          <a:bodyPr>
            <a:normAutofit fontScale="92500"/>
          </a:bodyPr>
          <a:lstStyle/>
          <a:p>
            <a:r>
              <a:rPr kumimoji="1" lang="zh-CN" altLang="en-US" dirty="0" smtClean="0"/>
              <a:t>可以将删掉</a:t>
            </a:r>
            <a:r>
              <a:rPr kumimoji="1" lang="en-US" altLang="zh-CN" dirty="0" smtClean="0"/>
              <a:t>k</a:t>
            </a:r>
            <a:r>
              <a:rPr kumimoji="1" lang="zh-CN" altLang="en-US" dirty="0" smtClean="0"/>
              <a:t>个连续字符的问题，化为等价的保留</a:t>
            </a:r>
            <a:r>
              <a:rPr kumimoji="1" lang="en-US" altLang="zh-CN" dirty="0" smtClean="0"/>
              <a:t>k</a:t>
            </a:r>
            <a:r>
              <a:rPr kumimoji="1" lang="zh-CN" altLang="en-US" dirty="0" smtClean="0"/>
              <a:t>个连续字符的问题。</a:t>
            </a:r>
          </a:p>
          <a:p>
            <a:r>
              <a:rPr kumimoji="1" lang="zh-CN" altLang="en-US" sz="1900" dirty="0" smtClean="0"/>
              <a:t>（如果原串任意两个相邻字符都不相同（包括第一个和最后一个），那么选出的</a:t>
            </a:r>
            <a:r>
              <a:rPr kumimoji="1" lang="en-US" altLang="zh-CN" sz="1900" dirty="0" smtClean="0"/>
              <a:t>k</a:t>
            </a:r>
            <a:r>
              <a:rPr kumimoji="1" lang="zh-CN" altLang="en-US" sz="1900" dirty="0" smtClean="0"/>
              <a:t>个连续字符合法的条件就是第一个字符和最后一个字符不相同。如果不能选出</a:t>
            </a:r>
            <a:r>
              <a:rPr kumimoji="1" lang="en-US" altLang="zh-CN" sz="1900" dirty="0" smtClean="0"/>
              <a:t>k</a:t>
            </a:r>
            <a:r>
              <a:rPr kumimoji="1" lang="zh-CN" altLang="en-US" sz="1900" dirty="0" smtClean="0"/>
              <a:t>个字符，那么原串任何两个在环上距离为</a:t>
            </a:r>
            <a:r>
              <a:rPr kumimoji="1" lang="en-US" altLang="zh-CN" sz="1900" dirty="0" smtClean="0"/>
              <a:t>k - 1</a:t>
            </a:r>
            <a:r>
              <a:rPr kumimoji="1" lang="zh-CN" altLang="en-US" sz="1900" dirty="0" smtClean="0"/>
              <a:t>的字符是相同的（</a:t>
            </a:r>
            <a:r>
              <a:rPr kumimoji="1" lang="en-US" altLang="zh-CN" sz="1900" dirty="0" smtClean="0"/>
              <a:t>k≥2</a:t>
            </a:r>
            <a:r>
              <a:rPr kumimoji="1" lang="zh-CN" altLang="en-US" sz="1900" dirty="0" smtClean="0"/>
              <a:t>）。于是就可以得出结论，如果</a:t>
            </a:r>
            <a:r>
              <a:rPr kumimoji="1" lang="en-US" altLang="zh-CN" sz="1900" dirty="0" smtClean="0"/>
              <a:t>L</a:t>
            </a:r>
            <a:r>
              <a:rPr kumimoji="1" lang="zh-CN" altLang="en-US" sz="1900" dirty="0" smtClean="0"/>
              <a:t>表示原串长度，将环上的所有字符按位置除以</a:t>
            </a:r>
            <a:r>
              <a:rPr kumimoji="1" lang="en-US" altLang="zh-CN" sz="1900" dirty="0" smtClean="0"/>
              <a:t>GCD(L, k - 1)</a:t>
            </a:r>
            <a:r>
              <a:rPr kumimoji="1" lang="zh-CN" altLang="en-US" sz="1900" dirty="0" smtClean="0"/>
              <a:t>的余数，分为</a:t>
            </a:r>
            <a:r>
              <a:rPr kumimoji="1" lang="en-US" altLang="zh-CN" sz="1900" dirty="0" smtClean="0"/>
              <a:t>GCD(L, k - 1)</a:t>
            </a:r>
            <a:r>
              <a:rPr kumimoji="1" lang="zh-CN" altLang="en-US" sz="1900" dirty="0" smtClean="0"/>
              <a:t>个等价类，则每个等价类中的元素都相等。所以只需要对</a:t>
            </a:r>
            <a:r>
              <a:rPr kumimoji="1" lang="en-US" altLang="zh-CN" sz="1900" dirty="0" smtClean="0"/>
              <a:t>L</a:t>
            </a:r>
            <a:r>
              <a:rPr kumimoji="1" lang="zh-CN" altLang="en-US" sz="1900" dirty="0" smtClean="0"/>
              <a:t>的所有约数计算这个即可。这个是不超过</a:t>
            </a:r>
            <a:r>
              <a:rPr kumimoji="1" lang="en-US" altLang="zh-CN" sz="1900" dirty="0" smtClean="0"/>
              <a:t>O(</a:t>
            </a:r>
            <a:r>
              <a:rPr kumimoji="1" lang="en-US" altLang="zh-CN" sz="1900" dirty="0" err="1" smtClean="0"/>
              <a:t>NlogN</a:t>
            </a:r>
            <a:r>
              <a:rPr kumimoji="1" lang="en-US" altLang="zh-CN" sz="1900" dirty="0" smtClean="0"/>
              <a:t>)</a:t>
            </a:r>
            <a:r>
              <a:rPr kumimoji="1" lang="zh-CN" altLang="en-US" sz="1900" dirty="0" smtClean="0"/>
              <a:t>的，实际上大约是线性。）</a:t>
            </a:r>
          </a:p>
          <a:p>
            <a:r>
              <a:rPr kumimoji="1" lang="zh-CN" altLang="en-US" sz="3500" b="1" dirty="0" smtClean="0"/>
              <a:t>否则，可以在相邻字符相同的位置将字符串断开，分成至少一个段，每个段都是普通的字符串。那么选择</a:t>
            </a:r>
            <a:r>
              <a:rPr kumimoji="1" lang="en-US" altLang="zh-CN" sz="3500" b="1" dirty="0" smtClean="0"/>
              <a:t>k</a:t>
            </a:r>
            <a:r>
              <a:rPr kumimoji="1" lang="zh-CN" altLang="en-US" sz="3500" b="1" dirty="0" smtClean="0"/>
              <a:t>个连续字符肯定不能跨过一段。类似于上面的分析，在一个长度为</a:t>
            </a:r>
            <a:r>
              <a:rPr kumimoji="1" lang="en-US" altLang="zh-CN" sz="3500" b="1" dirty="0" smtClean="0"/>
              <a:t>T</a:t>
            </a:r>
            <a:r>
              <a:rPr kumimoji="1" lang="zh-CN" altLang="en-US" sz="3500" b="1" dirty="0" smtClean="0"/>
              <a:t>的段内选择</a:t>
            </a:r>
            <a:r>
              <a:rPr kumimoji="1" lang="en-US" altLang="zh-CN" sz="3500" b="1" dirty="0" smtClean="0"/>
              <a:t>k</a:t>
            </a:r>
            <a:r>
              <a:rPr kumimoji="1" lang="zh-CN" altLang="en-US" sz="3500" b="1" dirty="0" smtClean="0"/>
              <a:t>个连续字符（</a:t>
            </a:r>
            <a:r>
              <a:rPr kumimoji="1" lang="en-US" altLang="zh-CN" sz="3500" b="1" dirty="0" smtClean="0"/>
              <a:t>k≥2</a:t>
            </a:r>
            <a:r>
              <a:rPr kumimoji="1" lang="zh-CN" altLang="en-US" sz="3500" b="1" dirty="0" smtClean="0"/>
              <a:t>）不可行的充要条件是，它的</a:t>
            </a:r>
            <a:r>
              <a:rPr kumimoji="1" lang="en-US" altLang="zh-CN" sz="3500" b="1" dirty="0" smtClean="0"/>
              <a:t>(T - k + 1)-</a:t>
            </a:r>
            <a:r>
              <a:rPr kumimoji="1" lang="zh-CN" altLang="en-US" sz="3500" b="1" dirty="0" smtClean="0"/>
              <a:t>前缀与</a:t>
            </a:r>
            <a:r>
              <a:rPr kumimoji="1" lang="en-US" altLang="zh-CN" sz="3500" b="1" dirty="0" smtClean="0"/>
              <a:t>(T - k + 1)-</a:t>
            </a:r>
            <a:r>
              <a:rPr kumimoji="1" lang="zh-CN" altLang="en-US" sz="3500" b="1" dirty="0" smtClean="0"/>
              <a:t>后缀相同。用</a:t>
            </a:r>
            <a:r>
              <a:rPr kumimoji="1" lang="en-US" altLang="zh-CN" sz="3500" b="1" dirty="0" smtClean="0"/>
              <a:t>Hash</a:t>
            </a:r>
            <a:r>
              <a:rPr kumimoji="1" lang="zh-CN" altLang="en-US" sz="3500" b="1" dirty="0" smtClean="0"/>
              <a:t>或者</a:t>
            </a:r>
            <a:r>
              <a:rPr kumimoji="1" lang="en-US" altLang="zh-CN" sz="3500" b="1" dirty="0" smtClean="0"/>
              <a:t>KMP</a:t>
            </a:r>
            <a:r>
              <a:rPr kumimoji="1" lang="zh-CN" altLang="en-US" sz="3500" b="1" dirty="0" smtClean="0"/>
              <a:t>判断均可。时间复杂度是</a:t>
            </a:r>
            <a:r>
              <a:rPr kumimoji="1" lang="en-US" altLang="zh-CN" sz="3500" b="1" dirty="0" smtClean="0"/>
              <a:t>O(N)</a:t>
            </a:r>
            <a:r>
              <a:rPr kumimoji="1" lang="zh-CN" altLang="en-US" sz="3500" b="1" dirty="0" smtClean="0"/>
              <a:t>。</a:t>
            </a:r>
            <a:endParaRPr kumimoji="1" lang="zh-CN" altLang="en-US" sz="3500" b="1" dirty="0"/>
          </a:p>
        </p:txBody>
      </p:sp>
    </p:spTree>
    <p:extLst>
      <p:ext uri="{BB962C8B-B14F-4D97-AF65-F5344CB8AC3E}">
        <p14:creationId xmlns:p14="http://schemas.microsoft.com/office/powerpoint/2010/main" val="20073459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Mogic-2</a:t>
            </a:r>
            <a:endParaRPr kumimoji="1" lang="zh-CN" altLang="en-US" dirty="0"/>
          </a:p>
        </p:txBody>
      </p:sp>
      <p:sp>
        <p:nvSpPr>
          <p:cNvPr id="3" name="内容占位符 2"/>
          <p:cNvSpPr>
            <a:spLocks noGrp="1"/>
          </p:cNvSpPr>
          <p:nvPr>
            <p:ph idx="1"/>
          </p:nvPr>
        </p:nvSpPr>
        <p:spPr/>
        <p:txBody>
          <a:bodyPr/>
          <a:lstStyle/>
          <a:p>
            <a:r>
              <a:rPr kumimoji="1" lang="zh-CN" altLang="en-US" dirty="0" smtClean="0"/>
              <a:t>将方差化为平方的平均值减去平均值的平方。</a:t>
            </a:r>
            <a:endParaRPr kumimoji="1" lang="en-US" altLang="zh-CN" dirty="0" smtClean="0"/>
          </a:p>
          <a:p>
            <a:r>
              <a:rPr kumimoji="1" lang="zh-CN" altLang="en-US" dirty="0" smtClean="0"/>
              <a:t>第一问：由于两点之间的链在询问时必定存在，所以可以一次性加入所有点，做法是求出</a:t>
            </a:r>
            <a:r>
              <a:rPr kumimoji="1" lang="en-US" altLang="zh-CN" dirty="0" err="1" smtClean="0"/>
              <a:t>dfs</a:t>
            </a:r>
            <a:r>
              <a:rPr kumimoji="1" lang="zh-CN" altLang="en-US" dirty="0" smtClean="0"/>
              <a:t>序，用树上莫队算法即可。</a:t>
            </a:r>
            <a:endParaRPr kumimoji="1" lang="en-US" altLang="zh-CN" dirty="0" smtClean="0"/>
          </a:p>
          <a:p>
            <a:r>
              <a:rPr kumimoji="1" lang="zh-CN" altLang="en-US" dirty="0" smtClean="0"/>
              <a:t>第二问：将</a:t>
            </a:r>
            <a:r>
              <a:rPr kumimoji="1" lang="en-US" altLang="zh-CN" dirty="0" err="1" smtClean="0"/>
              <a:t>dfs</a:t>
            </a:r>
            <a:r>
              <a:rPr kumimoji="1" lang="zh-CN" altLang="en-US" dirty="0" smtClean="0"/>
              <a:t>序求出后，只要将每个数所有出现位置上加上这个数，每两个相邻位置的</a:t>
            </a:r>
            <a:r>
              <a:rPr kumimoji="1" lang="en-US" altLang="zh-CN" dirty="0" err="1" smtClean="0"/>
              <a:t>lca</a:t>
            </a:r>
            <a:r>
              <a:rPr kumimoji="1" lang="zh-CN" altLang="en-US" dirty="0" smtClean="0"/>
              <a:t>上减去这个数，用树状数组维护和即可。由于要动态加点，可以开个</a:t>
            </a:r>
            <a:r>
              <a:rPr kumimoji="1" lang="en-US" altLang="zh-CN" dirty="0" smtClean="0"/>
              <a:t>set</a:t>
            </a:r>
            <a:r>
              <a:rPr kumimoji="1" lang="zh-CN" altLang="en-US" dirty="0" smtClean="0"/>
              <a:t>维护每个权值当前的所有点，每次把新加入的点相邻两个位置的点的</a:t>
            </a:r>
            <a:r>
              <a:rPr kumimoji="1" lang="en-US" altLang="zh-CN" dirty="0" err="1" smtClean="0"/>
              <a:t>lca</a:t>
            </a:r>
            <a:r>
              <a:rPr kumimoji="1" lang="zh-CN" altLang="en-US" dirty="0" smtClean="0"/>
              <a:t>上加上这个数，新加入的点与 它们的</a:t>
            </a:r>
            <a:r>
              <a:rPr kumimoji="1" lang="en-US" altLang="zh-CN" dirty="0" err="1" smtClean="0"/>
              <a:t>lca</a:t>
            </a:r>
            <a:r>
              <a:rPr kumimoji="1" lang="zh-CN" altLang="en-US" dirty="0" smtClean="0"/>
              <a:t>上减去这个数，新加入的点上加上这个数即可。</a:t>
            </a:r>
            <a:endParaRPr kumimoji="1" lang="zh-CN" altLang="en-US" dirty="0"/>
          </a:p>
        </p:txBody>
      </p:sp>
    </p:spTree>
    <p:extLst>
      <p:ext uri="{BB962C8B-B14F-4D97-AF65-F5344CB8AC3E}">
        <p14:creationId xmlns:p14="http://schemas.microsoft.com/office/powerpoint/2010/main" val="654052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en-US" altLang="zh-CN" dirty="0" smtClean="0"/>
              <a:t>Mogic-7</a:t>
            </a:r>
            <a:endParaRPr kumimoji="1" lang="zh-CN" altLang="en-US" dirty="0"/>
          </a:p>
        </p:txBody>
      </p:sp>
      <p:sp>
        <p:nvSpPr>
          <p:cNvPr id="3" name="内容占位符 2"/>
          <p:cNvSpPr>
            <a:spLocks noGrp="1"/>
          </p:cNvSpPr>
          <p:nvPr>
            <p:ph idx="1"/>
          </p:nvPr>
        </p:nvSpPr>
        <p:spPr/>
        <p:txBody>
          <a:bodyPr>
            <a:normAutofit/>
          </a:bodyPr>
          <a:lstStyle/>
          <a:p>
            <a:r>
              <a:rPr kumimoji="1" lang="en-US" altLang="zh-CN" dirty="0" smtClean="0"/>
              <a:t>@JTJL</a:t>
            </a:r>
          </a:p>
          <a:p>
            <a:r>
              <a:rPr kumimoji="1" lang="zh-CN" altLang="en-US" dirty="0" smtClean="0"/>
              <a:t>其实</a:t>
            </a:r>
            <a:r>
              <a:rPr kumimoji="1" lang="en-US" altLang="zh-CN" dirty="0" err="1" smtClean="0"/>
              <a:t>std</a:t>
            </a:r>
            <a:r>
              <a:rPr kumimoji="1" lang="zh-CN" altLang="en-US" dirty="0" smtClean="0"/>
              <a:t>是在场一位同学</a:t>
            </a:r>
            <a:r>
              <a:rPr kumimoji="1" lang="en-US" altLang="zh-CN" dirty="0" smtClean="0"/>
              <a:t>1</a:t>
            </a:r>
            <a:r>
              <a:rPr kumimoji="1" lang="zh-CN" altLang="en-US" dirty="0" smtClean="0"/>
              <a:t>年多前写的代码。</a:t>
            </a:r>
            <a:endParaRPr kumimoji="1" lang="en-US" altLang="zh-CN" dirty="0" smtClean="0"/>
          </a:p>
          <a:p>
            <a:r>
              <a:rPr lang="zh-CN" altLang="en-US" dirty="0" smtClean="0"/>
              <a:t>题意：</a:t>
            </a:r>
            <a:r>
              <a:rPr lang="en-US" altLang="zh-CN" dirty="0" smtClean="0"/>
              <a:t>1~n </a:t>
            </a:r>
            <a:r>
              <a:rPr lang="zh-CN" altLang="en-US" dirty="0"/>
              <a:t>的全排列中，有多少个排列满足任意从中间切成两段后，左边段的最大值大于右边段的最小值</a:t>
            </a:r>
            <a:r>
              <a:rPr lang="zh-CN" altLang="en-US" dirty="0" smtClean="0"/>
              <a:t>？</a:t>
            </a:r>
            <a:endParaRPr lang="en-US" altLang="zh-CN" dirty="0" smtClean="0"/>
          </a:p>
          <a:p>
            <a:endParaRPr lang="en-US" altLang="zh-CN" dirty="0"/>
          </a:p>
        </p:txBody>
      </p:sp>
    </p:spTree>
    <p:extLst>
      <p:ext uri="{BB962C8B-B14F-4D97-AF65-F5344CB8AC3E}">
        <p14:creationId xmlns:p14="http://schemas.microsoft.com/office/powerpoint/2010/main" val="608236254"/>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DengXian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DengXian"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1337</Words>
  <Application>Microsoft Macintosh PowerPoint</Application>
  <PresentationFormat>宽屏</PresentationFormat>
  <Paragraphs>64</Paragraphs>
  <Slides>13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13</vt:i4>
      </vt:variant>
    </vt:vector>
  </HeadingPairs>
  <TitlesOfParts>
    <vt:vector size="20" baseType="lpstr">
      <vt:lpstr>DengXian</vt:lpstr>
      <vt:lpstr>DengXian Light</vt:lpstr>
      <vt:lpstr>Times New Roman</vt:lpstr>
      <vt:lpstr>Wingdings</vt:lpstr>
      <vt:lpstr>宋体</vt:lpstr>
      <vt:lpstr>Arial</vt:lpstr>
      <vt:lpstr>Office 主题</vt:lpstr>
      <vt:lpstr>Day 10</vt:lpstr>
      <vt:lpstr>预计难度</vt:lpstr>
      <vt:lpstr>Mogic-5</vt:lpstr>
      <vt:lpstr>Mogic-6</vt:lpstr>
      <vt:lpstr>Mogic-3</vt:lpstr>
      <vt:lpstr>Mogic-4</vt:lpstr>
      <vt:lpstr>Mogic-1</vt:lpstr>
      <vt:lpstr>Mogic-2</vt:lpstr>
      <vt:lpstr>Mogic-7</vt:lpstr>
      <vt:lpstr>Mogic-7</vt:lpstr>
      <vt:lpstr>Mogic-7</vt:lpstr>
      <vt:lpstr>最后的废话</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Day 10</dc:title>
  <dc:creator>陈靖邦</dc:creator>
  <cp:lastModifiedBy>陈靖邦</cp:lastModifiedBy>
  <cp:revision>15</cp:revision>
  <dcterms:created xsi:type="dcterms:W3CDTF">2017-08-02T02:31:28Z</dcterms:created>
  <dcterms:modified xsi:type="dcterms:W3CDTF">2017-08-02T06:17:53Z</dcterms:modified>
</cp:coreProperties>
</file>