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2" r:id="rId7"/>
    <p:sldId id="274" r:id="rId8"/>
    <p:sldId id="271" r:id="rId9"/>
    <p:sldId id="273" r:id="rId10"/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51"/>
  </p:normalViewPr>
  <p:slideViewPr>
    <p:cSldViewPr snapToGrid="0" snapToObjects="1">
      <p:cViewPr varScale="1">
        <p:scale>
          <a:sx n="80" d="100"/>
          <a:sy n="80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22211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6268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795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7322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8261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0461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9272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74332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53668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932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4908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9BE20-0EF5-1D49-B86A-C5342582C92F}" type="datetimeFigureOut">
              <a:rPr kumimoji="1" lang="zh-CN" altLang="en-US" smtClean="0"/>
              <a:t>2017/7/22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90BCA-374F-6848-BBD5-3EC51E24AC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36185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				Assignment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75435"/>
            <a:ext cx="10515600" cy="4838700"/>
          </a:xfrm>
        </p:spPr>
        <p:txBody>
          <a:bodyPr>
            <a:normAutofit lnSpcReduction="10000"/>
          </a:bodyPr>
          <a:lstStyle/>
          <a:p>
            <a:r>
              <a:rPr lang="zh-CN" altLang="en-US"/>
              <a:t>题目大意：</a:t>
            </a:r>
          </a:p>
          <a:p>
            <a:r>
              <a:rPr lang="zh-CN" altLang="en-US"/>
              <a:t>把</a:t>
            </a:r>
            <a:r>
              <a:rPr lang="en-US" altLang="zh-CN"/>
              <a:t>M</a:t>
            </a:r>
            <a:r>
              <a:rPr lang="zh-CN" altLang="en-US"/>
              <a:t>个位置分配给尽可能多的人，对于 </a:t>
            </a:r>
            <a:r>
              <a:rPr lang="en-US" altLang="zh-CN"/>
              <a:t>1 &lt;= i &lt;= 10, Ai</a:t>
            </a:r>
            <a:r>
              <a:rPr lang="zh-CN" altLang="en-US"/>
              <a:t>个人的位置</a:t>
            </a:r>
          </a:p>
          <a:p>
            <a:pPr marL="0" indent="0">
              <a:buNone/>
            </a:pPr>
            <a:r>
              <a:rPr lang="zh-CN" altLang="en-US"/>
              <a:t>编号必须是</a:t>
            </a:r>
            <a:r>
              <a:rPr lang="en-US" altLang="zh-CN"/>
              <a:t>i</a:t>
            </a:r>
            <a:r>
              <a:rPr lang="zh-CN" altLang="en-US"/>
              <a:t>的倍数。</a:t>
            </a:r>
          </a:p>
          <a:p>
            <a:r>
              <a:rPr lang="zh-CN" altLang="en-US"/>
              <a:t>解法：</a:t>
            </a:r>
          </a:p>
          <a:p>
            <a:r>
              <a:rPr lang="zh-CN" altLang="en-US"/>
              <a:t>灵感来自不久前</a:t>
            </a:r>
            <a:r>
              <a:rPr lang="en-US" altLang="zh-CN"/>
              <a:t>atcoder</a:t>
            </a:r>
            <a:r>
              <a:rPr lang="zh-CN" altLang="en-US"/>
              <a:t>的一道题，做过的应该可以秒杀这道题？</a:t>
            </a:r>
            <a:endParaRPr lang="en-US" altLang="zh-CN"/>
          </a:p>
          <a:p>
            <a:r>
              <a:rPr lang="zh-CN" altLang="en-US"/>
              <a:t>建立二分图匹配的模型，左边是人，右边是座位。设X是左边点</a:t>
            </a:r>
          </a:p>
          <a:p>
            <a:pPr marL="0" indent="0">
              <a:buNone/>
            </a:pPr>
            <a:r>
              <a:rPr lang="zh-CN" altLang="en-US"/>
              <a:t>的一个子集，H（X）是右边与X关联的点的集合，</a:t>
            </a:r>
            <a:r>
              <a:rPr lang="zh-CN" altLang="en-US">
                <a:sym typeface="+mn-ea"/>
              </a:rPr>
              <a:t>根据霍尔定理 </a:t>
            </a:r>
            <a:r>
              <a:rPr lang="en-US" altLang="zh-CN">
                <a:sym typeface="+mn-ea"/>
              </a:rPr>
              <a:t>,</a:t>
            </a:r>
          </a:p>
          <a:p>
            <a:pPr marL="0" indent="0">
              <a:buNone/>
            </a:pPr>
            <a:r>
              <a:rPr lang="en-US" altLang="zh-CN">
                <a:sym typeface="+mn-ea"/>
              </a:rPr>
              <a:t> </a:t>
            </a:r>
            <a:r>
              <a:rPr lang="zh-CN" altLang="en-US">
                <a:sym typeface="+mn-ea"/>
              </a:rPr>
              <a:t>每个人都能入座的充要条件是：</a:t>
            </a:r>
          </a:p>
          <a:p>
            <a:r>
              <a:rPr lang="zh-CN" altLang="en-US"/>
              <a:t>对任意非空集合X，要有|H(X)|&gt;= |X|。</a:t>
            </a:r>
          </a:p>
          <a:p>
            <a:r>
              <a:rPr lang="zh-CN" altLang="en-US"/>
              <a:t>设</a:t>
            </a:r>
            <a:r>
              <a:rPr lang="en-US" altLang="zh-CN"/>
              <a:t>N</a:t>
            </a:r>
            <a:r>
              <a:rPr lang="zh-CN" altLang="en-US"/>
              <a:t>为总人数，容易证明答案就是 N - max(|X| - |H(X)|)</a:t>
            </a:r>
          </a:p>
        </p:txBody>
      </p:sp>
    </p:spTree>
    <p:extLst>
      <p:ext uri="{BB962C8B-B14F-4D97-AF65-F5344CB8AC3E}">
        <p14:creationId xmlns:p14="http://schemas.microsoft.com/office/powerpoint/2010/main" val="2351432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The Marker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zh-CN" dirty="0" smtClean="0"/>
              <a:t>By Johann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400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大意</a:t>
            </a:r>
            <a:r>
              <a:rPr kumimoji="1" lang="en-US" altLang="zh-CN" dirty="0" smtClean="0"/>
              <a:t>&amp;</a:t>
            </a:r>
            <a:r>
              <a:rPr kumimoji="1" lang="zh-CN" altLang="en-US" dirty="0" smtClean="0"/>
              <a:t>来源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zh-CN" altLang="en-US" dirty="0" smtClean="0"/>
                  <a:t>求树上最长单调上升序列</a:t>
                </a:r>
              </a:p>
              <a:p>
                <a:r>
                  <a:rPr kumimoji="1" lang="en-US" altLang="zh-CN" dirty="0" err="1" smtClean="0"/>
                  <a:t>Codeforces</a:t>
                </a:r>
                <a:r>
                  <a:rPr kumimoji="1" lang="en-US" altLang="zh-CN" dirty="0" smtClean="0"/>
                  <a:t> 490F</a:t>
                </a:r>
                <a:endParaRPr kumimoji="1" lang="zh-CN" altLang="en-US" dirty="0" smtClean="0"/>
              </a:p>
              <a:p>
                <a:r>
                  <a:rPr kumimoji="1" lang="zh-CN" altLang="en-US" dirty="0" smtClean="0"/>
                  <a:t>原题时间复杂度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𝑂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(</m:t>
                    </m:r>
                    <m:sSup>
                      <m:sSup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𝑛</m:t>
                        </m:r>
                      </m:e>
                      <m:sup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sup>
                    </m:sSup>
                    <m:r>
                      <a:rPr kumimoji="1" lang="en-US" altLang="zh-CN" b="0" i="1" smtClean="0">
                        <a:latin typeface="Cambria Math" charset="0"/>
                      </a:rPr>
                      <m:t>)</m:t>
                    </m:r>
                  </m:oMath>
                </a14:m>
                <a:r>
                  <a:rPr kumimoji="1" lang="zh-CN" altLang="en-US" dirty="0" smtClean="0"/>
                  <a:t>即可</a:t>
                </a:r>
              </a:p>
              <a:p>
                <a:r>
                  <a:rPr kumimoji="1" lang="zh-CN" altLang="en-US" dirty="0" smtClean="0"/>
                  <a:t>于是出成了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𝑂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(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𝑙𝑜𝑔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sub>
                    </m:sSub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)</m:t>
                    </m:r>
                  </m:oMath>
                </a14:m>
                <a:endParaRPr kumimoji="1" lang="en-US" altLang="zh-CN" dirty="0" smtClean="0"/>
              </a:p>
              <a:p>
                <a:r>
                  <a:rPr kumimoji="1" lang="zh-CN" altLang="en-US" dirty="0" smtClean="0"/>
                  <a:t>好像有点毒瘤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9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374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一个做最长上升子序列的方法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zh-CN" altLang="en-US" dirty="0" smtClean="0"/>
                  <a:t>从左往右扫描原数列时，维护一个数组</a:t>
                </a:r>
                <a:r>
                  <a:rPr kumimoji="1" lang="en-US" altLang="zh-CN" dirty="0" smtClean="0"/>
                  <a:t>f</a:t>
                </a:r>
              </a:p>
              <a:p>
                <a:r>
                  <a:rPr kumimoji="1" lang="zh-CN" altLang="en-US" dirty="0" smtClean="0"/>
                  <a:t>扫描到</a:t>
                </a:r>
                <a:r>
                  <a:rPr kumimoji="1" lang="en-US" altLang="zh-CN" dirty="0" smtClean="0"/>
                  <a:t>a[</a:t>
                </a:r>
                <a:r>
                  <a:rPr kumimoji="1" lang="en-US" altLang="zh-CN" dirty="0" err="1" smtClean="0"/>
                  <a:t>i</a:t>
                </a:r>
                <a:r>
                  <a:rPr kumimoji="1" lang="en-US" altLang="zh-CN" dirty="0" smtClean="0"/>
                  <a:t>]</a:t>
                </a:r>
                <a:r>
                  <a:rPr kumimoji="1" lang="zh-CN" altLang="en-US" dirty="0" smtClean="0"/>
                  <a:t>时，</a:t>
                </a:r>
                <a:r>
                  <a:rPr kumimoji="1" lang="en-US" altLang="zh-CN" dirty="0" smtClean="0"/>
                  <a:t>f[j]</a:t>
                </a:r>
                <a:r>
                  <a:rPr kumimoji="1" lang="zh-CN" altLang="en-US" dirty="0" smtClean="0"/>
                  <a:t>表示到当前位置为止，若上升子序列长度为</a:t>
                </a:r>
                <a:r>
                  <a:rPr kumimoji="1" lang="en-US" altLang="zh-CN" dirty="0" smtClean="0"/>
                  <a:t>j</a:t>
                </a:r>
                <a:r>
                  <a:rPr kumimoji="1" lang="zh-CN" altLang="en-US" dirty="0" smtClean="0"/>
                  <a:t>，则最后一项最小为</a:t>
                </a:r>
                <a:r>
                  <a:rPr kumimoji="1" lang="en-US" altLang="zh-CN" dirty="0" smtClean="0"/>
                  <a:t>f[j]</a:t>
                </a:r>
              </a:p>
              <a:p>
                <a:r>
                  <a:rPr kumimoji="1" lang="zh-CN" altLang="en-US" dirty="0" smtClean="0"/>
                  <a:t>每扫描到一个</a:t>
                </a:r>
                <a:r>
                  <a:rPr kumimoji="1" lang="en-US" altLang="zh-CN" dirty="0" smtClean="0"/>
                  <a:t>a[</a:t>
                </a:r>
                <a:r>
                  <a:rPr kumimoji="1" lang="en-US" altLang="zh-CN" dirty="0" err="1" smtClean="0"/>
                  <a:t>i</a:t>
                </a:r>
                <a:r>
                  <a:rPr kumimoji="1" lang="en-US" altLang="zh-CN" dirty="0" smtClean="0"/>
                  <a:t>]</a:t>
                </a:r>
                <a:r>
                  <a:rPr kumimoji="1" lang="zh-CN" altLang="en-US" dirty="0" smtClean="0"/>
                  <a:t>，就将它扔到数组</a:t>
                </a:r>
                <a:r>
                  <a:rPr kumimoji="1" lang="en-US" altLang="zh-CN" dirty="0" smtClean="0"/>
                  <a:t>f</a:t>
                </a:r>
                <a:r>
                  <a:rPr kumimoji="1" lang="zh-CN" altLang="en-US" dirty="0" smtClean="0"/>
                  <a:t>中二分</a:t>
                </a:r>
              </a:p>
              <a:p>
                <a:r>
                  <a:rPr kumimoji="1" lang="zh-CN" altLang="en-US" dirty="0" smtClean="0"/>
                  <a:t>每次要么更新一项，要么添加一项</a:t>
                </a:r>
              </a:p>
              <a:p>
                <a:r>
                  <a:rPr kumimoji="1" lang="zh-CN" altLang="en-US" dirty="0" smtClean="0"/>
                  <a:t>时间复杂度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𝑂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(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𝑙𝑜𝑔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sub>
                    </m:sSub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)</m:t>
                    </m:r>
                  </m:oMath>
                </a14:m>
                <a:endParaRPr kumimoji="1" lang="en-US" altLang="zh-CN" dirty="0" smtClean="0"/>
              </a:p>
              <a:p>
                <a:r>
                  <a:rPr kumimoji="1" lang="zh-CN" altLang="en-US" dirty="0" smtClean="0"/>
                  <a:t>没有使用数据结构</a:t>
                </a:r>
                <a:endParaRPr kumimoji="1" lang="en-US" altLang="zh-CN" dirty="0" smtClean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9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0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移花接木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树上的情形显然不能再用权值线段树的做法</a:t>
            </a:r>
          </a:p>
          <a:p>
            <a:r>
              <a:rPr kumimoji="1" lang="zh-CN" altLang="en-US" dirty="0" smtClean="0"/>
              <a:t>对每一个节点</a:t>
            </a:r>
            <a:r>
              <a:rPr kumimoji="1" lang="en-US" altLang="zh-CN" dirty="0" smtClean="0"/>
              <a:t>x</a:t>
            </a:r>
            <a:r>
              <a:rPr kumimoji="1" lang="zh-CN" altLang="en-US" dirty="0" smtClean="0"/>
              <a:t>维护两个数组，</a:t>
            </a:r>
            <a:r>
              <a:rPr kumimoji="1" lang="en-US" altLang="zh-CN" dirty="0" err="1" smtClean="0"/>
              <a:t>dec</a:t>
            </a:r>
            <a:r>
              <a:rPr kumimoji="1" lang="zh-CN" altLang="en-US" dirty="0" smtClean="0"/>
              <a:t>和</a:t>
            </a:r>
            <a:r>
              <a:rPr kumimoji="1" lang="en-US" altLang="zh-CN" dirty="0" err="1" smtClean="0"/>
              <a:t>inc</a:t>
            </a:r>
            <a:endParaRPr kumimoji="1" lang="zh-CN" altLang="en-US" dirty="0" smtClean="0"/>
          </a:p>
          <a:p>
            <a:r>
              <a:rPr kumimoji="1" lang="en-US" altLang="zh-CN" dirty="0" err="1" smtClean="0"/>
              <a:t>inc</a:t>
            </a:r>
            <a:r>
              <a:rPr kumimoji="1" lang="en-US" altLang="zh-CN" dirty="0" smtClean="0"/>
              <a:t>[</a:t>
            </a:r>
            <a:r>
              <a:rPr kumimoji="1" lang="en-US" altLang="zh-CN" dirty="0" err="1" smtClean="0"/>
              <a:t>i</a:t>
            </a:r>
            <a:r>
              <a:rPr kumimoji="1" lang="en-US" altLang="zh-CN" dirty="0" smtClean="0"/>
              <a:t>]</a:t>
            </a:r>
            <a:r>
              <a:rPr kumimoji="1" lang="zh-CN" altLang="en-US" dirty="0" smtClean="0"/>
              <a:t>表示从子树</a:t>
            </a:r>
            <a:r>
              <a:rPr kumimoji="1" lang="en-US" altLang="zh-CN" dirty="0" smtClean="0"/>
              <a:t>x</a:t>
            </a:r>
            <a:r>
              <a:rPr kumimoji="1" lang="zh-CN" altLang="en-US" dirty="0" smtClean="0"/>
              <a:t>的任意一个叶结点开始到</a:t>
            </a:r>
            <a:r>
              <a:rPr kumimoji="1" lang="en-US" altLang="zh-CN" dirty="0" smtClean="0"/>
              <a:t>x</a:t>
            </a:r>
            <a:r>
              <a:rPr kumimoji="1" lang="zh-CN" altLang="en-US" dirty="0" smtClean="0"/>
              <a:t>的路径中，若上升子序列长度为</a:t>
            </a:r>
            <a:r>
              <a:rPr kumimoji="1" lang="en-US" altLang="zh-CN" dirty="0" err="1" smtClean="0"/>
              <a:t>i</a:t>
            </a:r>
            <a:r>
              <a:rPr kumimoji="1" lang="zh-CN" altLang="en-US" dirty="0" smtClean="0"/>
              <a:t>，则第</a:t>
            </a:r>
            <a:r>
              <a:rPr kumimoji="1" lang="en-US" altLang="zh-CN" dirty="0" err="1" smtClean="0"/>
              <a:t>i</a:t>
            </a:r>
            <a:r>
              <a:rPr kumimoji="1" lang="zh-CN" altLang="en-US" dirty="0" smtClean="0"/>
              <a:t>项最小为</a:t>
            </a:r>
            <a:r>
              <a:rPr kumimoji="1" lang="en-US" altLang="zh-CN" dirty="0" err="1" smtClean="0"/>
              <a:t>inc</a:t>
            </a:r>
            <a:r>
              <a:rPr kumimoji="1" lang="en-US" altLang="zh-CN" dirty="0" smtClean="0"/>
              <a:t>[</a:t>
            </a:r>
            <a:r>
              <a:rPr kumimoji="1" lang="en-US" altLang="zh-CN" dirty="0" err="1" smtClean="0"/>
              <a:t>i</a:t>
            </a:r>
            <a:r>
              <a:rPr kumimoji="1" lang="en-US" altLang="zh-CN" dirty="0" smtClean="0"/>
              <a:t>]</a:t>
            </a:r>
            <a:endParaRPr kumimoji="1" lang="zh-CN" altLang="en-US" dirty="0" smtClean="0"/>
          </a:p>
          <a:p>
            <a:r>
              <a:rPr kumimoji="1" lang="en-US" altLang="zh-CN" dirty="0" err="1" smtClean="0"/>
              <a:t>dec</a:t>
            </a:r>
            <a:r>
              <a:rPr kumimoji="1" lang="en-US" altLang="zh-CN" dirty="0" smtClean="0"/>
              <a:t>[</a:t>
            </a:r>
            <a:r>
              <a:rPr kumimoji="1" lang="en-US" altLang="zh-CN" dirty="0" err="1" smtClean="0"/>
              <a:t>i</a:t>
            </a:r>
            <a:r>
              <a:rPr kumimoji="1" lang="en-US" altLang="zh-CN" dirty="0" smtClean="0"/>
              <a:t>]</a:t>
            </a:r>
            <a:r>
              <a:rPr kumimoji="1" lang="zh-CN" altLang="en-US" dirty="0" smtClean="0"/>
              <a:t>表示从子树</a:t>
            </a:r>
            <a:r>
              <a:rPr kumimoji="1" lang="en-US" altLang="zh-CN" dirty="0" smtClean="0"/>
              <a:t>x</a:t>
            </a:r>
            <a:r>
              <a:rPr kumimoji="1" lang="zh-CN" altLang="en-US" dirty="0" smtClean="0"/>
              <a:t>的任意一个叶结点开始到</a:t>
            </a:r>
            <a:r>
              <a:rPr kumimoji="1" lang="en-US" altLang="zh-CN" dirty="0" smtClean="0"/>
              <a:t>x</a:t>
            </a:r>
            <a:r>
              <a:rPr kumimoji="1" lang="zh-CN" altLang="en-US" dirty="0" smtClean="0"/>
              <a:t>的路径中，若下降子序列长度为</a:t>
            </a:r>
            <a:r>
              <a:rPr kumimoji="1" lang="en-US" altLang="zh-CN" dirty="0" err="1" smtClean="0"/>
              <a:t>i</a:t>
            </a:r>
            <a:r>
              <a:rPr kumimoji="1" lang="zh-CN" altLang="en-US" dirty="0" smtClean="0"/>
              <a:t>，则第</a:t>
            </a:r>
            <a:r>
              <a:rPr kumimoji="1" lang="en-US" altLang="zh-CN" dirty="0" err="1" smtClean="0"/>
              <a:t>i</a:t>
            </a:r>
            <a:r>
              <a:rPr kumimoji="1" lang="zh-CN" altLang="en-US" dirty="0" smtClean="0"/>
              <a:t>项最大为</a:t>
            </a:r>
            <a:r>
              <a:rPr kumimoji="1" lang="en-US" altLang="zh-CN" dirty="0" err="1" smtClean="0"/>
              <a:t>dec</a:t>
            </a:r>
            <a:r>
              <a:rPr kumimoji="1" lang="en-US" altLang="zh-CN" dirty="0" smtClean="0"/>
              <a:t>[</a:t>
            </a:r>
            <a:r>
              <a:rPr kumimoji="1" lang="en-US" altLang="zh-CN" dirty="0" err="1" smtClean="0"/>
              <a:t>i</a:t>
            </a:r>
            <a:r>
              <a:rPr kumimoji="1" lang="en-US" altLang="zh-CN" dirty="0" smtClean="0"/>
              <a:t>]</a:t>
            </a:r>
            <a:endParaRPr kumimoji="1" lang="zh-CN" altLang="en-US" dirty="0" smtClean="0"/>
          </a:p>
          <a:p>
            <a:r>
              <a:rPr kumimoji="1" lang="zh-CN" altLang="en-US" dirty="0" smtClean="0"/>
              <a:t>为什么多一个</a:t>
            </a:r>
            <a:r>
              <a:rPr kumimoji="1" lang="en-US" altLang="zh-CN" dirty="0" err="1" smtClean="0"/>
              <a:t>dec</a:t>
            </a:r>
            <a:r>
              <a:rPr kumimoji="1" lang="zh-CN" altLang="en-US" dirty="0" smtClean="0"/>
              <a:t>数组？</a:t>
            </a:r>
          </a:p>
          <a:p>
            <a:r>
              <a:rPr kumimoji="1" lang="zh-CN" altLang="en-US" dirty="0" smtClean="0"/>
              <a:t>考虑如何更新答案！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3475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更新答案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在处理节点</a:t>
            </a:r>
            <a:r>
              <a:rPr kumimoji="1" lang="en-US" altLang="zh-CN" dirty="0" smtClean="0"/>
              <a:t>x</a:t>
            </a:r>
            <a:r>
              <a:rPr kumimoji="1" lang="zh-CN" altLang="en-US" dirty="0" smtClean="0"/>
              <a:t>时有两种情况</a:t>
            </a:r>
          </a:p>
          <a:p>
            <a:r>
              <a:rPr kumimoji="1" lang="en-US" altLang="zh-CN" dirty="0"/>
              <a:t>x</a:t>
            </a:r>
            <a:r>
              <a:rPr kumimoji="1" lang="zh-CN" altLang="en-US" dirty="0" smtClean="0"/>
              <a:t>在答案中</a:t>
            </a:r>
          </a:p>
          <a:p>
            <a:pPr marL="457200" lvl="1" indent="0">
              <a:buNone/>
            </a:pPr>
            <a:r>
              <a:rPr kumimoji="1" lang="zh-CN" altLang="en-US" dirty="0" smtClean="0"/>
              <a:t>选取两棵不同的子树，将</a:t>
            </a:r>
            <a:r>
              <a:rPr kumimoji="1" lang="en-US" altLang="zh-CN" dirty="0" smtClean="0"/>
              <a:t>x</a:t>
            </a:r>
            <a:r>
              <a:rPr kumimoji="1" lang="zh-CN" altLang="en-US" dirty="0" smtClean="0"/>
              <a:t>放入一个的</a:t>
            </a:r>
            <a:r>
              <a:rPr kumimoji="1" lang="en-US" altLang="zh-CN" dirty="0" err="1" smtClean="0"/>
              <a:t>inc</a:t>
            </a:r>
            <a:r>
              <a:rPr kumimoji="1" lang="zh-CN" altLang="en-US" dirty="0" smtClean="0"/>
              <a:t>数组和另一个的</a:t>
            </a:r>
            <a:r>
              <a:rPr kumimoji="1" lang="en-US" altLang="zh-CN" dirty="0" err="1" smtClean="0"/>
              <a:t>dec</a:t>
            </a:r>
            <a:r>
              <a:rPr kumimoji="1" lang="zh-CN" altLang="en-US" dirty="0" smtClean="0"/>
              <a:t>数组进行二分，将两段拼接</a:t>
            </a:r>
            <a:endParaRPr kumimoji="1" lang="en-US" altLang="zh-CN" dirty="0" smtClean="0"/>
          </a:p>
          <a:p>
            <a:r>
              <a:rPr kumimoji="1" lang="en-US" altLang="zh-CN" dirty="0"/>
              <a:t>x</a:t>
            </a:r>
            <a:r>
              <a:rPr kumimoji="1" lang="zh-CN" altLang="en-US" dirty="0" smtClean="0"/>
              <a:t>不在答案中</a:t>
            </a:r>
          </a:p>
          <a:p>
            <a:pPr marL="457200" lvl="1" indent="0">
              <a:buNone/>
            </a:pPr>
            <a:r>
              <a:rPr kumimoji="1" lang="zh-CN" altLang="en-US" dirty="0" smtClean="0"/>
              <a:t>选取两棵不同的子树，枚举其中一个的</a:t>
            </a:r>
            <a:r>
              <a:rPr kumimoji="1" lang="en-US" altLang="zh-CN" dirty="0" err="1" smtClean="0"/>
              <a:t>inc</a:t>
            </a:r>
            <a:r>
              <a:rPr kumimoji="1" lang="en-US" altLang="zh-CN" dirty="0" smtClean="0"/>
              <a:t>(</a:t>
            </a:r>
            <a:r>
              <a:rPr kumimoji="1" lang="en-US" altLang="zh-CN" dirty="0" err="1" smtClean="0"/>
              <a:t>dec</a:t>
            </a:r>
            <a:r>
              <a:rPr kumimoji="1" lang="en-US" altLang="zh-CN" dirty="0" smtClean="0"/>
              <a:t>)</a:t>
            </a:r>
            <a:r>
              <a:rPr kumimoji="1" lang="zh-CN" altLang="en-US" dirty="0" smtClean="0"/>
              <a:t>数组中的每一个值，放入另一棵子树的</a:t>
            </a:r>
            <a:r>
              <a:rPr kumimoji="1" lang="en-US" altLang="zh-CN" dirty="0" err="1" smtClean="0"/>
              <a:t>dec</a:t>
            </a:r>
            <a:r>
              <a:rPr kumimoji="1" lang="en-US" altLang="zh-CN" dirty="0" smtClean="0"/>
              <a:t>(</a:t>
            </a:r>
            <a:r>
              <a:rPr kumimoji="1" lang="en-US" altLang="zh-CN" dirty="0" err="1" smtClean="0"/>
              <a:t>inc</a:t>
            </a:r>
            <a:r>
              <a:rPr kumimoji="1" lang="en-US" altLang="zh-CN" dirty="0" smtClean="0"/>
              <a:t>)</a:t>
            </a:r>
            <a:r>
              <a:rPr kumimoji="1" lang="zh-CN" altLang="en-US" dirty="0" smtClean="0"/>
              <a:t>数组二分，结合这个值的位置将两段拼接</a:t>
            </a:r>
          </a:p>
          <a:p>
            <a:r>
              <a:rPr kumimoji="1" lang="zh-CN" altLang="en-US" dirty="0" smtClean="0"/>
              <a:t>枚举两棵子树效率太低？</a:t>
            </a:r>
          </a:p>
          <a:p>
            <a:r>
              <a:rPr kumimoji="1" lang="zh-CN" altLang="en-US" dirty="0" smtClean="0"/>
              <a:t>从左向右合并子树</a:t>
            </a:r>
            <a:r>
              <a:rPr kumimoji="1" lang="en-US" altLang="zh-CN" dirty="0" smtClean="0"/>
              <a:t>,</a:t>
            </a:r>
            <a:r>
              <a:rPr kumimoji="1" lang="zh-CN" altLang="en-US" dirty="0" smtClean="0"/>
              <a:t>枚举值时选取</a:t>
            </a:r>
            <a:r>
              <a:rPr kumimoji="1" lang="en-US" altLang="zh-CN" dirty="0" smtClean="0"/>
              <a:t>size</a:t>
            </a:r>
            <a:r>
              <a:rPr kumimoji="1" lang="zh-CN" altLang="en-US" dirty="0" smtClean="0"/>
              <a:t>较小的一边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9127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维护两个重要的数组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zh-CN" altLang="en-US" dirty="0" smtClean="0"/>
                  <a:t>同样可以通过合并子树的信息来实现</a:t>
                </a:r>
              </a:p>
              <a:p>
                <a:r>
                  <a:rPr kumimoji="1" lang="zh-CN" altLang="en-US" dirty="0" smtClean="0"/>
                  <a:t>先不考虑子树的根节点</a:t>
                </a:r>
                <a:r>
                  <a:rPr kumimoji="1" lang="en-US" altLang="zh-CN" dirty="0" smtClean="0"/>
                  <a:t>x</a:t>
                </a:r>
                <a:endParaRPr kumimoji="1" lang="zh-CN" altLang="en-US" dirty="0" smtClean="0"/>
              </a:p>
              <a:p>
                <a:r>
                  <a:rPr kumimoji="1" lang="zh-CN" altLang="en-US" dirty="0" smtClean="0"/>
                  <a:t>将待合并的子树称作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，已合并的大块称作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1</m:t>
                        </m:r>
                      </m:sub>
                    </m:sSub>
                  </m:oMath>
                </a14:m>
                <a:endParaRPr kumimoji="1" lang="en-US" altLang="zh-CN" dirty="0" smtClean="0"/>
              </a:p>
              <a:p>
                <a:r>
                  <a:rPr kumimoji="1" lang="zh-CN" altLang="en-US" dirty="0" smtClean="0"/>
                  <a:t>只需将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的</a:t>
                </a:r>
                <a:r>
                  <a:rPr kumimoji="1" lang="en-US" altLang="zh-CN" dirty="0" err="1" smtClean="0"/>
                  <a:t>inc</a:t>
                </a:r>
                <a:r>
                  <a:rPr kumimoji="1" lang="en-US" altLang="zh-CN" dirty="0" smtClean="0"/>
                  <a:t>(</a:t>
                </a:r>
                <a:r>
                  <a:rPr kumimoji="1" lang="en-US" altLang="zh-CN" dirty="0" err="1" smtClean="0"/>
                  <a:t>dec</a:t>
                </a:r>
                <a:r>
                  <a:rPr kumimoji="1" lang="en-US" altLang="zh-CN" dirty="0" smtClean="0"/>
                  <a:t>)</a:t>
                </a:r>
                <a:r>
                  <a:rPr kumimoji="1" lang="zh-CN" altLang="en-US" dirty="0" smtClean="0"/>
                  <a:t>数组从小到大对齐，每一位保留较小</a:t>
                </a:r>
                <a:r>
                  <a:rPr kumimoji="1" lang="en-US" altLang="zh-CN" dirty="0" smtClean="0"/>
                  <a:t>(</a:t>
                </a:r>
                <a:r>
                  <a:rPr kumimoji="1" lang="zh-CN" altLang="en-US" dirty="0" smtClean="0"/>
                  <a:t>较大</a:t>
                </a:r>
                <a:r>
                  <a:rPr kumimoji="1" lang="en-US" altLang="zh-CN" dirty="0" smtClean="0"/>
                  <a:t>)</a:t>
                </a:r>
                <a:r>
                  <a:rPr kumimoji="1" lang="zh-CN" altLang="en-US" dirty="0" smtClean="0"/>
                  <a:t>的一项，存入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1</m:t>
                        </m:r>
                      </m:sub>
                    </m:sSub>
                  </m:oMath>
                </a14:m>
                <a:endParaRPr kumimoji="1" lang="en-US" altLang="zh-CN" dirty="0" smtClean="0"/>
              </a:p>
              <a:p>
                <a:r>
                  <a:rPr kumimoji="1" lang="zh-CN" altLang="en-US" dirty="0" smtClean="0"/>
                  <a:t>最后再将节点</a:t>
                </a:r>
                <a:r>
                  <a:rPr kumimoji="1" lang="en-US" altLang="zh-CN" dirty="0" smtClean="0"/>
                  <a:t>x</a:t>
                </a:r>
                <a:r>
                  <a:rPr kumimoji="1" lang="zh-CN" altLang="en-US" dirty="0" smtClean="0"/>
                  <a:t>的值放入</a:t>
                </a:r>
                <a:r>
                  <a:rPr kumimoji="1" lang="en-US" altLang="zh-CN" dirty="0" err="1" smtClean="0"/>
                  <a:t>inc</a:t>
                </a:r>
                <a:r>
                  <a:rPr kumimoji="1" lang="zh-CN" altLang="en-US" dirty="0" smtClean="0"/>
                  <a:t>和</a:t>
                </a:r>
                <a:r>
                  <a:rPr kumimoji="1" lang="en-US" altLang="zh-CN" dirty="0" err="1" smtClean="0"/>
                  <a:t>dec</a:t>
                </a:r>
                <a:r>
                  <a:rPr kumimoji="1" lang="zh-CN" altLang="en-US" dirty="0" smtClean="0"/>
                  <a:t>二分，完成维护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9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009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维护数组的时间复杂度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zh-CN" altLang="en-US" dirty="0" smtClean="0"/>
                  <a:t>考虑这样一种情况</a:t>
                </a:r>
              </a:p>
              <a:p>
                <a:r>
                  <a:rPr kumimoji="1" lang="zh-CN" altLang="en-US" dirty="0" smtClean="0"/>
                  <a:t>每次进行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的比较，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中的值都会被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中的替换</a:t>
                </a:r>
              </a:p>
              <a:p>
                <a:r>
                  <a:rPr kumimoji="1" lang="zh-CN" altLang="en-US" dirty="0" smtClean="0"/>
                  <a:t>这种情况下，每个</a:t>
                </a:r>
                <a:r>
                  <a:rPr kumimoji="1" lang="en-US" altLang="zh-CN" dirty="0" smtClean="0"/>
                  <a:t>x</a:t>
                </a:r>
                <a:r>
                  <a:rPr kumimoji="1" lang="zh-CN" altLang="en-US" dirty="0" smtClean="0"/>
                  <a:t>最多取代他人一次，被取代一次</a:t>
                </a:r>
              </a:p>
              <a:p>
                <a:r>
                  <a:rPr kumimoji="1" lang="zh-CN" altLang="en-US" dirty="0" smtClean="0"/>
                  <a:t>此时是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𝑂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(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)</m:t>
                    </m:r>
                  </m:oMath>
                </a14:m>
                <a:r>
                  <a:rPr kumimoji="1" lang="zh-CN" altLang="en-US" dirty="0" smtClean="0"/>
                  <a:t>的</a:t>
                </a:r>
                <a:endParaRPr kumimoji="1" lang="en-US" altLang="zh-CN" dirty="0" smtClean="0"/>
              </a:p>
              <a:p>
                <a:r>
                  <a:rPr kumimoji="1" lang="zh-CN" altLang="en-US" dirty="0" smtClean="0"/>
                  <a:t>实际上之前讨论的做法中，取代的次数一定不会比这种情况多</a:t>
                </a:r>
              </a:p>
              <a:p>
                <a:r>
                  <a:rPr kumimoji="1" lang="zh-CN" altLang="en-US" dirty="0" smtClean="0"/>
                  <a:t>因此也是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𝑂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(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)</m:t>
                    </m:r>
                  </m:oMath>
                </a14:m>
                <a:r>
                  <a:rPr kumimoji="1" lang="zh-CN" altLang="en-US" dirty="0" smtClean="0"/>
                  <a:t>的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9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813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更新答案的时间复杂度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220612"/>
              </a:xfrm>
            </p:spPr>
            <p:txBody>
              <a:bodyPr>
                <a:normAutofit/>
              </a:bodyPr>
              <a:lstStyle/>
              <a:p>
                <a:r>
                  <a:rPr kumimoji="1" lang="zh-CN" altLang="en-US" dirty="0" smtClean="0"/>
                  <a:t>显然，</a:t>
                </a:r>
                <a:r>
                  <a:rPr kumimoji="1" lang="en-US" altLang="zh-CN" dirty="0" smtClean="0"/>
                  <a:t>x</a:t>
                </a:r>
                <a:r>
                  <a:rPr kumimoji="1" lang="zh-CN" altLang="en-US" dirty="0" smtClean="0"/>
                  <a:t>在答案中时，时间复杂度是正确的</a:t>
                </a:r>
              </a:p>
              <a:p>
                <a:r>
                  <a:rPr kumimoji="1" lang="zh-CN" altLang="en-US" dirty="0" smtClean="0"/>
                  <a:t>当</a:t>
                </a:r>
                <a:r>
                  <a:rPr kumimoji="1" lang="en-US" altLang="zh-CN" dirty="0" smtClean="0"/>
                  <a:t>x</a:t>
                </a:r>
                <a:r>
                  <a:rPr kumimoji="1" lang="zh-CN" altLang="en-US" dirty="0" smtClean="0"/>
                  <a:t>不在答案中时，考虑这样一种情况</a:t>
                </a:r>
              </a:p>
              <a:p>
                <a:r>
                  <a:rPr kumimoji="1" lang="zh-CN" altLang="en-US" dirty="0" smtClean="0"/>
                  <a:t>对每一个</a:t>
                </a:r>
                <a:r>
                  <a:rPr kumimoji="1" lang="en-US" altLang="zh-CN" dirty="0" smtClean="0"/>
                  <a:t>x</a:t>
                </a:r>
                <a:r>
                  <a:rPr kumimoji="1" lang="zh-CN" altLang="en-US" dirty="0" smtClean="0"/>
                  <a:t>，先将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设为最左侧的一棵子树</a:t>
                </a:r>
                <a:r>
                  <a:rPr kumimoji="1" lang="zh-CN" altLang="en-US" dirty="0"/>
                  <a:t>。</a:t>
                </a:r>
                <a:r>
                  <a:rPr kumimoji="1" lang="zh-CN" altLang="en-US" dirty="0" smtClean="0"/>
                  <a:t>之后每次将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dirty="0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dirty="0" smtClean="0">
                            <a:latin typeface="Cambria Math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合并，都是选择枚举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𝑇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zh-CN" altLang="en-US" dirty="0" smtClean="0"/>
                  <a:t>中的值</a:t>
                </a:r>
              </a:p>
              <a:p>
                <a:r>
                  <a:rPr kumimoji="1" lang="zh-CN" altLang="en-US" dirty="0" smtClean="0"/>
                  <a:t>再结合维护数组时的最坏情况</a:t>
                </a:r>
              </a:p>
              <a:p>
                <a:r>
                  <a:rPr kumimoji="1" lang="zh-CN" altLang="en-US" dirty="0" smtClean="0"/>
                  <a:t>此时，对于每个</a:t>
                </a:r>
                <a:r>
                  <a:rPr kumimoji="1" lang="en-US" altLang="zh-CN" dirty="0" smtClean="0"/>
                  <a:t>x</a:t>
                </a:r>
                <a:r>
                  <a:rPr kumimoji="1" lang="zh-CN" altLang="en-US" dirty="0" smtClean="0"/>
                  <a:t>，只要不是最右侧的子树，都最多只会被枚举到一次（之后就被替代了）</a:t>
                </a:r>
              </a:p>
              <a:p>
                <a:r>
                  <a:rPr kumimoji="1" lang="zh-CN" altLang="en-US" dirty="0" smtClean="0"/>
                  <a:t>对于最右侧的子树，在这种情况下一定满足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𝑠𝑖𝑧𝑒</m:t>
                    </m:r>
                    <m:d>
                      <m:d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𝑇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kumimoji="1" lang="en-US" altLang="zh-CN" b="0" i="1" smtClean="0">
                        <a:latin typeface="Cambria Math" charset="0"/>
                      </a:rPr>
                      <m:t>&lt;</m:t>
                    </m:r>
                    <m:f>
                      <m:fPr>
                        <m:ctrlPr>
                          <a:rPr kumimoji="1" lang="mr-IN" altLang="zh-C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CN" b="0" i="1" smtClean="0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den>
                    </m:f>
                    <m:r>
                      <a:rPr kumimoji="1" lang="en-US" altLang="zh-CN" b="0" i="1" smtClean="0">
                        <a:latin typeface="Cambria Math" charset="0"/>
                      </a:rPr>
                      <m:t>𝑠𝑖𝑧𝑒</m:t>
                    </m:r>
                    <m:d>
                      <m:d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𝑇</m:t>
                            </m:r>
                          </m:e>
                          <m:sub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𝑥</m:t>
                            </m:r>
                          </m:sub>
                        </m:sSub>
                      </m:e>
                    </m:d>
                  </m:oMath>
                </a14:m>
                <a:endParaRPr kumimoji="1"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220612"/>
              </a:xfrm>
              <a:blipFill rotWithShape="0">
                <a:blip r:embed="rId2"/>
                <a:stretch>
                  <a:fillRect l="-1043" t="-3030" r="-34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890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更新答案的时间复杂度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zh-CN" altLang="en-US" dirty="0" smtClean="0"/>
                  <a:t>所以最右侧子树的枚举量最大为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𝑂</m:t>
                    </m:r>
                    <m:d>
                      <m:d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kumimoji="1" lang="mr-IN" altLang="zh-CN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𝑛</m:t>
                            </m:r>
                          </m:num>
                          <m:den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2</m:t>
                            </m:r>
                          </m:den>
                        </m:f>
                        <m:r>
                          <a:rPr kumimoji="1" lang="en-US" altLang="zh-CN" b="0" i="1" smtClean="0">
                            <a:latin typeface="Cambria Math" charset="0"/>
                          </a:rPr>
                          <m:t>+</m:t>
                        </m:r>
                        <m:f>
                          <m:fPr>
                            <m:ctrlPr>
                              <a:rPr kumimoji="1" lang="mr-IN" altLang="zh-C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𝑛</m:t>
                            </m:r>
                          </m:num>
                          <m:den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4</m:t>
                            </m:r>
                          </m:den>
                        </m:f>
                        <m:r>
                          <a:rPr kumimoji="1" lang="en-US" altLang="zh-CN" b="0" i="1" smtClean="0">
                            <a:latin typeface="Cambria Math" charset="0"/>
                          </a:rPr>
                          <m:t>+</m:t>
                        </m:r>
                        <m:f>
                          <m:fPr>
                            <m:ctrlPr>
                              <a:rPr kumimoji="1" lang="mr-IN" altLang="zh-C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𝑛</m:t>
                            </m:r>
                          </m:num>
                          <m:den>
                            <m:r>
                              <a:rPr kumimoji="1" lang="en-US" altLang="zh-CN" b="0" i="1" smtClean="0">
                                <a:latin typeface="Cambria Math" charset="0"/>
                              </a:rPr>
                              <m:t>8</m:t>
                            </m:r>
                          </m:den>
                        </m:f>
                        <m:r>
                          <a:rPr kumimoji="1" lang="en-US" altLang="zh-CN" b="0" i="1" smtClean="0">
                            <a:latin typeface="Cambria Math" charset="0"/>
                          </a:rPr>
                          <m:t>+…</m:t>
                        </m:r>
                      </m:e>
                    </m:d>
                  </m:oMath>
                </a14:m>
                <a:r>
                  <a:rPr kumimoji="1" lang="zh-CN" altLang="en-US" dirty="0" smtClean="0"/>
                  <a:t>，即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𝑂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(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)</m:t>
                    </m:r>
                  </m:oMath>
                </a14:m>
                <a:endParaRPr kumimoji="1" lang="en-US" altLang="zh-CN" dirty="0" smtClean="0"/>
              </a:p>
              <a:p>
                <a:r>
                  <a:rPr kumimoji="1" lang="zh-CN" altLang="en-US" dirty="0" smtClean="0"/>
                  <a:t>因此枚举的时间复杂度是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𝑂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(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)</m:t>
                    </m:r>
                  </m:oMath>
                </a14:m>
                <a:r>
                  <a:rPr kumimoji="1" lang="zh-CN" altLang="en-US" dirty="0" smtClean="0"/>
                  <a:t>的</a:t>
                </a:r>
              </a:p>
              <a:p>
                <a:r>
                  <a:rPr kumimoji="1" lang="zh-CN" altLang="en-US" dirty="0" smtClean="0"/>
                  <a:t>再结合二分，这种情况下，更新答案的时间复杂度是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𝑂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(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𝑙𝑜𝑔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sub>
                    </m:sSub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)</m:t>
                    </m:r>
                  </m:oMath>
                </a14:m>
                <a:endParaRPr kumimoji="1" lang="zh-CN" altLang="en-US" dirty="0" smtClean="0"/>
              </a:p>
              <a:p>
                <a:r>
                  <a:rPr kumimoji="1" lang="zh-CN" altLang="en-US" dirty="0" smtClean="0"/>
                  <a:t>考虑到我们每次枚举都是选择</a:t>
                </a:r>
                <a:r>
                  <a:rPr kumimoji="1" lang="en-US" altLang="zh-CN" dirty="0" smtClean="0"/>
                  <a:t>size</a:t>
                </a:r>
                <a:r>
                  <a:rPr kumimoji="1" lang="zh-CN" altLang="en-US" dirty="0" smtClean="0"/>
                  <a:t>较小的一边</a:t>
                </a:r>
              </a:p>
              <a:p>
                <a:r>
                  <a:rPr kumimoji="1" lang="zh-CN" altLang="en-US" dirty="0" smtClean="0"/>
                  <a:t>因此和这种情形本质上是相同的</a:t>
                </a:r>
              </a:p>
              <a:p>
                <a:r>
                  <a:rPr kumimoji="1" lang="zh-CN" altLang="en-US" dirty="0" smtClean="0"/>
                  <a:t>所以更新答案的时间复杂度就是</a:t>
                </a:r>
                <a14:m>
                  <m:oMath xmlns:m="http://schemas.openxmlformats.org/officeDocument/2006/math">
                    <m:r>
                      <a:rPr kumimoji="1" lang="en-US" altLang="zh-CN" b="0" i="1" smtClean="0">
                        <a:latin typeface="Cambria Math" charset="0"/>
                      </a:rPr>
                      <m:t>𝑂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(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sSub>
                      <m:sSubPr>
                        <m:ctrlPr>
                          <a:rPr kumimoji="1"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CN" b="0" i="1" smtClean="0">
                            <a:latin typeface="Cambria Math" charset="0"/>
                          </a:rPr>
                          <m:t>𝑙𝑜𝑔</m:t>
                        </m:r>
                      </m:e>
                      <m:sub>
                        <m:r>
                          <a:rPr kumimoji="1" lang="en-US" altLang="zh-CN" b="0" i="1" smtClean="0">
                            <a:latin typeface="Cambria Math" charset="0"/>
                          </a:rPr>
                          <m:t>2</m:t>
                        </m:r>
                      </m:sub>
                    </m:sSub>
                    <m:r>
                      <a:rPr kumimoji="1" lang="en-US" altLang="zh-CN" b="0" i="1" smtClean="0">
                        <a:latin typeface="Cambria Math" charset="0"/>
                      </a:rPr>
                      <m:t>𝑛</m:t>
                    </m:r>
                    <m:r>
                      <a:rPr kumimoji="1" lang="en-US" altLang="zh-CN" b="0" i="1" smtClean="0">
                        <a:latin typeface="Cambria Math" charset="0"/>
                      </a:rPr>
                      <m:t>)</m:t>
                    </m:r>
                  </m:oMath>
                </a14:m>
                <a:endParaRPr kumimoji="1" lang="en-US" altLang="zh-CN" dirty="0" smtClean="0"/>
              </a:p>
              <a:p>
                <a:r>
                  <a:rPr kumimoji="1" lang="zh-CN" altLang="en-US" dirty="0" smtClean="0"/>
                  <a:t>岂不美哉！</a:t>
                </a:r>
                <a:endParaRPr kumimoji="1"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7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94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Thanks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847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04190"/>
            <a:ext cx="10515600" cy="5673090"/>
          </a:xfrm>
        </p:spPr>
        <p:txBody>
          <a:bodyPr>
            <a:normAutofit lnSpcReduction="10000"/>
          </a:bodyPr>
          <a:lstStyle/>
          <a:p>
            <a:r>
              <a:rPr lang="zh-CN" altLang="en-US"/>
              <a:t>简要证明：</a:t>
            </a:r>
            <a:br>
              <a:rPr lang="zh-CN" altLang="en-US"/>
            </a:br>
            <a:r>
              <a:rPr lang="zh-CN" altLang="en-US"/>
              <a:t>考虑在右边增加</a:t>
            </a:r>
            <a:r>
              <a:rPr lang="zh-CN" altLang="en-US">
                <a:sym typeface="+mn-ea"/>
              </a:rPr>
              <a:t>max(|X| - |H(X)|)个点，把它们和左边的所有点都连边。 那么根据霍尔定理，新的图可以让左边的所有点都被覆盖。说明至少可以让N - max(|X| - |H(X)|)个人入座。</a:t>
            </a:r>
          </a:p>
          <a:p>
            <a:r>
              <a:rPr lang="zh-CN" altLang="en-US">
                <a:sym typeface="+mn-ea"/>
              </a:rPr>
              <a:t>考虑让max(|X| - |H(X)|)取到最大值的集合</a:t>
            </a:r>
            <a:r>
              <a:rPr lang="en-US" altLang="zh-CN">
                <a:sym typeface="+mn-ea"/>
              </a:rPr>
              <a:t>X</a:t>
            </a:r>
            <a:r>
              <a:rPr lang="zh-CN" altLang="en-US">
                <a:sym typeface="+mn-ea"/>
              </a:rPr>
              <a:t>是 </a:t>
            </a:r>
            <a:r>
              <a:rPr lang="en-US" altLang="zh-CN">
                <a:sym typeface="+mn-ea"/>
              </a:rPr>
              <a:t>S.  </a:t>
            </a:r>
            <a:r>
              <a:rPr lang="zh-CN" altLang="en-US">
                <a:sym typeface="+mn-ea"/>
              </a:rPr>
              <a:t>显然如果就考虑这些人，都会有 max(|X| - |H(X)|)没位置坐。 因此答案不会超过N - max(|X| - |H(X)|)。</a:t>
            </a:r>
          </a:p>
          <a:p>
            <a:r>
              <a:rPr lang="zh-CN" altLang="en-US"/>
              <a:t>所以答案就是</a:t>
            </a:r>
            <a:r>
              <a:rPr lang="zh-CN" altLang="en-US">
                <a:sym typeface="+mn-ea"/>
              </a:rPr>
              <a:t>N - max(|X| - |H(X)|)。</a:t>
            </a:r>
          </a:p>
          <a:p>
            <a:r>
              <a:rPr lang="zh-CN" altLang="en-US">
                <a:sym typeface="+mn-ea"/>
              </a:rPr>
              <a:t>所以只要枚举</a:t>
            </a:r>
            <a:r>
              <a:rPr lang="en-US" altLang="zh-CN">
                <a:sym typeface="+mn-ea"/>
              </a:rPr>
              <a:t>X</a:t>
            </a:r>
            <a:r>
              <a:rPr lang="zh-CN" altLang="en-US">
                <a:sym typeface="+mn-ea"/>
              </a:rPr>
              <a:t>，利用容斥原理计算出max(|X| - |H(X)|)就行了。</a:t>
            </a:r>
          </a:p>
          <a:p>
            <a:r>
              <a:rPr lang="zh-CN" altLang="en-US">
                <a:sym typeface="+mn-ea"/>
              </a:rPr>
              <a:t>而且如果要|X| - |H(X)|最大，肯定是把某一类的人全部取过来更优。</a:t>
            </a:r>
          </a:p>
          <a:p>
            <a:r>
              <a:rPr lang="zh-CN" altLang="en-US">
                <a:sym typeface="+mn-ea"/>
              </a:rPr>
              <a:t>时间复杂度</a:t>
            </a:r>
            <a:r>
              <a:rPr lang="en-US" altLang="zh-CN">
                <a:sym typeface="+mn-ea"/>
              </a:rPr>
              <a:t>O(3</a:t>
            </a:r>
            <a:r>
              <a:rPr lang="en-US" altLang="zh-CN" baseline="30000">
                <a:sym typeface="+mn-ea"/>
              </a:rPr>
              <a:t>10</a:t>
            </a:r>
            <a:r>
              <a:rPr lang="en-US" altLang="zh-CN">
                <a:sym typeface="+mn-ea"/>
              </a:rPr>
              <a:t>)</a:t>
            </a:r>
            <a:r>
              <a:rPr lang="zh-CN" altLang="en-US">
                <a:sym typeface="+mn-ea"/>
              </a:rPr>
              <a:t>。  注意</a:t>
            </a:r>
            <a:r>
              <a:rPr lang="en-US" altLang="zh-CN">
                <a:sym typeface="+mn-ea"/>
              </a:rPr>
              <a:t>case</a:t>
            </a:r>
            <a:r>
              <a:rPr lang="zh-CN" altLang="en-US">
                <a:sym typeface="+mn-ea"/>
              </a:rPr>
              <a:t>数较多，要预处理最小公倍数，否则复杂度多个</a:t>
            </a:r>
            <a:r>
              <a:rPr lang="en-US" altLang="zh-CN">
                <a:sym typeface="+mn-ea"/>
              </a:rPr>
              <a:t>log</a:t>
            </a:r>
            <a:r>
              <a:rPr lang="zh-CN" altLang="en-US">
                <a:sym typeface="+mn-ea"/>
              </a:rPr>
              <a:t>会超时。  还有注意总人数之和可能会超出</a:t>
            </a:r>
            <a:r>
              <a:rPr lang="en-US" altLang="zh-CN">
                <a:sym typeface="+mn-ea"/>
              </a:rPr>
              <a:t>int</a:t>
            </a:r>
            <a:r>
              <a:rPr lang="zh-CN" altLang="en-US">
                <a:sym typeface="+mn-ea"/>
              </a:rPr>
              <a:t>的范围。</a:t>
            </a:r>
          </a:p>
          <a:p>
            <a:endParaRPr lang="en-US" altLang="zh-CN">
              <a:sym typeface="+mn-ea"/>
            </a:endParaRPr>
          </a:p>
          <a:p>
            <a:endParaRPr lang="zh-CN" altLang="en-US">
              <a:sym typeface="+mn-ea"/>
            </a:endParaRPr>
          </a:p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399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73405"/>
            <a:ext cx="10515600" cy="5603875"/>
          </a:xfrm>
        </p:spPr>
        <p:txBody>
          <a:bodyPr/>
          <a:lstStyle/>
          <a:p>
            <a:r>
              <a:rPr lang="zh-CN" altLang="en-US"/>
              <a:t>网络流做法：</a:t>
            </a:r>
            <a:endParaRPr lang="en-US" altLang="zh-CN"/>
          </a:p>
          <a:p>
            <a:r>
              <a:rPr lang="en-US" altLang="zh-CN"/>
              <a:t>M</a:t>
            </a:r>
            <a:r>
              <a:rPr lang="zh-CN" altLang="en-US"/>
              <a:t>比较大，但是</a:t>
            </a:r>
            <a:r>
              <a:rPr lang="en-US" altLang="zh-CN"/>
              <a:t>1-10</a:t>
            </a:r>
            <a:r>
              <a:rPr lang="zh-CN" altLang="en-US"/>
              <a:t>的最小公倍数只有</a:t>
            </a:r>
            <a:r>
              <a:rPr lang="en-US" altLang="zh-CN"/>
              <a:t>2520.</a:t>
            </a:r>
          </a:p>
          <a:p>
            <a:r>
              <a:rPr lang="zh-CN" altLang="en-US"/>
              <a:t>可以把</a:t>
            </a:r>
            <a:r>
              <a:rPr lang="en-US" altLang="zh-CN"/>
              <a:t>1-M</a:t>
            </a:r>
            <a:r>
              <a:rPr lang="zh-CN" altLang="en-US"/>
              <a:t>的座位 划分成</a:t>
            </a:r>
            <a:r>
              <a:rPr lang="en-US" altLang="zh-CN"/>
              <a:t>2520</a:t>
            </a:r>
            <a:r>
              <a:rPr lang="zh-CN" altLang="en-US"/>
              <a:t>个等价类，编号相差</a:t>
            </a:r>
            <a:r>
              <a:rPr lang="en-US" altLang="zh-CN"/>
              <a:t>2520*k</a:t>
            </a:r>
            <a:r>
              <a:rPr lang="zh-CN" altLang="en-US"/>
              <a:t>的座位完全是等价的。</a:t>
            </a:r>
          </a:p>
          <a:p>
            <a:endParaRPr lang="zh-CN" altLang="en-US"/>
          </a:p>
          <a:p>
            <a:r>
              <a:rPr lang="zh-CN" altLang="en-US"/>
              <a:t>建模：</a:t>
            </a:r>
          </a:p>
          <a:p>
            <a:r>
              <a:rPr lang="zh-CN" altLang="en-US"/>
              <a:t>左边</a:t>
            </a:r>
            <a:r>
              <a:rPr lang="en-US" altLang="zh-CN"/>
              <a:t>10</a:t>
            </a:r>
            <a:r>
              <a:rPr lang="zh-CN" altLang="en-US"/>
              <a:t>个点，右边</a:t>
            </a:r>
            <a:r>
              <a:rPr lang="en-US" altLang="zh-CN"/>
              <a:t>2520</a:t>
            </a:r>
            <a:r>
              <a:rPr lang="zh-CN" altLang="en-US"/>
              <a:t>个点，存在倍数关系就连边。</a:t>
            </a:r>
          </a:p>
          <a:p>
            <a:r>
              <a:rPr lang="zh-CN" altLang="en-US"/>
              <a:t>源点到左边的点的容量是</a:t>
            </a:r>
            <a:r>
              <a:rPr lang="en-US" altLang="zh-CN"/>
              <a:t>Ai</a:t>
            </a:r>
            <a:r>
              <a:rPr lang="zh-CN" altLang="en-US"/>
              <a:t>。</a:t>
            </a:r>
          </a:p>
          <a:p>
            <a:r>
              <a:rPr lang="zh-CN" altLang="en-US"/>
              <a:t>右边的点</a:t>
            </a:r>
            <a:r>
              <a:rPr lang="en-US" altLang="zh-CN"/>
              <a:t>x</a:t>
            </a:r>
            <a:r>
              <a:rPr lang="zh-CN" altLang="en-US"/>
              <a:t>到汇点的容量是 </a:t>
            </a:r>
            <a:r>
              <a:rPr lang="en-US" altLang="zh-CN"/>
              <a:t>[M/2520] + [M % 2520 &lt;= x]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8280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Permutation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57325"/>
            <a:ext cx="10515600" cy="4719638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/>
              <a:t>首先，一个合法的构造，一定是开头是</a:t>
            </a:r>
            <a:r>
              <a:rPr lang="en-US" altLang="zh-CN" dirty="0"/>
              <a:t>1</a:t>
            </a:r>
            <a:r>
              <a:rPr lang="zh-CN" altLang="en-US" dirty="0"/>
              <a:t>，结尾是</a:t>
            </a:r>
            <a:r>
              <a:rPr lang="en-US" altLang="zh-CN" dirty="0"/>
              <a:t>N</a:t>
            </a:r>
            <a:r>
              <a:rPr lang="zh-CN" altLang="en-US" dirty="0"/>
              <a:t>，因为如果中间出现</a:t>
            </a:r>
            <a:r>
              <a:rPr lang="en-US" altLang="zh-CN" dirty="0"/>
              <a:t>1</a:t>
            </a:r>
            <a:r>
              <a:rPr lang="zh-CN" altLang="en-US" dirty="0"/>
              <a:t>或者</a:t>
            </a:r>
            <a:r>
              <a:rPr lang="en-US" altLang="zh-CN" dirty="0"/>
              <a:t>N</a:t>
            </a:r>
            <a:r>
              <a:rPr lang="zh-CN" altLang="en-US" dirty="0"/>
              <a:t>的话，一定会有重复。</a:t>
            </a:r>
            <a:br>
              <a:rPr lang="zh-CN" altLang="en-US" dirty="0"/>
            </a:br>
            <a:r>
              <a:rPr lang="zh-CN" altLang="en-US" dirty="0"/>
              <a:t>然后我就觉得所有的合数都是不行的，因为任何的合数都可以拆成</a:t>
            </a:r>
            <a:r>
              <a:rPr lang="en-US" altLang="zh-CN" dirty="0" err="1"/>
              <a:t>p×q</a:t>
            </a:r>
            <a:r>
              <a:rPr lang="zh-CN" altLang="en-US" dirty="0"/>
              <a:t>，但是有的合数，只能拆成两个相同的数乘起来，比如</a:t>
            </a:r>
            <a:r>
              <a:rPr lang="en-US" altLang="zh-CN" dirty="0"/>
              <a:t>4=2×2</a:t>
            </a:r>
            <a:r>
              <a:rPr lang="zh-CN" altLang="en-US" dirty="0"/>
              <a:t>、</a:t>
            </a:r>
            <a:r>
              <a:rPr lang="en-US" altLang="zh-CN" dirty="0"/>
              <a:t>9=3×3</a:t>
            </a:r>
            <a:r>
              <a:rPr lang="zh-CN" altLang="en-US" dirty="0"/>
              <a:t>，但是对于</a:t>
            </a:r>
            <a:r>
              <a:rPr lang="en-US" altLang="zh-CN" dirty="0"/>
              <a:t>9</a:t>
            </a:r>
            <a:r>
              <a:rPr lang="zh-CN" altLang="en-US" dirty="0"/>
              <a:t>来说，</a:t>
            </a:r>
            <a:r>
              <a:rPr lang="en-US" altLang="zh-CN" dirty="0"/>
              <a:t>6</a:t>
            </a:r>
            <a:r>
              <a:rPr lang="zh-CN" altLang="en-US" dirty="0"/>
              <a:t>中也存在</a:t>
            </a:r>
            <a:r>
              <a:rPr lang="en-US" altLang="zh-CN" dirty="0"/>
              <a:t>3</a:t>
            </a:r>
            <a:r>
              <a:rPr lang="zh-CN" altLang="en-US" dirty="0"/>
              <a:t>，所以</a:t>
            </a:r>
            <a:r>
              <a:rPr lang="en-US" altLang="zh-CN" dirty="0"/>
              <a:t>9</a:t>
            </a:r>
            <a:r>
              <a:rPr lang="zh-CN" altLang="en-US" dirty="0"/>
              <a:t>还是不合法，于是合数中只有</a:t>
            </a:r>
            <a:r>
              <a:rPr lang="en-US" altLang="zh-CN" dirty="0"/>
              <a:t>4</a:t>
            </a:r>
            <a:r>
              <a:rPr lang="zh-CN" altLang="en-US" dirty="0"/>
              <a:t>需要特判，之后都不成立。</a:t>
            </a:r>
            <a:br>
              <a:rPr lang="zh-CN" altLang="en-US" dirty="0"/>
            </a:br>
            <a:r>
              <a:rPr lang="zh-CN" altLang="en-US" dirty="0"/>
              <a:t>然后我们观察</a:t>
            </a:r>
            <a:r>
              <a:rPr lang="en-US" altLang="zh-CN" dirty="0"/>
              <a:t>(i+1)×</a:t>
            </a:r>
            <a:r>
              <a:rPr lang="en-US" altLang="zh-CN" dirty="0" err="1" smtClean="0"/>
              <a:t>inv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这个</a:t>
            </a:r>
            <a:r>
              <a:rPr lang="zh-CN" altLang="en-US" dirty="0"/>
              <a:t>式子。</a:t>
            </a:r>
            <a:br>
              <a:rPr lang="zh-CN" altLang="en-US" dirty="0"/>
            </a:br>
            <a:r>
              <a:rPr lang="zh-CN" altLang="en-US" dirty="0"/>
              <a:t>因为</a:t>
            </a:r>
            <a:br>
              <a:rPr lang="zh-CN" altLang="en-US" dirty="0"/>
            </a:br>
            <a:r>
              <a:rPr lang="en-US" altLang="zh-CN" dirty="0"/>
              <a:t>(i+1)×</a:t>
            </a:r>
            <a:r>
              <a:rPr lang="en-US" altLang="zh-CN" dirty="0" err="1"/>
              <a:t>inv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]=(j+1)×</a:t>
            </a:r>
            <a:r>
              <a:rPr lang="en-US" altLang="zh-CN" dirty="0" err="1"/>
              <a:t>inv</a:t>
            </a:r>
            <a:r>
              <a:rPr lang="en-US" altLang="zh-CN" dirty="0"/>
              <a:t>[j]</a:t>
            </a:r>
            <a:br>
              <a:rPr lang="en-US" altLang="zh-CN" dirty="0"/>
            </a:br>
            <a:r>
              <a:rPr lang="en-US" altLang="zh-CN" dirty="0" err="1"/>
              <a:t>i×j</a:t>
            </a:r>
            <a:r>
              <a:rPr lang="en-US" altLang="zh-CN" dirty="0"/>
              <a:t>×(i+1)×</a:t>
            </a:r>
            <a:r>
              <a:rPr lang="en-US" altLang="zh-CN" dirty="0" err="1"/>
              <a:t>inv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]=</a:t>
            </a:r>
            <a:r>
              <a:rPr lang="en-US" altLang="zh-CN" dirty="0" err="1"/>
              <a:t>i×j</a:t>
            </a:r>
            <a:r>
              <a:rPr lang="en-US" altLang="zh-CN" dirty="0"/>
              <a:t>×(j+1)×</a:t>
            </a:r>
            <a:r>
              <a:rPr lang="en-US" altLang="zh-CN" dirty="0" err="1"/>
              <a:t>inv</a:t>
            </a:r>
            <a:r>
              <a:rPr lang="en-US" altLang="zh-CN" dirty="0"/>
              <a:t>[j]</a:t>
            </a:r>
            <a:br>
              <a:rPr lang="en-US" altLang="zh-CN" dirty="0"/>
            </a:br>
            <a:r>
              <a:rPr lang="en-US" altLang="zh-CN" dirty="0"/>
              <a:t>j×(i+1)=</a:t>
            </a:r>
            <a:r>
              <a:rPr lang="en-US" altLang="zh-CN" dirty="0" err="1"/>
              <a:t>i</a:t>
            </a:r>
            <a:r>
              <a:rPr lang="en-US" altLang="zh-CN" dirty="0"/>
              <a:t>×(j+1)</a:t>
            </a:r>
            <a:br>
              <a:rPr lang="en-US" altLang="zh-CN" dirty="0"/>
            </a:br>
            <a:r>
              <a:rPr lang="zh-CN" altLang="en-US" dirty="0"/>
              <a:t>上面的式子只有</a:t>
            </a:r>
            <a:r>
              <a:rPr lang="en-US" altLang="zh-CN" dirty="0" err="1"/>
              <a:t>i</a:t>
            </a:r>
            <a:r>
              <a:rPr lang="en-US" altLang="zh-CN" dirty="0"/>
              <a:t>=j</a:t>
            </a:r>
            <a:r>
              <a:rPr lang="zh-CN" altLang="en-US" dirty="0"/>
              <a:t>时才成立。</a:t>
            </a:r>
            <a:br>
              <a:rPr lang="zh-CN" altLang="en-US" dirty="0"/>
            </a:br>
            <a:r>
              <a:rPr lang="zh-CN" altLang="en-US" dirty="0"/>
              <a:t>于是</a:t>
            </a:r>
            <a:r>
              <a:rPr lang="en-US" altLang="zh-CN" dirty="0"/>
              <a:t>(i+1)×</a:t>
            </a:r>
            <a:r>
              <a:rPr lang="en-US" altLang="zh-CN" dirty="0" err="1"/>
              <a:t>inv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就会形成一个</a:t>
            </a:r>
            <a:r>
              <a:rPr lang="en-US" altLang="zh-CN" dirty="0"/>
              <a:t>2</a:t>
            </a:r>
            <a:r>
              <a:rPr lang="zh-CN" altLang="en-US" dirty="0"/>
              <a:t>到</a:t>
            </a:r>
            <a:r>
              <a:rPr lang="en-US" altLang="zh-CN" dirty="0"/>
              <a:t>N−1</a:t>
            </a:r>
            <a:r>
              <a:rPr lang="zh-CN" altLang="en-US" dirty="0"/>
              <a:t>的排列，这么构造就可以了。</a:t>
            </a:r>
          </a:p>
        </p:txBody>
      </p:sp>
    </p:spTree>
    <p:extLst>
      <p:ext uri="{BB962C8B-B14F-4D97-AF65-F5344CB8AC3E}">
        <p14:creationId xmlns:p14="http://schemas.microsoft.com/office/powerpoint/2010/main" val="3558610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King’s game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zh-CN" altLang="en-US" dirty="0"/>
              <a:t>序列：</a:t>
            </a:r>
            <a:r>
              <a:rPr lang="en-US" altLang="zh-CN" dirty="0"/>
              <a:t>m*n</a:t>
            </a:r>
            <a:r>
              <a:rPr lang="zh-CN" altLang="en-US" dirty="0"/>
              <a:t>的数字矩阵的</a:t>
            </a:r>
            <a:r>
              <a:rPr lang="en-US" altLang="zh-CN" dirty="0"/>
              <a:t>m*n</a:t>
            </a:r>
            <a:r>
              <a:rPr lang="zh-CN" altLang="en-US" dirty="0"/>
              <a:t>个元素的排列方式有</a:t>
            </a:r>
            <a:r>
              <a:rPr lang="en-US" altLang="zh-CN" dirty="0"/>
              <a:t>(m*n)!</a:t>
            </a:r>
            <a:r>
              <a:rPr lang="zh-CN" altLang="en-US" dirty="0"/>
              <a:t>种；指定一种排列规则后，</a:t>
            </a:r>
            <a:r>
              <a:rPr lang="en-US" altLang="zh-CN" dirty="0"/>
              <a:t>m*n</a:t>
            </a:r>
            <a:r>
              <a:rPr lang="zh-CN" altLang="en-US" dirty="0"/>
              <a:t>的数字矩阵可以得到一个对应的序列（序列中包含有元素</a:t>
            </a:r>
            <a:r>
              <a:rPr lang="en-US" altLang="zh-CN" dirty="0"/>
              <a:t>0</a:t>
            </a:r>
            <a:r>
              <a:rPr lang="zh-CN" altLang="en-US" dirty="0"/>
              <a:t>）；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以下的讨论中的提到的序列都假定遵循某同一种排列规则，但不局限于任何特定的排列规则；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引理</a:t>
            </a:r>
            <a:r>
              <a:rPr lang="en-US" altLang="zh-CN" dirty="0"/>
              <a:t>1</a:t>
            </a:r>
            <a:r>
              <a:rPr lang="zh-CN" altLang="en-US" dirty="0"/>
              <a:t>：交换序列的任意两元素，序列的逆序数的奇偶性必定发生改变；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这是教科书上的定理，不再赘述；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从定理</a:t>
            </a:r>
            <a:r>
              <a:rPr lang="en-US" altLang="zh-CN" dirty="0"/>
              <a:t>1</a:t>
            </a:r>
            <a:r>
              <a:rPr lang="zh-CN" altLang="en-US" dirty="0"/>
              <a:t>，交换</a:t>
            </a:r>
            <a:r>
              <a:rPr lang="en-US" altLang="zh-CN" dirty="0"/>
              <a:t>1</a:t>
            </a:r>
            <a:r>
              <a:rPr lang="zh-CN" altLang="en-US" dirty="0"/>
              <a:t>次改变奇偶性，再交换再次改变奇偶性，所以连续交换</a:t>
            </a:r>
            <a:r>
              <a:rPr lang="en-US" altLang="zh-CN" dirty="0"/>
              <a:t>2</a:t>
            </a:r>
            <a:r>
              <a:rPr lang="zh-CN" altLang="en-US" dirty="0"/>
              <a:t>次，序列的逆序数的奇偶性必定保持不变；所以有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推论</a:t>
            </a:r>
            <a:r>
              <a:rPr lang="en-US" altLang="zh-CN" dirty="0"/>
              <a:t>1</a:t>
            </a:r>
            <a:r>
              <a:rPr lang="zh-CN" altLang="en-US" dirty="0"/>
              <a:t>：对序列进行偶数次的交换，序列的逆序数的奇偶性保持不变；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推论</a:t>
            </a:r>
            <a:r>
              <a:rPr lang="en-US" altLang="zh-CN" dirty="0"/>
              <a:t>2</a:t>
            </a:r>
            <a:r>
              <a:rPr lang="zh-CN" altLang="en-US" dirty="0"/>
              <a:t>： </a:t>
            </a:r>
            <a:r>
              <a:rPr lang="en-US" altLang="zh-CN" dirty="0"/>
              <a:t>"</a:t>
            </a:r>
            <a:r>
              <a:rPr lang="zh-CN" altLang="en-US" dirty="0"/>
              <a:t>对于任意的</a:t>
            </a:r>
            <a:r>
              <a:rPr lang="en-US" altLang="zh-CN" dirty="0"/>
              <a:t>m*n</a:t>
            </a:r>
            <a:r>
              <a:rPr lang="zh-CN" altLang="en-US" dirty="0"/>
              <a:t>的数字矩阵，经过任意</a:t>
            </a:r>
            <a:r>
              <a:rPr lang="en-US" altLang="zh-CN" dirty="0"/>
              <a:t>k</a:t>
            </a:r>
            <a:r>
              <a:rPr lang="zh-CN" altLang="en-US" dirty="0"/>
              <a:t>次合法移动后，若</a:t>
            </a:r>
            <a:r>
              <a:rPr lang="en-US" altLang="zh-CN" dirty="0"/>
              <a:t>0</a:t>
            </a:r>
            <a:r>
              <a:rPr lang="zh-CN" altLang="en-US" dirty="0"/>
              <a:t>回到原来的位置，那么序列的逆序对的奇偶性保持不变</a:t>
            </a:r>
            <a:r>
              <a:rPr lang="en-US" altLang="zh-CN" dirty="0"/>
              <a:t>"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1</a:t>
            </a:r>
            <a:r>
              <a:rPr lang="zh-CN" altLang="en-US" dirty="0"/>
              <a:t>）由于每次合法移动都是跟</a:t>
            </a:r>
            <a:r>
              <a:rPr lang="en-US" altLang="zh-CN" dirty="0"/>
              <a:t>0</a:t>
            </a:r>
            <a:r>
              <a:rPr lang="zh-CN" altLang="en-US" dirty="0"/>
              <a:t>进行的，总的移动次数 </a:t>
            </a:r>
            <a:r>
              <a:rPr lang="en-US" altLang="zh-CN" dirty="0"/>
              <a:t>==0</a:t>
            </a:r>
            <a:r>
              <a:rPr lang="zh-CN" altLang="en-US" dirty="0"/>
              <a:t>的移动次数总计； </a:t>
            </a:r>
            <a:br>
              <a:rPr lang="zh-CN" altLang="en-US" dirty="0"/>
            </a:br>
            <a:r>
              <a:rPr lang="en-US" altLang="zh-CN" dirty="0"/>
              <a:t>2</a:t>
            </a:r>
            <a:r>
              <a:rPr lang="zh-CN" altLang="en-US" dirty="0"/>
              <a:t>）对于数</a:t>
            </a:r>
            <a:r>
              <a:rPr lang="en-US" altLang="zh-CN" dirty="0"/>
              <a:t>0</a:t>
            </a:r>
            <a:r>
              <a:rPr lang="zh-CN" altLang="en-US" dirty="0"/>
              <a:t>，由于其位置保持不变，那么必定需要经过偶数次的左右移动，以及偶数次的上下移动</a:t>
            </a:r>
            <a:r>
              <a:rPr lang="en-US" altLang="zh-CN" dirty="0"/>
              <a:t>;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由推论</a:t>
            </a:r>
            <a:r>
              <a:rPr lang="en-US" altLang="zh-CN" dirty="0"/>
              <a:t>1</a:t>
            </a:r>
            <a:r>
              <a:rPr lang="zh-CN" altLang="en-US" dirty="0"/>
              <a:t>， 所以推论</a:t>
            </a:r>
            <a:r>
              <a:rPr lang="en-US" altLang="zh-CN" dirty="0"/>
              <a:t>2</a:t>
            </a:r>
            <a:r>
              <a:rPr lang="zh-CN" altLang="en-US" dirty="0"/>
              <a:t>得证；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 </a:t>
            </a:r>
            <a:br>
              <a:rPr lang="zh-CN" altLang="en-US" dirty="0"/>
            </a:br>
            <a:r>
              <a:rPr lang="zh-CN" altLang="en-US" dirty="0"/>
              <a:t>这样就完成了 </a:t>
            </a:r>
            <a:r>
              <a:rPr lang="en-US" altLang="zh-CN" dirty="0"/>
              <a:t>"</a:t>
            </a:r>
            <a:r>
              <a:rPr lang="zh-CN" altLang="en-US" dirty="0"/>
              <a:t>移动</a:t>
            </a:r>
            <a:r>
              <a:rPr lang="en-US" altLang="zh-CN" dirty="0"/>
              <a:t>A </a:t>
            </a:r>
            <a:r>
              <a:rPr lang="zh-CN" altLang="en-US" dirty="0"/>
              <a:t>使得 </a:t>
            </a:r>
            <a:r>
              <a:rPr lang="en-US" altLang="zh-CN" dirty="0"/>
              <a:t>A</a:t>
            </a:r>
            <a:r>
              <a:rPr lang="zh-CN" altLang="en-US" dirty="0"/>
              <a:t>的最后一行与</a:t>
            </a:r>
            <a:r>
              <a:rPr lang="en-US" altLang="zh-CN" dirty="0"/>
              <a:t>B'</a:t>
            </a:r>
            <a:r>
              <a:rPr lang="zh-CN" altLang="en-US" dirty="0"/>
              <a:t>的最后一行的元素与位置完全相同</a:t>
            </a:r>
            <a:r>
              <a:rPr lang="en-US" altLang="zh-CN" dirty="0"/>
              <a:t>"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记 </a:t>
            </a:r>
            <a:r>
              <a:rPr lang="en-US" altLang="zh-CN" dirty="0"/>
              <a:t>A</a:t>
            </a:r>
            <a:r>
              <a:rPr lang="zh-CN" altLang="en-US" dirty="0"/>
              <a:t>的前</a:t>
            </a:r>
            <a:r>
              <a:rPr lang="en-US" altLang="zh-CN" dirty="0"/>
              <a:t>m-1</a:t>
            </a:r>
            <a:r>
              <a:rPr lang="zh-CN" altLang="en-US" dirty="0"/>
              <a:t>行组成的子矩阵为</a:t>
            </a:r>
            <a:r>
              <a:rPr lang="en-US" altLang="zh-CN" dirty="0"/>
              <a:t>A',B'</a:t>
            </a:r>
            <a:r>
              <a:rPr lang="zh-CN" altLang="en-US" dirty="0"/>
              <a:t>的前</a:t>
            </a:r>
            <a:r>
              <a:rPr lang="en-US" altLang="zh-CN" dirty="0"/>
              <a:t>m-1</a:t>
            </a:r>
            <a:r>
              <a:rPr lang="zh-CN" altLang="en-US" dirty="0"/>
              <a:t>行组成的子矩阵为新</a:t>
            </a:r>
            <a:r>
              <a:rPr lang="en-US" altLang="zh-CN" dirty="0"/>
              <a:t>B'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48197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/>
              <a:t>推论</a:t>
            </a:r>
            <a:r>
              <a:rPr lang="en-US" altLang="zh-CN" dirty="0"/>
              <a:t>3</a:t>
            </a:r>
            <a:r>
              <a:rPr lang="zh-CN" altLang="en-US" dirty="0"/>
              <a:t>： </a:t>
            </a:r>
            <a:r>
              <a:rPr lang="en-US" altLang="zh-CN" dirty="0"/>
              <a:t>"</a:t>
            </a:r>
            <a:r>
              <a:rPr lang="zh-CN" altLang="en-US" dirty="0"/>
              <a:t>对于任意的</a:t>
            </a:r>
            <a:r>
              <a:rPr lang="en-US" altLang="zh-CN" dirty="0"/>
              <a:t>m*n</a:t>
            </a:r>
            <a:r>
              <a:rPr lang="zh-CN" altLang="en-US" dirty="0"/>
              <a:t>的数字矩阵，假设经过多次合法移动后，交换了两非</a:t>
            </a:r>
            <a:r>
              <a:rPr lang="en-US" altLang="zh-CN" dirty="0"/>
              <a:t>0</a:t>
            </a:r>
            <a:r>
              <a:rPr lang="zh-CN" altLang="en-US" dirty="0"/>
              <a:t>元素的位置，且其他元素的位置保持不变，那么必定需要经过与</a:t>
            </a:r>
            <a:r>
              <a:rPr lang="en-US" altLang="zh-CN" dirty="0"/>
              <a:t>0</a:t>
            </a:r>
            <a:r>
              <a:rPr lang="zh-CN" altLang="en-US" dirty="0"/>
              <a:t>偶数次的左右交换，以及偶数次的上下交换</a:t>
            </a:r>
            <a:r>
              <a:rPr lang="en-US" altLang="zh-CN" dirty="0"/>
              <a:t>"</a:t>
            </a:r>
            <a:r>
              <a:rPr lang="zh-CN" altLang="en-US" dirty="0"/>
              <a:t>； </a:t>
            </a:r>
            <a:br>
              <a:rPr lang="zh-CN" altLang="en-US" dirty="0"/>
            </a:br>
            <a:r>
              <a:rPr lang="zh-CN" altLang="en-US" dirty="0"/>
              <a:t>由于交换前后</a:t>
            </a:r>
            <a:r>
              <a:rPr lang="en-US" altLang="zh-CN" dirty="0"/>
              <a:t>0</a:t>
            </a:r>
            <a:r>
              <a:rPr lang="zh-CN" altLang="en-US" dirty="0"/>
              <a:t>的位置保持不变，由推论</a:t>
            </a:r>
            <a:r>
              <a:rPr lang="en-US" altLang="zh-CN" dirty="0"/>
              <a:t>2</a:t>
            </a:r>
            <a:r>
              <a:rPr lang="zh-CN" altLang="en-US" dirty="0"/>
              <a:t>，推论</a:t>
            </a:r>
            <a:r>
              <a:rPr lang="en-US" altLang="zh-CN" dirty="0"/>
              <a:t>3</a:t>
            </a:r>
            <a:r>
              <a:rPr lang="zh-CN" altLang="en-US" dirty="0"/>
              <a:t>得证； 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然而从引理</a:t>
            </a:r>
            <a:r>
              <a:rPr lang="en-US" altLang="zh-CN" dirty="0"/>
              <a:t>1</a:t>
            </a:r>
            <a:r>
              <a:rPr lang="zh-CN" altLang="en-US" dirty="0"/>
              <a:t>：交换序列的任意两元素，序列的逆序数的奇偶性必定发生改变；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这与推论</a:t>
            </a:r>
            <a:r>
              <a:rPr lang="en-US" altLang="zh-CN" dirty="0"/>
              <a:t>3</a:t>
            </a:r>
            <a:r>
              <a:rPr lang="zh-CN" altLang="en-US" dirty="0"/>
              <a:t>是相互矛盾的，所以推论</a:t>
            </a:r>
            <a:r>
              <a:rPr lang="en-US" altLang="zh-CN" dirty="0"/>
              <a:t>3</a:t>
            </a:r>
            <a:r>
              <a:rPr lang="zh-CN" altLang="en-US" dirty="0"/>
              <a:t>的假设是不存在的；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推论</a:t>
            </a:r>
            <a:r>
              <a:rPr lang="en-US" altLang="zh-CN" dirty="0"/>
              <a:t>4</a:t>
            </a:r>
            <a:r>
              <a:rPr lang="zh-CN" altLang="en-US" dirty="0"/>
              <a:t>： </a:t>
            </a:r>
            <a:r>
              <a:rPr lang="en-US" altLang="zh-CN" dirty="0"/>
              <a:t>"</a:t>
            </a:r>
            <a:r>
              <a:rPr lang="zh-CN" altLang="en-US" dirty="0"/>
              <a:t>对于任意的</a:t>
            </a:r>
            <a:r>
              <a:rPr lang="en-US" altLang="zh-CN" dirty="0"/>
              <a:t>m*n</a:t>
            </a:r>
            <a:r>
              <a:rPr lang="zh-CN" altLang="en-US" dirty="0"/>
              <a:t>的数字矩阵，无法经过任意次的合法移动，使得：交换了两非</a:t>
            </a:r>
            <a:r>
              <a:rPr lang="en-US" altLang="zh-CN" dirty="0"/>
              <a:t>0</a:t>
            </a:r>
            <a:r>
              <a:rPr lang="zh-CN" altLang="en-US" dirty="0"/>
              <a:t>元素的位置，且其他元素的位置保持不变</a:t>
            </a:r>
            <a:r>
              <a:rPr lang="en-US" altLang="zh-CN" dirty="0"/>
              <a:t>"</a:t>
            </a:r>
            <a:r>
              <a:rPr lang="zh-CN" altLang="en-US" dirty="0"/>
              <a:t>； 即：若</a:t>
            </a:r>
            <a:r>
              <a:rPr lang="en-US" altLang="zh-CN" dirty="0"/>
              <a:t>A</a:t>
            </a:r>
            <a:r>
              <a:rPr lang="zh-CN" altLang="en-US" dirty="0"/>
              <a:t>与</a:t>
            </a:r>
            <a:r>
              <a:rPr lang="en-US" altLang="zh-CN" dirty="0"/>
              <a:t>B</a:t>
            </a:r>
            <a:r>
              <a:rPr lang="zh-CN" altLang="en-US" dirty="0"/>
              <a:t>只有两非</a:t>
            </a:r>
            <a:r>
              <a:rPr lang="en-US" altLang="zh-CN" dirty="0"/>
              <a:t>0</a:t>
            </a:r>
            <a:r>
              <a:rPr lang="zh-CN" altLang="en-US" dirty="0"/>
              <a:t>元素的位置不一致，其他的（包含</a:t>
            </a:r>
            <a:r>
              <a:rPr lang="en-US" altLang="zh-CN" dirty="0"/>
              <a:t>0</a:t>
            </a:r>
            <a:r>
              <a:rPr lang="zh-CN" altLang="en-US" dirty="0"/>
              <a:t>）元素的位置是相同的，那么</a:t>
            </a:r>
            <a:r>
              <a:rPr lang="en-US" altLang="zh-CN" dirty="0"/>
              <a:t>A</a:t>
            </a:r>
            <a:r>
              <a:rPr lang="zh-CN" altLang="en-US" dirty="0"/>
              <a:t>不能通过合法移动转化成</a:t>
            </a:r>
            <a:r>
              <a:rPr lang="en-US" altLang="zh-CN" dirty="0"/>
              <a:t>B;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5572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下面来讨论一个具体的移动策略； </a:t>
            </a:r>
            <a:br>
              <a:rPr lang="zh-CN" altLang="en-US" dirty="0"/>
            </a:br>
            <a:r>
              <a:rPr lang="zh-CN" altLang="en-US" dirty="0"/>
              <a:t>对于任意的</a:t>
            </a:r>
            <a:r>
              <a:rPr lang="en-US" altLang="zh-CN" dirty="0"/>
              <a:t>m*n</a:t>
            </a:r>
            <a:r>
              <a:rPr lang="zh-CN" altLang="en-US" dirty="0"/>
              <a:t>的矩阵，不妨假设行</a:t>
            </a:r>
            <a:r>
              <a:rPr lang="en-US" altLang="zh-CN" dirty="0"/>
              <a:t>m&gt;=</a:t>
            </a:r>
            <a:r>
              <a:rPr lang="zh-CN" altLang="en-US" dirty="0"/>
              <a:t>列</a:t>
            </a:r>
            <a:r>
              <a:rPr lang="en-US" altLang="zh-CN" dirty="0"/>
              <a:t>n</a:t>
            </a:r>
            <a:r>
              <a:rPr lang="zh-CN" altLang="en-US" dirty="0"/>
              <a:t>； </a:t>
            </a:r>
            <a:br>
              <a:rPr lang="zh-CN" altLang="en-US" dirty="0"/>
            </a:br>
            <a:r>
              <a:rPr lang="zh-CN" altLang="en-US" dirty="0"/>
              <a:t>假设源状态矩阵为</a:t>
            </a:r>
            <a:r>
              <a:rPr lang="en-US" altLang="zh-CN" dirty="0"/>
              <a:t>A,</a:t>
            </a:r>
            <a:r>
              <a:rPr lang="zh-CN" altLang="en-US" dirty="0"/>
              <a:t>目标状态矩阵为</a:t>
            </a:r>
            <a:r>
              <a:rPr lang="en-US" altLang="zh-CN" dirty="0"/>
              <a:t>B;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1) </a:t>
            </a:r>
            <a:r>
              <a:rPr lang="zh-CN" altLang="en-US" dirty="0"/>
              <a:t>总能将目标状态</a:t>
            </a:r>
            <a:r>
              <a:rPr lang="en-US" altLang="zh-CN" dirty="0"/>
              <a:t>B</a:t>
            </a:r>
            <a:r>
              <a:rPr lang="zh-CN" altLang="en-US" dirty="0"/>
              <a:t>的</a:t>
            </a:r>
            <a:r>
              <a:rPr lang="en-US" altLang="zh-CN" dirty="0"/>
              <a:t>0</a:t>
            </a:r>
            <a:r>
              <a:rPr lang="zh-CN" altLang="en-US" dirty="0"/>
              <a:t>移动到左上角的位置； </a:t>
            </a:r>
            <a:br>
              <a:rPr lang="zh-CN" altLang="en-US" dirty="0"/>
            </a:br>
            <a:r>
              <a:rPr lang="zh-CN" altLang="en-US" dirty="0"/>
              <a:t>将新的目标状态记为</a:t>
            </a:r>
            <a:r>
              <a:rPr lang="en-US" altLang="zh-CN" dirty="0"/>
              <a:t>B',</a:t>
            </a:r>
            <a:r>
              <a:rPr lang="zh-CN" altLang="en-US" dirty="0"/>
              <a:t>由于每步移动都是可逆的，所以从</a:t>
            </a:r>
            <a:r>
              <a:rPr lang="en-US" altLang="zh-CN" dirty="0"/>
              <a:t>B</a:t>
            </a:r>
            <a:r>
              <a:rPr lang="zh-CN" altLang="en-US" dirty="0"/>
              <a:t>可以移动到</a:t>
            </a:r>
            <a:r>
              <a:rPr lang="en-US" altLang="zh-CN" dirty="0"/>
              <a:t>B',</a:t>
            </a:r>
            <a:r>
              <a:rPr lang="zh-CN" altLang="en-US" dirty="0"/>
              <a:t>那么必定也可以从</a:t>
            </a:r>
            <a:r>
              <a:rPr lang="en-US" altLang="zh-CN" dirty="0"/>
              <a:t>B'</a:t>
            </a:r>
            <a:r>
              <a:rPr lang="zh-CN" altLang="en-US" dirty="0"/>
              <a:t>移动到</a:t>
            </a:r>
            <a:r>
              <a:rPr lang="en-US" altLang="zh-CN" dirty="0"/>
              <a:t>B;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因此，</a:t>
            </a:r>
            <a:r>
              <a:rPr lang="en-US" altLang="zh-CN" dirty="0"/>
              <a:t>A</a:t>
            </a:r>
            <a:r>
              <a:rPr lang="zh-CN" altLang="en-US" dirty="0"/>
              <a:t>能否移动到</a:t>
            </a:r>
            <a:r>
              <a:rPr lang="en-US" altLang="zh-CN" dirty="0"/>
              <a:t>B </a:t>
            </a:r>
            <a:r>
              <a:rPr lang="zh-CN" altLang="en-US" dirty="0"/>
              <a:t>等价于 </a:t>
            </a:r>
            <a:r>
              <a:rPr lang="en-US" altLang="zh-CN" dirty="0"/>
              <a:t>A</a:t>
            </a:r>
            <a:r>
              <a:rPr lang="zh-CN" altLang="en-US" dirty="0"/>
              <a:t>能否移动到</a:t>
            </a:r>
            <a:r>
              <a:rPr lang="en-US" altLang="zh-CN" dirty="0"/>
              <a:t>B';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2) </a:t>
            </a:r>
            <a:r>
              <a:rPr lang="zh-CN" altLang="en-US" dirty="0"/>
              <a:t>若</a:t>
            </a:r>
            <a:r>
              <a:rPr lang="en-US" altLang="zh-CN" dirty="0"/>
              <a:t>m&gt;n,</a:t>
            </a:r>
            <a:r>
              <a:rPr lang="zh-CN" altLang="en-US" dirty="0"/>
              <a:t>那么总可以移动</a:t>
            </a:r>
            <a:r>
              <a:rPr lang="en-US" altLang="zh-CN" dirty="0"/>
              <a:t>A </a:t>
            </a:r>
            <a:r>
              <a:rPr lang="zh-CN" altLang="en-US" dirty="0"/>
              <a:t>使得 </a:t>
            </a:r>
            <a:r>
              <a:rPr lang="en-US" altLang="zh-CN" dirty="0"/>
              <a:t>A</a:t>
            </a:r>
            <a:r>
              <a:rPr lang="zh-CN" altLang="en-US" dirty="0"/>
              <a:t>的最后一行与</a:t>
            </a:r>
            <a:r>
              <a:rPr lang="en-US" altLang="zh-CN" dirty="0"/>
              <a:t>B'</a:t>
            </a:r>
            <a:r>
              <a:rPr lang="zh-CN" altLang="en-US" dirty="0"/>
              <a:t>的最后一行的元素与位置完全相同； </a:t>
            </a:r>
            <a:br>
              <a:rPr lang="zh-CN" altLang="en-US" dirty="0"/>
            </a:br>
            <a:r>
              <a:rPr lang="zh-CN" altLang="en-US" dirty="0"/>
              <a:t>假设</a:t>
            </a:r>
            <a:r>
              <a:rPr lang="en-US" altLang="zh-CN" dirty="0"/>
              <a:t>B'</a:t>
            </a:r>
            <a:r>
              <a:rPr lang="zh-CN" altLang="en-US" dirty="0"/>
              <a:t>的最后一行的元素从左到右依次为</a:t>
            </a:r>
            <a:r>
              <a:rPr lang="en-US" altLang="zh-CN" dirty="0"/>
              <a:t>B'[1..n];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a) </a:t>
            </a:r>
            <a:r>
              <a:rPr lang="zh-CN" altLang="en-US" dirty="0"/>
              <a:t>对于</a:t>
            </a:r>
            <a:r>
              <a:rPr lang="en-US" altLang="zh-CN" dirty="0"/>
              <a:t>A</a:t>
            </a:r>
            <a:r>
              <a:rPr lang="zh-CN" altLang="en-US" dirty="0"/>
              <a:t>中的</a:t>
            </a:r>
            <a:r>
              <a:rPr lang="en-US" altLang="zh-CN" dirty="0"/>
              <a:t>B'[1],</a:t>
            </a:r>
            <a:r>
              <a:rPr lang="zh-CN" altLang="en-US" dirty="0"/>
              <a:t>总可以将该元素先移动到目标位置的上方；然后依次移动使得其下方目标位置为</a:t>
            </a:r>
            <a:r>
              <a:rPr lang="en-US" altLang="zh-CN" dirty="0"/>
              <a:t>0;</a:t>
            </a:r>
            <a:r>
              <a:rPr lang="zh-CN" altLang="en-US" dirty="0"/>
              <a:t>再交换 </a:t>
            </a:r>
            <a:r>
              <a:rPr lang="en-US" altLang="zh-CN" dirty="0"/>
              <a:t>B'[1]</a:t>
            </a:r>
            <a:r>
              <a:rPr lang="zh-CN" altLang="en-US" dirty="0"/>
              <a:t>与 </a:t>
            </a:r>
            <a:r>
              <a:rPr lang="en-US" altLang="zh-CN" dirty="0"/>
              <a:t>0</a:t>
            </a:r>
            <a:r>
              <a:rPr lang="zh-CN" altLang="en-US" dirty="0"/>
              <a:t>，即可将</a:t>
            </a:r>
            <a:r>
              <a:rPr lang="en-US" altLang="zh-CN" dirty="0"/>
              <a:t>A</a:t>
            </a:r>
            <a:r>
              <a:rPr lang="zh-CN" altLang="en-US" dirty="0"/>
              <a:t>中的</a:t>
            </a:r>
            <a:r>
              <a:rPr lang="en-US" altLang="zh-CN" dirty="0"/>
              <a:t>B'[1]</a:t>
            </a:r>
            <a:r>
              <a:rPr lang="zh-CN" altLang="en-US" dirty="0"/>
              <a:t>移动到目标位置</a:t>
            </a:r>
            <a:r>
              <a:rPr lang="en-US" altLang="zh-CN" dirty="0"/>
              <a:t>;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b) </a:t>
            </a:r>
            <a:r>
              <a:rPr lang="zh-CN" altLang="en-US" dirty="0"/>
              <a:t>假设</a:t>
            </a:r>
            <a:r>
              <a:rPr lang="en-US" altLang="zh-CN" dirty="0"/>
              <a:t>A</a:t>
            </a:r>
            <a:r>
              <a:rPr lang="zh-CN" altLang="en-US" dirty="0"/>
              <a:t>的最后一行的前</a:t>
            </a:r>
            <a:r>
              <a:rPr lang="en-US" altLang="zh-CN" dirty="0" err="1"/>
              <a:t>i</a:t>
            </a:r>
            <a:r>
              <a:rPr lang="zh-CN" altLang="en-US" dirty="0"/>
              <a:t>个元素已放置完毕，那么对于第</a:t>
            </a:r>
            <a:r>
              <a:rPr lang="en-US" altLang="zh-CN" dirty="0"/>
              <a:t>i+1 &lt;n</a:t>
            </a:r>
            <a:r>
              <a:rPr lang="zh-CN" altLang="en-US" dirty="0"/>
              <a:t>个元素，总可以用与</a:t>
            </a:r>
            <a:r>
              <a:rPr lang="en-US" altLang="zh-CN" dirty="0"/>
              <a:t>a)</a:t>
            </a:r>
            <a:r>
              <a:rPr lang="zh-CN" altLang="en-US" dirty="0"/>
              <a:t>同样的方法，将</a:t>
            </a:r>
            <a:r>
              <a:rPr lang="en-US" altLang="zh-CN" dirty="0"/>
              <a:t>A</a:t>
            </a:r>
            <a:r>
              <a:rPr lang="zh-CN" altLang="en-US" dirty="0"/>
              <a:t>中的</a:t>
            </a:r>
            <a:r>
              <a:rPr lang="en-US" altLang="zh-CN" dirty="0"/>
              <a:t>B'[i+1]</a:t>
            </a:r>
            <a:r>
              <a:rPr lang="zh-CN" altLang="en-US" dirty="0"/>
              <a:t>移动到目标位置</a:t>
            </a:r>
            <a:r>
              <a:rPr lang="en-US" altLang="zh-CN" dirty="0"/>
              <a:t>;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c) </a:t>
            </a:r>
            <a:r>
              <a:rPr lang="zh-CN" altLang="en-US" dirty="0"/>
              <a:t>对于</a:t>
            </a:r>
            <a:r>
              <a:rPr lang="en-US" altLang="zh-CN" dirty="0"/>
              <a:t>A</a:t>
            </a:r>
            <a:r>
              <a:rPr lang="zh-CN" altLang="en-US" dirty="0"/>
              <a:t>中的</a:t>
            </a:r>
            <a:r>
              <a:rPr lang="en-US" altLang="zh-CN" dirty="0"/>
              <a:t>B'[n]</a:t>
            </a:r>
            <a:r>
              <a:rPr lang="zh-CN" altLang="en-US" dirty="0"/>
              <a:t>，先将其移动到</a:t>
            </a:r>
            <a:r>
              <a:rPr lang="en-US" altLang="zh-CN" dirty="0"/>
              <a:t>A</a:t>
            </a:r>
            <a:r>
              <a:rPr lang="zh-CN" altLang="en-US" dirty="0"/>
              <a:t>的倒数第</a:t>
            </a:r>
            <a:r>
              <a:rPr lang="en-US" altLang="zh-CN" dirty="0"/>
              <a:t>2</a:t>
            </a:r>
            <a:r>
              <a:rPr lang="zh-CN" altLang="en-US" dirty="0"/>
              <a:t>行的倒数第</a:t>
            </a:r>
            <a:r>
              <a:rPr lang="en-US" altLang="zh-CN" dirty="0"/>
              <a:t>2</a:t>
            </a:r>
            <a:r>
              <a:rPr lang="zh-CN" altLang="en-US" dirty="0"/>
              <a:t>列，然后将</a:t>
            </a:r>
            <a:r>
              <a:rPr lang="en-US" altLang="zh-CN" dirty="0"/>
              <a:t>0</a:t>
            </a:r>
            <a:r>
              <a:rPr lang="zh-CN" altLang="en-US" dirty="0"/>
              <a:t>移动到</a:t>
            </a:r>
            <a:r>
              <a:rPr lang="en-US" altLang="zh-CN" dirty="0"/>
              <a:t>A</a:t>
            </a:r>
            <a:r>
              <a:rPr lang="zh-CN" altLang="en-US" dirty="0"/>
              <a:t>中的</a:t>
            </a:r>
            <a:r>
              <a:rPr lang="en-US" altLang="zh-CN" dirty="0"/>
              <a:t>B'[1]</a:t>
            </a:r>
            <a:r>
              <a:rPr lang="zh-CN" altLang="en-US" dirty="0"/>
              <a:t>的 上方，再将</a:t>
            </a:r>
            <a:r>
              <a:rPr lang="en-US" altLang="zh-CN" dirty="0"/>
              <a:t>B'[1..n-1]</a:t>
            </a:r>
            <a:r>
              <a:rPr lang="zh-CN" altLang="en-US" dirty="0"/>
              <a:t>各顺时针移动一个位置；将</a:t>
            </a:r>
            <a:r>
              <a:rPr lang="en-US" altLang="zh-CN" dirty="0"/>
              <a:t>B'[n] </a:t>
            </a:r>
            <a:r>
              <a:rPr lang="zh-CN" altLang="en-US" dirty="0"/>
              <a:t>下移，然后再将</a:t>
            </a:r>
            <a:r>
              <a:rPr lang="en-US" altLang="zh-CN" dirty="0"/>
              <a:t>B'[1..n]</a:t>
            </a:r>
            <a:r>
              <a:rPr lang="zh-CN" altLang="en-US" dirty="0"/>
              <a:t>各逆时针移动一个位置；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08767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CN" altLang="en-US" dirty="0"/>
              <a:t>那么循环执行 </a:t>
            </a:r>
            <a:r>
              <a:rPr lang="en-US" altLang="zh-CN" dirty="0"/>
              <a:t>2) </a:t>
            </a:r>
            <a:r>
              <a:rPr lang="zh-CN" altLang="en-US" dirty="0"/>
              <a:t>直到 </a:t>
            </a:r>
            <a:r>
              <a:rPr lang="en-US" altLang="zh-CN" dirty="0"/>
              <a:t>A'</a:t>
            </a:r>
            <a:r>
              <a:rPr lang="zh-CN" altLang="en-US" dirty="0"/>
              <a:t>的行数与列数相同； 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3) </a:t>
            </a:r>
            <a:r>
              <a:rPr lang="zh-CN" altLang="en-US" dirty="0"/>
              <a:t>若</a:t>
            </a:r>
            <a:r>
              <a:rPr lang="en-US" altLang="zh-CN" dirty="0"/>
              <a:t>A'</a:t>
            </a:r>
            <a:r>
              <a:rPr lang="zh-CN" altLang="en-US" dirty="0"/>
              <a:t>的行数与列数相同</a:t>
            </a:r>
            <a:r>
              <a:rPr lang="en-US" altLang="zh-CN" dirty="0"/>
              <a:t>,</a:t>
            </a:r>
            <a:r>
              <a:rPr lang="zh-CN" altLang="en-US" dirty="0"/>
              <a:t>那么总可以移动</a:t>
            </a:r>
            <a:r>
              <a:rPr lang="en-US" altLang="zh-CN" dirty="0"/>
              <a:t>A' </a:t>
            </a:r>
            <a:r>
              <a:rPr lang="zh-CN" altLang="en-US" dirty="0"/>
              <a:t>使得 </a:t>
            </a:r>
            <a:r>
              <a:rPr lang="en-US" altLang="zh-CN" dirty="0"/>
              <a:t>A'</a:t>
            </a:r>
            <a:r>
              <a:rPr lang="zh-CN" altLang="en-US" dirty="0"/>
              <a:t>的最后一行与最后一列与</a:t>
            </a:r>
            <a:r>
              <a:rPr lang="en-US" altLang="zh-CN" dirty="0"/>
              <a:t>B'</a:t>
            </a:r>
            <a:r>
              <a:rPr lang="zh-CN" altLang="en-US" dirty="0"/>
              <a:t>的最后一行与的元素与位置完全相同； </a:t>
            </a:r>
            <a:br>
              <a:rPr lang="zh-CN" altLang="en-US" dirty="0"/>
            </a:br>
            <a:r>
              <a:rPr lang="zh-CN" altLang="en-US" dirty="0"/>
              <a:t>略，方法类似与</a:t>
            </a:r>
            <a:r>
              <a:rPr lang="en-US" altLang="zh-CN" dirty="0"/>
              <a:t>2)</a:t>
            </a:r>
            <a:r>
              <a:rPr lang="zh-CN" altLang="en-US" dirty="0"/>
              <a:t>； 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那么循环执行 </a:t>
            </a:r>
            <a:r>
              <a:rPr lang="en-US" altLang="zh-CN" dirty="0"/>
              <a:t>3),</a:t>
            </a:r>
            <a:r>
              <a:rPr lang="zh-CN" altLang="en-US" dirty="0"/>
              <a:t>直到 </a:t>
            </a:r>
            <a:r>
              <a:rPr lang="en-US" altLang="zh-CN" dirty="0"/>
              <a:t>A'</a:t>
            </a:r>
            <a:r>
              <a:rPr lang="zh-CN" altLang="en-US" dirty="0"/>
              <a:t>的行数与列数都为</a:t>
            </a:r>
            <a:r>
              <a:rPr lang="en-US" altLang="zh-CN" dirty="0"/>
              <a:t>2</a:t>
            </a:r>
            <a:r>
              <a:rPr lang="zh-CN" altLang="en-US" dirty="0"/>
              <a:t>； 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en-US" altLang="zh-CN" dirty="0"/>
              <a:t>4) </a:t>
            </a:r>
            <a:r>
              <a:rPr lang="zh-CN" altLang="en-US" dirty="0"/>
              <a:t>对于</a:t>
            </a:r>
            <a:r>
              <a:rPr lang="en-US" altLang="zh-CN" dirty="0"/>
              <a:t>2*2</a:t>
            </a:r>
            <a:r>
              <a:rPr lang="zh-CN" altLang="en-US" dirty="0"/>
              <a:t>的矩阵</a:t>
            </a:r>
            <a:r>
              <a:rPr lang="en-US" altLang="zh-CN" dirty="0"/>
              <a:t>A' </a:t>
            </a:r>
            <a:r>
              <a:rPr lang="zh-CN" altLang="en-US" dirty="0"/>
              <a:t>与</a:t>
            </a:r>
            <a:r>
              <a:rPr lang="en-US" altLang="zh-CN" dirty="0"/>
              <a:t>B',</a:t>
            </a:r>
            <a:r>
              <a:rPr lang="zh-CN" altLang="en-US" dirty="0"/>
              <a:t>设 </a:t>
            </a:r>
            <a:r>
              <a:rPr lang="en-US" altLang="zh-CN" dirty="0"/>
              <a:t>B'</a:t>
            </a:r>
            <a:r>
              <a:rPr lang="zh-CN" altLang="en-US" dirty="0"/>
              <a:t>中的</a:t>
            </a:r>
            <a:r>
              <a:rPr lang="en-US" altLang="zh-CN" dirty="0"/>
              <a:t>0</a:t>
            </a:r>
            <a:r>
              <a:rPr lang="zh-CN" altLang="en-US" dirty="0"/>
              <a:t>的对角位置的元素为</a:t>
            </a:r>
            <a:r>
              <a:rPr lang="en-US" altLang="zh-CN" dirty="0"/>
              <a:t>c,</a:t>
            </a:r>
            <a:r>
              <a:rPr lang="zh-CN" altLang="en-US" dirty="0"/>
              <a:t>那么总可以按照顺（或者逆）时针移动</a:t>
            </a:r>
            <a:r>
              <a:rPr lang="en-US" altLang="zh-CN" dirty="0"/>
              <a:t>A'</a:t>
            </a:r>
            <a:r>
              <a:rPr lang="zh-CN" altLang="en-US" dirty="0"/>
              <a:t>，</a:t>
            </a:r>
            <a:r>
              <a:rPr lang="en-US" altLang="zh-CN" dirty="0"/>
              <a:t>c</a:t>
            </a:r>
            <a:r>
              <a:rPr lang="zh-CN" altLang="en-US" dirty="0"/>
              <a:t>移动到正确的位置，然后移动</a:t>
            </a:r>
            <a:r>
              <a:rPr lang="en-US" altLang="zh-CN" dirty="0"/>
              <a:t>0</a:t>
            </a:r>
            <a:r>
              <a:rPr lang="zh-CN" altLang="en-US" dirty="0"/>
              <a:t>到正确位置； </a:t>
            </a:r>
            <a:br>
              <a:rPr lang="zh-CN" altLang="en-US" dirty="0"/>
            </a:br>
            <a:r>
              <a:rPr lang="zh-CN" altLang="en-US" dirty="0"/>
              <a:t>那么可以得到两个不同的状态； </a:t>
            </a:r>
            <a:br>
              <a:rPr lang="zh-CN" altLang="en-US" dirty="0"/>
            </a:br>
            <a:r>
              <a:rPr lang="en-US" altLang="zh-CN" dirty="0"/>
              <a:t>A) </a:t>
            </a:r>
            <a:r>
              <a:rPr lang="zh-CN" altLang="en-US" dirty="0"/>
              <a:t>若 </a:t>
            </a:r>
            <a:r>
              <a:rPr lang="en-US" altLang="zh-CN" dirty="0"/>
              <a:t>A'</a:t>
            </a:r>
            <a:r>
              <a:rPr lang="zh-CN" altLang="en-US" dirty="0"/>
              <a:t>的另两位置的元素与</a:t>
            </a:r>
            <a:r>
              <a:rPr lang="en-US" altLang="zh-CN" dirty="0"/>
              <a:t>B'</a:t>
            </a:r>
            <a:r>
              <a:rPr lang="zh-CN" altLang="en-US" dirty="0"/>
              <a:t>的对应位置的元素一模一样，即 </a:t>
            </a:r>
            <a:r>
              <a:rPr lang="en-US" altLang="zh-CN" dirty="0"/>
              <a:t>A'==B'</a:t>
            </a:r>
            <a:r>
              <a:rPr lang="zh-CN" altLang="en-US" dirty="0"/>
              <a:t>，记此情况的</a:t>
            </a:r>
            <a:r>
              <a:rPr lang="en-US" altLang="zh-CN" dirty="0"/>
              <a:t>A'</a:t>
            </a:r>
            <a:r>
              <a:rPr lang="zh-CN" altLang="en-US" dirty="0"/>
              <a:t>为</a:t>
            </a:r>
            <a:r>
              <a:rPr lang="en-US" altLang="zh-CN" dirty="0"/>
              <a:t>B1(B1==A'==B')</a:t>
            </a:r>
            <a:r>
              <a:rPr lang="zh-CN" altLang="en-US" dirty="0"/>
              <a:t>； </a:t>
            </a:r>
            <a:br>
              <a:rPr lang="zh-CN" altLang="en-US" dirty="0"/>
            </a:br>
            <a:r>
              <a:rPr lang="zh-CN" altLang="en-US" dirty="0"/>
              <a:t>由移动的可逆性， 那么源状态矩阵</a:t>
            </a:r>
            <a:r>
              <a:rPr lang="en-US" altLang="zh-CN" dirty="0"/>
              <a:t>A</a:t>
            </a:r>
            <a:r>
              <a:rPr lang="zh-CN" altLang="en-US" dirty="0"/>
              <a:t>必定可以移动到目标状态矩阵</a:t>
            </a:r>
            <a:r>
              <a:rPr lang="en-US" altLang="zh-CN" dirty="0"/>
              <a:t>B</a:t>
            </a:r>
            <a:r>
              <a:rPr lang="zh-CN" altLang="en-US" dirty="0"/>
              <a:t>； </a:t>
            </a:r>
            <a:br>
              <a:rPr lang="zh-CN" altLang="en-US" dirty="0"/>
            </a:br>
            <a:r>
              <a:rPr lang="en-US" altLang="zh-CN" dirty="0"/>
              <a:t>B) </a:t>
            </a:r>
            <a:r>
              <a:rPr lang="zh-CN" altLang="en-US" dirty="0"/>
              <a:t>若 </a:t>
            </a:r>
            <a:r>
              <a:rPr lang="en-US" altLang="zh-CN" dirty="0"/>
              <a:t>A'</a:t>
            </a:r>
            <a:r>
              <a:rPr lang="zh-CN" altLang="en-US" dirty="0"/>
              <a:t>的另两位置的元素与</a:t>
            </a:r>
            <a:r>
              <a:rPr lang="en-US" altLang="zh-CN" dirty="0"/>
              <a:t>B'</a:t>
            </a:r>
            <a:r>
              <a:rPr lang="zh-CN" altLang="en-US" dirty="0"/>
              <a:t>的对应位置的元素不一样，即 该两位置的元素是颠倒的</a:t>
            </a:r>
            <a:r>
              <a:rPr lang="en-US" altLang="zh-CN" dirty="0"/>
              <a:t>,</a:t>
            </a:r>
            <a:r>
              <a:rPr lang="zh-CN" altLang="en-US" dirty="0"/>
              <a:t>记此情况的</a:t>
            </a:r>
            <a:r>
              <a:rPr lang="en-US" altLang="zh-CN" dirty="0"/>
              <a:t>A'</a:t>
            </a:r>
            <a:r>
              <a:rPr lang="zh-CN" altLang="en-US" dirty="0"/>
              <a:t>为</a:t>
            </a:r>
            <a:r>
              <a:rPr lang="en-US" altLang="zh-CN" dirty="0"/>
              <a:t>B2</a:t>
            </a:r>
            <a:r>
              <a:rPr lang="zh-CN" altLang="en-US" dirty="0"/>
              <a:t>； 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由于</a:t>
            </a:r>
            <a:r>
              <a:rPr lang="en-US" altLang="zh-CN" dirty="0"/>
              <a:t>B1</a:t>
            </a:r>
            <a:r>
              <a:rPr lang="zh-CN" altLang="en-US" dirty="0"/>
              <a:t>与</a:t>
            </a:r>
            <a:r>
              <a:rPr lang="en-US" altLang="zh-CN" dirty="0"/>
              <a:t>B2</a:t>
            </a:r>
            <a:r>
              <a:rPr lang="zh-CN" altLang="en-US" dirty="0"/>
              <a:t>相比，除两位置的元素的位置互换外，其他元素的位置一致； </a:t>
            </a:r>
            <a:br>
              <a:rPr lang="zh-CN" altLang="en-US" dirty="0"/>
            </a:br>
            <a:r>
              <a:rPr lang="zh-CN" altLang="en-US" dirty="0"/>
              <a:t>由推论</a:t>
            </a:r>
            <a:r>
              <a:rPr lang="en-US" altLang="zh-CN" dirty="0"/>
              <a:t>4</a:t>
            </a:r>
            <a:r>
              <a:rPr lang="zh-CN" altLang="en-US" dirty="0"/>
              <a:t>，可以得到 </a:t>
            </a:r>
            <a:r>
              <a:rPr lang="en-US" altLang="zh-CN" dirty="0"/>
              <a:t>B1</a:t>
            </a:r>
            <a:r>
              <a:rPr lang="zh-CN" altLang="en-US" dirty="0"/>
              <a:t>与</a:t>
            </a:r>
            <a:r>
              <a:rPr lang="en-US" altLang="zh-CN" dirty="0"/>
              <a:t>B2</a:t>
            </a:r>
            <a:r>
              <a:rPr lang="zh-CN" altLang="en-US" dirty="0"/>
              <a:t>是不能相互转化的； </a:t>
            </a:r>
            <a:br>
              <a:rPr lang="zh-CN" altLang="en-US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97309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所以有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推论</a:t>
            </a:r>
            <a:r>
              <a:rPr lang="en-US" altLang="zh-CN" dirty="0"/>
              <a:t>5: </a:t>
            </a:r>
            <a:r>
              <a:rPr lang="zh-CN" altLang="en-US" dirty="0"/>
              <a:t>对于任意的特定的目标状态</a:t>
            </a:r>
            <a:r>
              <a:rPr lang="en-US" altLang="zh-CN" dirty="0"/>
              <a:t>B,</a:t>
            </a:r>
            <a:r>
              <a:rPr lang="zh-CN" altLang="en-US" dirty="0"/>
              <a:t>所有的源状态</a:t>
            </a:r>
            <a:r>
              <a:rPr lang="en-US" altLang="zh-CN" dirty="0"/>
              <a:t>A</a:t>
            </a:r>
            <a:r>
              <a:rPr lang="zh-CN" altLang="en-US" dirty="0"/>
              <a:t>可以分成不相交的两类，一类可以转化成</a:t>
            </a:r>
            <a:r>
              <a:rPr lang="en-US" altLang="zh-CN" dirty="0"/>
              <a:t>B1</a:t>
            </a:r>
            <a:r>
              <a:rPr lang="zh-CN" altLang="en-US" dirty="0"/>
              <a:t>（即</a:t>
            </a:r>
            <a:r>
              <a:rPr lang="en-US" altLang="zh-CN" dirty="0"/>
              <a:t>A</a:t>
            </a:r>
            <a:r>
              <a:rPr lang="zh-CN" altLang="en-US" dirty="0"/>
              <a:t>可以转化成</a:t>
            </a:r>
            <a:r>
              <a:rPr lang="en-US" altLang="zh-CN" dirty="0"/>
              <a:t>B</a:t>
            </a:r>
            <a:r>
              <a:rPr lang="zh-CN" altLang="en-US" dirty="0"/>
              <a:t>）</a:t>
            </a:r>
            <a:r>
              <a:rPr lang="en-US" altLang="zh-CN" dirty="0"/>
              <a:t>,</a:t>
            </a:r>
            <a:r>
              <a:rPr lang="zh-CN" altLang="en-US" dirty="0"/>
              <a:t>一类可以转化成</a:t>
            </a:r>
            <a:r>
              <a:rPr lang="en-US" altLang="zh-CN" dirty="0"/>
              <a:t>B2(</a:t>
            </a:r>
            <a:r>
              <a:rPr lang="zh-CN" altLang="en-US" dirty="0"/>
              <a:t>即</a:t>
            </a:r>
            <a:r>
              <a:rPr lang="en-US" altLang="zh-CN" dirty="0"/>
              <a:t>A</a:t>
            </a:r>
            <a:r>
              <a:rPr lang="zh-CN" altLang="en-US" dirty="0"/>
              <a:t>不可以转化成</a:t>
            </a:r>
            <a:r>
              <a:rPr lang="en-US" altLang="zh-CN" dirty="0"/>
              <a:t>B)</a:t>
            </a:r>
            <a:r>
              <a:rPr lang="zh-CN" altLang="en-US" dirty="0"/>
              <a:t>； 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将源状态</a:t>
            </a:r>
            <a:r>
              <a:rPr lang="en-US" altLang="zh-CN" dirty="0"/>
              <a:t>A</a:t>
            </a:r>
            <a:r>
              <a:rPr lang="zh-CN" altLang="en-US" dirty="0"/>
              <a:t>中的</a:t>
            </a:r>
            <a:r>
              <a:rPr lang="en-US" altLang="zh-CN" dirty="0"/>
              <a:t>0</a:t>
            </a:r>
            <a:r>
              <a:rPr lang="zh-CN" altLang="en-US" dirty="0"/>
              <a:t>移动到左上角，得到新的</a:t>
            </a:r>
            <a:r>
              <a:rPr lang="en-US" altLang="zh-CN" dirty="0"/>
              <a:t>A',</a:t>
            </a:r>
            <a:r>
              <a:rPr lang="zh-CN" altLang="en-US" dirty="0"/>
              <a:t>那么</a:t>
            </a:r>
            <a:r>
              <a:rPr lang="en-US" altLang="zh-CN" dirty="0"/>
              <a:t>A'</a:t>
            </a:r>
            <a:r>
              <a:rPr lang="zh-CN" altLang="en-US" dirty="0"/>
              <a:t>与</a:t>
            </a:r>
            <a:r>
              <a:rPr lang="en-US" altLang="zh-CN" dirty="0"/>
              <a:t>B'</a:t>
            </a:r>
            <a:r>
              <a:rPr lang="zh-CN" altLang="en-US" dirty="0"/>
              <a:t>的</a:t>
            </a:r>
            <a:r>
              <a:rPr lang="en-US" altLang="zh-CN" dirty="0"/>
              <a:t>0</a:t>
            </a:r>
            <a:r>
              <a:rPr lang="zh-CN" altLang="en-US" dirty="0"/>
              <a:t>的位置是相同的；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对于</a:t>
            </a:r>
            <a:r>
              <a:rPr lang="en-US" altLang="zh-CN" dirty="0"/>
              <a:t>A'</a:t>
            </a:r>
            <a:r>
              <a:rPr lang="zh-CN" altLang="en-US" dirty="0"/>
              <a:t>，必定要么可以转换到</a:t>
            </a:r>
            <a:r>
              <a:rPr lang="en-US" altLang="zh-CN" dirty="0"/>
              <a:t>B1,</a:t>
            </a:r>
            <a:r>
              <a:rPr lang="zh-CN" altLang="en-US" dirty="0"/>
              <a:t>要么可以转换到</a:t>
            </a:r>
            <a:r>
              <a:rPr lang="en-US" altLang="zh-CN" dirty="0"/>
              <a:t>B2; </a:t>
            </a:r>
            <a:r>
              <a:rPr lang="zh-CN" altLang="en-US" dirty="0"/>
              <a:t>但</a:t>
            </a:r>
            <a:r>
              <a:rPr lang="en-US" altLang="zh-CN" dirty="0"/>
              <a:t>A',B1,B2</a:t>
            </a:r>
            <a:r>
              <a:rPr lang="zh-CN" altLang="en-US" dirty="0"/>
              <a:t>其</a:t>
            </a:r>
            <a:r>
              <a:rPr lang="en-US" altLang="zh-CN" dirty="0"/>
              <a:t>0</a:t>
            </a:r>
            <a:r>
              <a:rPr lang="zh-CN" altLang="en-US" dirty="0"/>
              <a:t>的位置是相同的，由推论</a:t>
            </a:r>
            <a:r>
              <a:rPr lang="en-US" altLang="zh-CN" dirty="0"/>
              <a:t>2</a:t>
            </a:r>
            <a:r>
              <a:rPr lang="zh-CN" altLang="en-US" dirty="0"/>
              <a:t>：其序列的逆序对的奇偶性保持不变； 又</a:t>
            </a:r>
            <a:r>
              <a:rPr lang="en-US" altLang="zh-CN" dirty="0"/>
              <a:t>B1,B2</a:t>
            </a:r>
            <a:r>
              <a:rPr lang="zh-CN" altLang="en-US" dirty="0"/>
              <a:t>的 逆序对的奇偶性是不同</a:t>
            </a:r>
            <a:r>
              <a:rPr lang="en-US" altLang="zh-CN" dirty="0"/>
              <a:t>;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所以有最终的结论：</a:t>
            </a:r>
            <a:br>
              <a:rPr lang="zh-CN" altLang="en-US" dirty="0"/>
            </a:b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对源状态</a:t>
            </a:r>
            <a:r>
              <a:rPr lang="en-US" altLang="zh-CN" dirty="0"/>
              <a:t>A</a:t>
            </a:r>
            <a:r>
              <a:rPr lang="zh-CN" altLang="en-US" dirty="0"/>
              <a:t>与目标状态</a:t>
            </a:r>
            <a:r>
              <a:rPr lang="en-US" altLang="zh-CN" dirty="0"/>
              <a:t>B</a:t>
            </a:r>
            <a:r>
              <a:rPr lang="zh-CN" altLang="en-US" dirty="0"/>
              <a:t>进行规范化，使得两矩阵的元素</a:t>
            </a:r>
            <a:r>
              <a:rPr lang="en-US" altLang="zh-CN" dirty="0"/>
              <a:t>0</a:t>
            </a:r>
            <a:r>
              <a:rPr lang="zh-CN" altLang="en-US" dirty="0"/>
              <a:t>的位置相同；记为新的源状态</a:t>
            </a:r>
            <a:r>
              <a:rPr lang="en-US" altLang="zh-CN" dirty="0"/>
              <a:t>A'</a:t>
            </a:r>
            <a:r>
              <a:rPr lang="zh-CN" altLang="en-US" dirty="0"/>
              <a:t>与目标状态</a:t>
            </a:r>
            <a:r>
              <a:rPr lang="en-US" altLang="zh-CN" dirty="0"/>
              <a:t>B';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若</a:t>
            </a:r>
            <a:r>
              <a:rPr lang="en-US" altLang="zh-CN" dirty="0"/>
              <a:t>A'</a:t>
            </a:r>
            <a:r>
              <a:rPr lang="zh-CN" altLang="en-US" dirty="0"/>
              <a:t>与</a:t>
            </a:r>
            <a:r>
              <a:rPr lang="en-US" altLang="zh-CN" dirty="0"/>
              <a:t>B'</a:t>
            </a:r>
            <a:r>
              <a:rPr lang="zh-CN" altLang="en-US" dirty="0"/>
              <a:t>的逆序对的奇偶性相同（即</a:t>
            </a:r>
            <a:r>
              <a:rPr lang="en-US" altLang="zh-CN" dirty="0"/>
              <a:t>A'</a:t>
            </a:r>
            <a:r>
              <a:rPr lang="zh-CN" altLang="en-US" dirty="0"/>
              <a:t>与</a:t>
            </a:r>
            <a:r>
              <a:rPr lang="en-US" altLang="zh-CN" dirty="0"/>
              <a:t>B1</a:t>
            </a:r>
            <a:r>
              <a:rPr lang="zh-CN" altLang="en-US" dirty="0"/>
              <a:t>的逆序对的奇偶性相同），则</a:t>
            </a:r>
            <a:r>
              <a:rPr lang="en-US" altLang="zh-CN" dirty="0"/>
              <a:t>A'</a:t>
            </a:r>
            <a:r>
              <a:rPr lang="zh-CN" altLang="en-US" dirty="0"/>
              <a:t>必定可能转化为</a:t>
            </a:r>
            <a:r>
              <a:rPr lang="en-US" altLang="zh-CN" dirty="0"/>
              <a:t>B',</a:t>
            </a:r>
            <a:r>
              <a:rPr lang="zh-CN" altLang="en-US" dirty="0"/>
              <a:t>即</a:t>
            </a:r>
            <a:r>
              <a:rPr lang="en-US" altLang="zh-CN" dirty="0"/>
              <a:t>A</a:t>
            </a:r>
            <a:r>
              <a:rPr lang="zh-CN" altLang="en-US" dirty="0"/>
              <a:t>可以转化到</a:t>
            </a:r>
            <a:r>
              <a:rPr lang="en-US" altLang="zh-CN" dirty="0"/>
              <a:t>B;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/>
              <a:t>若</a:t>
            </a:r>
            <a:r>
              <a:rPr lang="en-US" altLang="zh-CN" dirty="0"/>
              <a:t>A'</a:t>
            </a:r>
            <a:r>
              <a:rPr lang="zh-CN" altLang="en-US" dirty="0"/>
              <a:t>与</a:t>
            </a:r>
            <a:r>
              <a:rPr lang="en-US" altLang="zh-CN" dirty="0"/>
              <a:t>B'</a:t>
            </a:r>
            <a:r>
              <a:rPr lang="zh-CN" altLang="en-US" dirty="0"/>
              <a:t>的逆序对的奇偶性不同（即</a:t>
            </a:r>
            <a:r>
              <a:rPr lang="en-US" altLang="zh-CN" dirty="0"/>
              <a:t>A'</a:t>
            </a:r>
            <a:r>
              <a:rPr lang="zh-CN" altLang="en-US" dirty="0"/>
              <a:t>与</a:t>
            </a:r>
            <a:r>
              <a:rPr lang="en-US" altLang="zh-CN" dirty="0"/>
              <a:t>B2</a:t>
            </a:r>
            <a:r>
              <a:rPr lang="zh-CN" altLang="en-US" dirty="0"/>
              <a:t>的逆序对的奇偶性相同），则</a:t>
            </a:r>
            <a:r>
              <a:rPr lang="en-US" altLang="zh-CN" dirty="0"/>
              <a:t>A'</a:t>
            </a:r>
            <a:r>
              <a:rPr lang="zh-CN" altLang="en-US" dirty="0"/>
              <a:t>必定不可能转化为</a:t>
            </a:r>
            <a:r>
              <a:rPr lang="en-US" altLang="zh-CN" dirty="0"/>
              <a:t>B',</a:t>
            </a:r>
            <a:r>
              <a:rPr lang="zh-CN" altLang="en-US" dirty="0"/>
              <a:t>即</a:t>
            </a:r>
            <a:r>
              <a:rPr lang="en-US" altLang="zh-CN" dirty="0"/>
              <a:t>A</a:t>
            </a:r>
            <a:r>
              <a:rPr lang="zh-CN" altLang="en-US" dirty="0"/>
              <a:t>不可以转化到</a:t>
            </a:r>
            <a:r>
              <a:rPr lang="en-US" altLang="zh-CN" dirty="0"/>
              <a:t>B;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87004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835</Words>
  <Application>Microsoft Office PowerPoint</Application>
  <PresentationFormat>宽屏</PresentationFormat>
  <Paragraphs>93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宋体</vt:lpstr>
      <vt:lpstr>Arial</vt:lpstr>
      <vt:lpstr>Calibri</vt:lpstr>
      <vt:lpstr>Calibri Light</vt:lpstr>
      <vt:lpstr>Cambria Math</vt:lpstr>
      <vt:lpstr>Mangal</vt:lpstr>
      <vt:lpstr>Office 主题</vt:lpstr>
      <vt:lpstr>    Assignment</vt:lpstr>
      <vt:lpstr>PowerPoint 演示文稿</vt:lpstr>
      <vt:lpstr>PowerPoint 演示文稿</vt:lpstr>
      <vt:lpstr>Permutation</vt:lpstr>
      <vt:lpstr>King’s game</vt:lpstr>
      <vt:lpstr>PowerPoint 演示文稿</vt:lpstr>
      <vt:lpstr>PowerPoint 演示文稿</vt:lpstr>
      <vt:lpstr>PowerPoint 演示文稿</vt:lpstr>
      <vt:lpstr>PowerPoint 演示文稿</vt:lpstr>
      <vt:lpstr>The Marker</vt:lpstr>
      <vt:lpstr>大意&amp;来源</vt:lpstr>
      <vt:lpstr>一个做最长上升子序列的方法</vt:lpstr>
      <vt:lpstr>移花接木</vt:lpstr>
      <vt:lpstr>更新答案</vt:lpstr>
      <vt:lpstr>维护两个重要的数组</vt:lpstr>
      <vt:lpstr>维护数组的时间复杂度</vt:lpstr>
      <vt:lpstr>更新答案的时间复杂度</vt:lpstr>
      <vt:lpstr>更新答案的时间复杂度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Marker</dc:title>
  <dc:creator>王宇晗</dc:creator>
  <cp:lastModifiedBy>王禹程</cp:lastModifiedBy>
  <cp:revision>11</cp:revision>
  <dcterms:created xsi:type="dcterms:W3CDTF">2017-07-22T01:53:10Z</dcterms:created>
  <dcterms:modified xsi:type="dcterms:W3CDTF">2017-07-22T13:43:59Z</dcterms:modified>
</cp:coreProperties>
</file>