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  <p:sldId id="257" r:id="rId4"/>
    <p:sldId id="269" r:id="rId5"/>
    <p:sldId id="270" r:id="rId6"/>
    <p:sldId id="271" r:id="rId7"/>
    <p:sldId id="272" r:id="rId8"/>
    <p:sldId id="277" r:id="rId9"/>
    <p:sldId id="278" r:id="rId10"/>
    <p:sldId id="258" r:id="rId11"/>
    <p:sldId id="266" r:id="rId12"/>
    <p:sldId id="267" r:id="rId13"/>
    <p:sldId id="268" r:id="rId14"/>
    <p:sldId id="279" r:id="rId15"/>
    <p:sldId id="280" r:id="rId16"/>
    <p:sldId id="281" r:id="rId17"/>
    <p:sldId id="282" r:id="rId18"/>
    <p:sldId id="284" r:id="rId19"/>
    <p:sldId id="285" r:id="rId20"/>
    <p:sldId id="286" r:id="rId2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 altLang="zh-CN"/>
              <a:t>Contest 8 - by Draenor</a:t>
            </a:r>
            <a:endParaRPr lang="en-US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A.Pandaria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贪心</a:t>
            </a:r>
            <a:endParaRPr lang="zh-CN" altLang="en-US"/>
          </a:p>
          <a:p>
            <a:r>
              <a:rPr lang="zh-CN" altLang="en-US"/>
              <a:t>从底向上考虑每个点的点权，每个点都取受到所有限制之后所能取的最大值</a:t>
            </a:r>
            <a:endParaRPr lang="zh-CN" altLang="en-US"/>
          </a:p>
          <a:p>
            <a:r>
              <a:rPr lang="zh-CN" altLang="en-US"/>
              <a:t>启发式合并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B.Booty Bay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题意</a:t>
            </a:r>
            <a:endParaRPr lang="zh-CN" altLang="en-US"/>
          </a:p>
          <a:p>
            <a:r>
              <a:rPr lang="zh-CN" altLang="en-US"/>
              <a:t>给一颗带根树，边有权值，给出两种操作</a:t>
            </a:r>
            <a:endParaRPr lang="zh-CN" altLang="en-US"/>
          </a:p>
          <a:p>
            <a:r>
              <a:rPr lang="zh-CN" altLang="en-US"/>
              <a:t>操作</a:t>
            </a:r>
            <a:r>
              <a:rPr lang="en-US" altLang="zh-CN"/>
              <a:t>1</a:t>
            </a:r>
            <a:r>
              <a:rPr lang="zh-CN" altLang="en-US"/>
              <a:t>是修改一条边的权值</a:t>
            </a:r>
            <a:endParaRPr lang="zh-CN" altLang="en-US"/>
          </a:p>
          <a:p>
            <a:r>
              <a:rPr lang="zh-CN" altLang="en-US"/>
              <a:t>操作</a:t>
            </a:r>
            <a:r>
              <a:rPr lang="en-US" altLang="zh-CN"/>
              <a:t>2</a:t>
            </a:r>
            <a:r>
              <a:rPr lang="zh-CN" altLang="en-US"/>
              <a:t>是给出一个集合，问你集合中所有点对之间距离之和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>
                <a:sym typeface="+mn-ea"/>
              </a:rPr>
              <a:t>B.Booty Bay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en-US" altLang="zh-CN"/>
              <a:t>solution 1</a:t>
            </a:r>
            <a:endParaRPr lang="en-US" altLang="zh-CN"/>
          </a:p>
          <a:p>
            <a:r>
              <a:rPr lang="zh-CN" altLang="en-US"/>
              <a:t>若关键点的树已知，则普通的树形</a:t>
            </a:r>
            <a:r>
              <a:rPr lang="en-US" altLang="zh-CN"/>
              <a:t>DP</a:t>
            </a:r>
            <a:r>
              <a:rPr lang="zh-CN" altLang="en-US"/>
              <a:t>即可</a:t>
            </a:r>
            <a:endParaRPr lang="zh-CN" altLang="en-US"/>
          </a:p>
          <a:p>
            <a:r>
              <a:rPr lang="zh-CN" altLang="en-US"/>
              <a:t>虚树</a:t>
            </a:r>
            <a:endParaRPr lang="zh-CN" altLang="en-US"/>
          </a:p>
          <a:p>
            <a:r>
              <a:rPr lang="zh-CN" altLang="en-US"/>
              <a:t>树状数组</a:t>
            </a:r>
            <a:r>
              <a:rPr lang="en-US" altLang="zh-CN"/>
              <a:t>+dfs</a:t>
            </a:r>
            <a:r>
              <a:rPr lang="zh-CN" altLang="en-US"/>
              <a:t>序维护每个点到根的距离 便于建树</a:t>
            </a:r>
            <a:endParaRPr lang="zh-CN" altLang="en-US"/>
          </a:p>
          <a:p>
            <a:endParaRPr lang="en-US" altLang="zh-CN"/>
          </a:p>
          <a:p>
            <a:endParaRPr lang="en-US" altLang="zh-CN"/>
          </a:p>
          <a:p>
            <a:r>
              <a:rPr lang="en-US" altLang="zh-CN"/>
              <a:t>solution 2</a:t>
            </a:r>
            <a:endParaRPr lang="en-US" altLang="zh-CN"/>
          </a:p>
          <a:p>
            <a:r>
              <a:rPr lang="zh-CN" altLang="en-US"/>
              <a:t>考虑每个询问集合的</a:t>
            </a:r>
            <a:r>
              <a:rPr lang="en-US" altLang="zh-CN"/>
              <a:t>size, </a:t>
            </a:r>
            <a:r>
              <a:rPr lang="zh-CN" altLang="en-US"/>
              <a:t>若</a:t>
            </a:r>
            <a:r>
              <a:rPr lang="en-US" altLang="zh-CN"/>
              <a:t>size &lt; sqrt(n)</a:t>
            </a:r>
            <a:r>
              <a:rPr lang="zh-CN" altLang="en-US"/>
              <a:t>则暴力枚举点集内所有点对，</a:t>
            </a:r>
            <a:r>
              <a:rPr lang="en-US" altLang="zh-CN"/>
              <a:t>size &gt; sqrt(n)</a:t>
            </a:r>
            <a:r>
              <a:rPr lang="zh-CN" altLang="en-US"/>
              <a:t>则直接在整棵树上做一次树</a:t>
            </a:r>
            <a:r>
              <a:rPr lang="en-US" altLang="zh-CN"/>
              <a:t>DP</a:t>
            </a:r>
            <a:endParaRPr lang="en-US" altLang="zh-CN"/>
          </a:p>
          <a:p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>
                <a:sym typeface="+mn-ea"/>
              </a:rPr>
              <a:t>F. Summer Garden Fairy Tale</a:t>
            </a:r>
            <a:endParaRPr lang="en-US" altLang="zh-CN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题意</a:t>
            </a:r>
            <a:r>
              <a:rPr lang="en-US" altLang="zh-CN"/>
              <a:t>:</a:t>
            </a:r>
            <a:endParaRPr lang="en-US" altLang="zh-CN"/>
          </a:p>
          <a:p>
            <a:r>
              <a:rPr lang="zh-CN" altLang="en-US"/>
              <a:t>n个数，每个数可能为0或1,为1的概率为a[i],连续m个1对答案的贡献为m^k，求答案的期望</a:t>
            </a:r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>
                <a:sym typeface="+mn-ea"/>
              </a:rPr>
              <a:t>F. Summer Garden Fairy Tale</a:t>
            </a:r>
            <a:endParaRPr lang="en-US" altLang="zh-CN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性质</a:t>
            </a:r>
            <a:r>
              <a:rPr lang="en-US" altLang="zh-CN"/>
              <a:t>:</a:t>
            </a:r>
            <a:endParaRPr lang="en-US" altLang="zh-CN"/>
          </a:p>
          <a:p>
            <a:r>
              <a:rPr lang="zh-CN" altLang="en-US"/>
              <a:t>连续x个1，如果第x+1位是1，对答案的贡献为</a:t>
            </a:r>
            <a:endParaRPr lang="zh-CN" altLang="en-US"/>
          </a:p>
          <a:p>
            <a:r>
              <a:rPr lang="zh-CN" altLang="en-US"/>
              <a:t>	</a:t>
            </a:r>
            <a:r>
              <a:rPr lang="en-US" altLang="zh-CN"/>
              <a:t>	</a:t>
            </a:r>
            <a:r>
              <a:rPr lang="zh-CN" altLang="en-US"/>
              <a:t>(x+1)^k-x^k</a:t>
            </a:r>
            <a:endParaRPr lang="zh-CN" altLang="en-US"/>
          </a:p>
          <a:p>
            <a:r>
              <a:rPr lang="zh-CN" altLang="en-US"/>
              <a:t>	    =C(k,0)x^k+C(k,1)x^(k-1)+..+C(k,k)x^0-x^k</a:t>
            </a:r>
            <a:endParaRPr lang="zh-CN" altLang="en-US"/>
          </a:p>
          <a:p>
            <a:r>
              <a:rPr lang="zh-CN" altLang="en-US"/>
              <a:t>	    =C(k,1)x^(k-1)+C(k,2)x^(k-2)+..+C(k,k)x^0</a:t>
            </a:r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>
                <a:sym typeface="+mn-ea"/>
              </a:rPr>
              <a:t>F. Summer Garden Fairy Tale</a:t>
            </a:r>
            <a:endParaRPr lang="en-US" altLang="zh-CN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DP</a:t>
            </a:r>
            <a:endParaRPr lang="en-US" altLang="zh-CN"/>
          </a:p>
          <a:p>
            <a:r>
              <a:rPr lang="zh-CN" altLang="en-US"/>
              <a:t>预处理出x^0,x^1,x^2..x^k-1,的期望长度g[][]</a:t>
            </a:r>
            <a:endParaRPr lang="zh-CN" altLang="en-US"/>
          </a:p>
          <a:p>
            <a:r>
              <a:rPr lang="zh-CN" altLang="en-US"/>
              <a:t>设f[n]为最终的答案：</a:t>
            </a:r>
            <a:endParaRPr lang="zh-CN" altLang="en-US"/>
          </a:p>
          <a:p>
            <a:r>
              <a:rPr lang="zh-CN" altLang="en-US"/>
              <a:t>f[i]=f[i-1]+sigma(0&lt;=j&lt;k){C(i,j)*g[j][i]}*a[i]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g[][]</a:t>
            </a:r>
            <a:r>
              <a:rPr lang="zh-CN" altLang="en-US"/>
              <a:t>的求法</a:t>
            </a:r>
            <a:r>
              <a:rPr lang="en-US" altLang="zh-CN"/>
              <a:t>:</a:t>
            </a:r>
            <a:endParaRPr lang="en-US" altLang="zh-CN"/>
          </a:p>
          <a:p>
            <a:r>
              <a:rPr lang="zh-CN" altLang="en-US"/>
              <a:t>边界条件：g[0][i]=1</a:t>
            </a:r>
            <a:endParaRPr lang="zh-CN" altLang="en-US"/>
          </a:p>
          <a:p>
            <a:r>
              <a:rPr lang="zh-CN" altLang="en-US"/>
              <a:t>g[k][i]=(g[k][i-1]+sigma{C(i,j)*g[j][i]})*a[i]</a:t>
            </a:r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>
                <a:sym typeface="+mn-ea"/>
              </a:rPr>
              <a:t>C. Magic Number</a:t>
            </a:r>
            <a:endParaRPr lang="en-US" altLang="zh-CN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zh-CN" altLang="en-US"/>
              <a:t>数据范围</a:t>
            </a:r>
            <a:endParaRPr lang="zh-CN" altLang="en-US"/>
          </a:p>
          <a:p>
            <a:r>
              <a:rPr lang="zh-CN" altLang="en-US"/>
              <a:t>因为ans&lt;=1e9</a:t>
            </a:r>
            <a:endParaRPr lang="zh-CN" altLang="en-US"/>
          </a:p>
          <a:p>
            <a:r>
              <a:rPr lang="zh-CN" altLang="en-US"/>
              <a:t>所以n,k不可能同时很大</a:t>
            </a:r>
            <a:endParaRPr lang="zh-CN" altLang="en-US"/>
          </a:p>
          <a:p>
            <a:r>
              <a:rPr lang="zh-CN" altLang="en-US"/>
              <a:t>所以可以在n很小时暴力搜索，k比较小的时候推公式，分类讨论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In fact:k=10,n=10</a:t>
            </a:r>
            <a:endParaRPr lang="zh-CN" altLang="en-US"/>
          </a:p>
          <a:p>
            <a:r>
              <a:rPr lang="zh-CN" altLang="en-US"/>
              <a:t>        k=8,n=20</a:t>
            </a:r>
            <a:endParaRPr lang="zh-CN" altLang="en-US"/>
          </a:p>
          <a:p>
            <a:r>
              <a:rPr lang="zh-CN" altLang="en-US"/>
              <a:t>        k=5,n=100</a:t>
            </a:r>
            <a:endParaRPr lang="zh-CN" altLang="en-US"/>
          </a:p>
          <a:p>
            <a:r>
              <a:rPr lang="zh-CN" altLang="en-US"/>
              <a:t>        k=4,n=100</a:t>
            </a:r>
            <a:endParaRPr lang="zh-CN" altLang="en-US"/>
          </a:p>
          <a:p>
            <a:r>
              <a:rPr lang="zh-CN" altLang="en-US"/>
              <a:t>        k=3,n=100000</a:t>
            </a:r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>
                <a:sym typeface="+mn-ea"/>
              </a:rPr>
              <a:t>C. Magic Number</a:t>
            </a:r>
            <a:endParaRPr lang="en-US" altLang="zh-CN">
              <a:sym typeface="+mn-ea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f>
                          <m:fPr>
                            <m:type m:val="noBar"/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f>
                              <m:fPr>
                                <m:type m:val="noBar"/>
                                <m:ctrlP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num>
                              <m:den>
                                <m:func>
                                  <m:funcPr>
                                    <m:ctrlP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CN" b="0" i="0" smtClean="0">
                                        <a:latin typeface="Cambria Math" panose="02040503050406030204" pitchFamily="18" charset="0"/>
                                      </a:rPr>
                                      <m:t>gcd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US" altLang="zh-CN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zh-CN" b="0" i="1" smtClean="0">
                                            <a:latin typeface="Cambria Math" panose="02040503050406030204" pitchFamily="18" charset="0"/>
                                          </a:rPr>
                                          <m:t>𝑘</m:t>
                                        </m:r>
                                        <m:r>
                                          <a:rPr lang="en-US" altLang="zh-CN" b="0" i="1" smtClean="0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f>
                                          <m:fPr>
                                            <m:ctrlPr>
                                              <a:rPr lang="en-US" altLang="zh-CN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altLang="zh-CN" b="0" i="1" smtClean="0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num>
                                          <m:den>
                                            <m:r>
                                              <a:rPr lang="en-US" altLang="zh-CN" b="0" i="1" smtClean="0">
                                                <a:latin typeface="Cambria Math" panose="02040503050406030204" pitchFamily="18" charset="0"/>
                                              </a:rPr>
                                              <m:t>𝑘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e>
                                </m:func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den>
                            </m:f>
                          </m:den>
                        </m:f>
                      </m:sub>
                      <m:sup/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nary>
                  </m:oMath>
                </a14:m>
                <a:endParaRPr lang="en-US" altLang="zh-CN" dirty="0" smtClean="0"/>
              </a:p>
              <a:p>
                <a:r>
                  <a:rPr lang="zh-CN" altLang="en-US" dirty="0" smtClean="0"/>
                  <a:t>求满足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zh-CN" altLang="en-US" i="1" smtClean="0">
                        <a:latin typeface="Cambria Math" panose="02040503050406030204" pitchFamily="18" charset="0"/>
                      </a:rPr>
                      <m:t>的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zh-CN" altLang="en-US" b="0" dirty="0" smtClean="0"/>
                  <a:t>个数</a:t>
                </a:r>
                <a:endParaRPr lang="en-US" altLang="zh-CN" b="0" dirty="0" smtClean="0"/>
              </a:p>
              <a:p>
                <a:endParaRPr lang="zh-CN" altLang="en-US" dirty="0"/>
              </a:p>
            </p:txBody>
          </p:sp>
        </mc:Choice>
        <mc:Fallback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990" y="1855470"/>
                <a:ext cx="10515600" cy="4351338"/>
              </a:xfrm>
              <a:blipFill rotWithShape="0">
                <a:blip r:embed="rId1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  <a:endParaRPr lang="zh-CN" altLang="en-US">
                  <a:noFill/>
                </a:endParaRP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>
                <a:sym typeface="+mn-ea"/>
              </a:rPr>
              <a:t>C. Magic Number</a:t>
            </a:r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zh-CN" altLang="en-US" dirty="0" smtClean="0"/>
                  <a:t>可以知道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zh-CN" altLang="en-US" dirty="0" smtClean="0"/>
                  <a:t>是一个积性函数</a:t>
                </a:r>
                <a:endParaRPr lang="en-US" altLang="zh-CN" dirty="0" smtClean="0"/>
              </a:p>
              <a:p>
                <a:r>
                  <a:rPr lang="zh-CN" altLang="en-US" dirty="0" smtClean="0"/>
                  <a:t>根据积性函数的性质</a:t>
                </a:r>
                <a:endParaRPr lang="en-US" altLang="zh-CN" dirty="0" smtClean="0"/>
              </a:p>
              <a:p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  <m:sup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∗</m:t>
                    </m:r>
                    <m:sSup>
                      <m:sSup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  <m:sup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∗…∗</m:t>
                    </m:r>
                    <m:sSup>
                      <m:sSup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e>
                      <m:sup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sup>
                    </m:sSup>
                  </m:oMath>
                </a14:m>
                <a:endParaRPr lang="en-US" altLang="zh-CN" b="0" dirty="0" smtClean="0"/>
              </a:p>
              <a:p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  <m:sup>
                            <m:sSub>
                              <m:sSubPr>
                                <m:ctrlP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sup>
                        </m:sSup>
                      </m:e>
                    </m:d>
                    <m:r>
                      <a:rPr lang="en-US" altLang="zh-CN" b="0" i="0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  <m:sup>
                            <m:sSub>
                              <m:sSubPr>
                                <m:ctrlP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p>
                        </m:sSup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∗…∗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e>
                      <m:sup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CN" dirty="0" smtClean="0"/>
              </a:p>
              <a:p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altLang="zh-CN" dirty="0" smtClean="0"/>
              </a:p>
              <a:p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=(</m:t>
                    </m:r>
                    <m:sSup>
                      <m:sSup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  <m:sup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+1)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  <m:sup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+1)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∗…∗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e>
                      <m:sup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+1)</m:t>
                    </m:r>
                  </m:oMath>
                </a14:m>
                <a:endParaRPr lang="zh-CN" altLang="en-US" dirty="0"/>
              </a:p>
              <a:p>
                <a:endParaRPr lang="zh-CN" altLang="en-US" dirty="0"/>
              </a:p>
              <a:p>
                <a:endParaRPr lang="zh-CN" altLang="en-US" dirty="0"/>
              </a:p>
            </p:txBody>
          </p:sp>
        </mc:Choice>
        <mc:Fallback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1"/>
                <a:stretch>
                  <a:fillRect l="-1043" t="-29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  <a:endParaRPr lang="zh-CN" altLang="en-US">
                  <a:noFill/>
                </a:endParaRP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>
                <a:sym typeface="+mn-ea"/>
              </a:rPr>
              <a:t>C. Magic Number</a:t>
            </a:r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=(</m:t>
                    </m:r>
                    <m:sSup>
                      <m:sSup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  <m:sup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+1)∗(</m:t>
                    </m:r>
                    <m:sSup>
                      <m:sSup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  <m:sup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+1)∗…∗(</m:t>
                    </m:r>
                    <m:sSup>
                      <m:sSup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e>
                      <m:sup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+1)</m:t>
                    </m:r>
                  </m:oMath>
                </a14:m>
                <a:endParaRPr lang="en-US" altLang="zh-CN" dirty="0" smtClean="0"/>
              </a:p>
              <a:p>
                <a:r>
                  <a:rPr lang="zh-CN" altLang="en-US" dirty="0" smtClean="0"/>
                  <a:t>先求出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zh-CN" altLang="en-US" dirty="0" smtClean="0"/>
                  <a:t>的所有约数中能表示成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zh-CN" altLang="en-US" dirty="0" smtClean="0"/>
                  <a:t>形式的数</a:t>
                </a:r>
                <a:endParaRPr lang="en-US" altLang="zh-CN" dirty="0" smtClean="0"/>
              </a:p>
              <a:p>
                <a:r>
                  <a:rPr lang="zh-CN" altLang="en-US" dirty="0" smtClean="0"/>
                  <a:t>用二维数组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begChr m:val="["/>
                        <m:endChr m:val="]"/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[]</m:t>
                    </m:r>
                  </m:oMath>
                </a14:m>
                <a:r>
                  <a:rPr lang="zh-CN" altLang="en-US" dirty="0" smtClean="0"/>
                  <a:t>储存了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zh-CN" altLang="en-US" dirty="0" smtClean="0"/>
                  <a:t>形式</a:t>
                </a:r>
                <a:r>
                  <a:rPr lang="zh-CN" altLang="en-US" smtClean="0"/>
                  <a:t>的约数</a:t>
                </a:r>
                <a:endParaRPr lang="en-US" altLang="zh-CN" dirty="0" smtClean="0"/>
              </a:p>
              <a:p>
                <a:r>
                  <a:rPr lang="zh-CN" altLang="en-US" dirty="0" smtClean="0"/>
                  <a:t>通过动态规划，求出得到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zh-CN" altLang="en-US" dirty="0" smtClean="0"/>
                  <a:t>的解的个数</a:t>
                </a:r>
                <a:endParaRPr lang="zh-CN" altLang="en-US" dirty="0"/>
              </a:p>
            </p:txBody>
          </p:sp>
        </mc:Choice>
        <mc:Fallback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1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  <a:endParaRPr lang="zh-CN" altLang="en-US">
                  <a:noFill/>
                </a:endParaRP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D&lt;EG&lt;AFB&lt;C</a:t>
            </a:r>
            <a:endParaRPr lang="en-US" altLang="zh-CN"/>
          </a:p>
        </p:txBody>
      </p:sp>
      <p:graphicFrame>
        <p:nvGraphicFramePr>
          <p:cNvPr id="4" name="内容占位符 3"/>
          <p:cNvGraphicFramePr/>
          <p:nvPr>
            <p:ph idx="1"/>
          </p:nvPr>
        </p:nvGraphicFramePr>
        <p:xfrm>
          <a:off x="838200" y="1825625"/>
          <a:ext cx="10515600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  <a:gridCol w="3505200"/>
              </a:tblGrid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题号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通过次数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提交次数</a:t>
                      </a:r>
                      <a:endParaRPr lang="zh-CN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A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0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B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14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C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28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D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150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E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151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F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G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98</a:t>
                      </a:r>
                      <a:endParaRPr lang="en-US" altLang="zh-CN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D. Alice's birthday gift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签到</a:t>
            </a:r>
            <a:endParaRPr lang="zh-CN" altLang="en-US"/>
          </a:p>
          <a:p>
            <a:r>
              <a:rPr lang="zh-CN" altLang="en-US" dirty="0" smtClean="0">
                <a:sym typeface="+mn-ea"/>
              </a:rPr>
              <a:t>对输入的</a:t>
            </a:r>
            <a:r>
              <a:rPr lang="en-US" altLang="zh-CN" dirty="0" smtClean="0">
                <a:sym typeface="+mn-ea"/>
              </a:rPr>
              <a:t>a[</a:t>
            </a:r>
            <a:r>
              <a:rPr lang="en-US" altLang="zh-CN" dirty="0" err="1" smtClean="0">
                <a:sym typeface="+mn-ea"/>
              </a:rPr>
              <a:t>i</a:t>
            </a:r>
            <a:r>
              <a:rPr lang="en-US" altLang="zh-CN" dirty="0" smtClean="0">
                <a:sym typeface="+mn-ea"/>
              </a:rPr>
              <a:t>]</a:t>
            </a:r>
            <a:r>
              <a:rPr lang="zh-CN" altLang="en-US" dirty="0" smtClean="0">
                <a:sym typeface="+mn-ea"/>
              </a:rPr>
              <a:t>排序，从小到大取不在</a:t>
            </a:r>
            <a:r>
              <a:rPr lang="en-US" altLang="zh-CN" dirty="0" smtClean="0">
                <a:sym typeface="+mn-ea"/>
              </a:rPr>
              <a:t>a[</a:t>
            </a:r>
            <a:r>
              <a:rPr lang="en-US" altLang="zh-CN" dirty="0" err="1" smtClean="0">
                <a:sym typeface="+mn-ea"/>
              </a:rPr>
              <a:t>i</a:t>
            </a:r>
            <a:r>
              <a:rPr lang="en-US" altLang="zh-CN" dirty="0" smtClean="0">
                <a:sym typeface="+mn-ea"/>
              </a:rPr>
              <a:t>]</a:t>
            </a:r>
            <a:r>
              <a:rPr lang="zh-CN" altLang="en-US" dirty="0" smtClean="0">
                <a:sym typeface="+mn-ea"/>
              </a:rPr>
              <a:t>中的直到</a:t>
            </a:r>
            <a:r>
              <a:rPr lang="en-US" altLang="zh-CN" dirty="0" smtClean="0">
                <a:sym typeface="+mn-ea"/>
              </a:rPr>
              <a:t>m</a:t>
            </a:r>
            <a:r>
              <a:rPr lang="zh-CN" altLang="en-US" dirty="0" smtClean="0">
                <a:sym typeface="+mn-ea"/>
              </a:rPr>
              <a:t>不足</a:t>
            </a:r>
            <a:endParaRPr lang="zh-CN" altLang="en-US" dirty="0"/>
          </a:p>
          <a:p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E. asy Problem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k个n的排列，求他们的最长公共子序列</a:t>
            </a:r>
            <a:endParaRPr lang="zh-CN" altLang="en-US"/>
          </a:p>
          <a:p>
            <a:r>
              <a:rPr lang="zh-CN" altLang="en-US"/>
              <a:t>(1&lt;=k&lt;=5,n&lt;=1000)</a:t>
            </a:r>
            <a:endParaRPr lang="zh-CN" altLang="en-US"/>
          </a:p>
          <a:p>
            <a:endParaRPr lang="zh-CN" altLang="en-US"/>
          </a:p>
          <a:p>
            <a:r>
              <a:rPr lang="zh-CN" altLang="en-US">
                <a:latin typeface="Consolas" charset="0"/>
                <a:ea typeface="微软雅黑" charset="0"/>
                <a:sym typeface="+mn-ea"/>
              </a:rPr>
              <a:t>事实上：所有的</a:t>
            </a:r>
            <a:r>
              <a:rPr lang="en-US" altLang="zh-CN">
                <a:latin typeface="Consolas" charset="0"/>
                <a:ea typeface="微软雅黑" charset="0"/>
                <a:sym typeface="+mn-ea"/>
              </a:rPr>
              <a:t>70+</a:t>
            </a:r>
            <a:r>
              <a:rPr lang="zh-CN" altLang="en-US">
                <a:latin typeface="Consolas" charset="0"/>
                <a:ea typeface="微软雅黑" charset="0"/>
                <a:sym typeface="+mn-ea"/>
              </a:rPr>
              <a:t>组数据均为</a:t>
            </a:r>
            <a:r>
              <a:rPr lang="en-US" altLang="zh-CN">
                <a:latin typeface="Consolas" charset="0"/>
                <a:ea typeface="微软雅黑" charset="0"/>
                <a:sym typeface="+mn-ea"/>
              </a:rPr>
              <a:t>n=1000,k=5</a:t>
            </a:r>
            <a:endParaRPr lang="en-US" altLang="zh-CN">
              <a:latin typeface="Consolas" charset="0"/>
              <a:ea typeface="微软雅黑" charset="0"/>
            </a:endParaRPr>
          </a:p>
          <a:p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>
                <a:sym typeface="+mn-ea"/>
              </a:rPr>
              <a:t>E. asy Problem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做法1：</a:t>
            </a:r>
            <a:endParaRPr lang="zh-CN" altLang="en-US"/>
          </a:p>
          <a:p>
            <a:r>
              <a:rPr lang="zh-CN" altLang="en-US"/>
              <a:t>两层循环1..n,寻找在k组中,(i,j)均为pos[i]&lt;pos[j],连接一条边，求这个拓扑图上的最长链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记忆化dfs</a:t>
            </a: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>
                <a:sym typeface="+mn-ea"/>
              </a:rPr>
              <a:t>E. asy Problem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做法2：</a:t>
            </a:r>
            <a:endParaRPr lang="zh-CN" altLang="en-US"/>
          </a:p>
          <a:p>
            <a:r>
              <a:rPr lang="zh-CN" altLang="en-US"/>
              <a:t>dp:f[i]表示以i为结尾的最长公共子序列的长度,每举f[j],满足所有排列中，pos[j]&lt;pos[i].</a:t>
            </a:r>
            <a:endParaRPr lang="zh-CN" altLang="en-US"/>
          </a:p>
          <a:p>
            <a:r>
              <a:rPr lang="zh-CN" altLang="en-US"/>
              <a:t>ans=max{f[i]}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(本质上两种做法相同，第一种空间复杂度高，但是没有卡空间)</a:t>
            </a: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G. Manager’s Revenge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pPr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zh-CN" altLang="en-US" b="0"/>
              <a:t>The manager would pick P from N</a:t>
            </a:r>
            <a:endParaRPr lang="zh-CN" altLang="en-US" b="0"/>
          </a:p>
          <a:p>
            <a:pPr lvl="0"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zh-CN" altLang="en-US" b="0"/>
              <a:t>and employees would carry out K from P</a:t>
            </a:r>
            <a:endParaRPr lang="zh-CN" altLang="en-US" b="0"/>
          </a:p>
          <a:p>
            <a:pPr lvl="0"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zh-CN" altLang="en-US" b="0"/>
              <a:t>each of N has: ai and bi</a:t>
            </a:r>
            <a:endParaRPr lang="zh-CN" altLang="en-US" b="0"/>
          </a:p>
          <a:p>
            <a:pPr lvl="0"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zh-CN" altLang="en-US" b="0"/>
              <a:t>employees strategy:</a:t>
            </a:r>
            <a:endParaRPr lang="zh-CN" altLang="en-US" b="0"/>
          </a:p>
          <a:p>
            <a:pPr lvl="0"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zh-CN" altLang="en-US" b="0"/>
              <a:t>minimize sum of (P-K) bi</a:t>
            </a:r>
            <a:endParaRPr lang="zh-CN" altLang="en-US" b="0"/>
          </a:p>
          <a:p>
            <a:pPr lvl="0"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zh-CN" altLang="en-US" b="0"/>
              <a:t>when sumb is the same, minimize sum of (K) ai.</a:t>
            </a:r>
            <a:endParaRPr lang="zh-CN" altLang="en-US" b="0"/>
          </a:p>
          <a:p>
            <a:pPr lvl="0"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zh-CN" altLang="en-US" b="0"/>
              <a:t>Our purpose:</a:t>
            </a:r>
            <a:endParaRPr lang="zh-CN" altLang="en-US" b="0"/>
          </a:p>
          <a:p>
            <a:pPr lvl="0"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zh-CN" altLang="en-US" b="0"/>
              <a:t>maximize sum of (K) ai.</a:t>
            </a:r>
            <a:endParaRPr lang="zh-CN" altLang="en-US" b="0"/>
          </a:p>
          <a:p>
            <a:pPr lvl="0"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zh-CN" altLang="en-US" b="0"/>
              <a:t>when suma is the same,maximize sum of      (P-K) bi</a:t>
            </a:r>
            <a:endParaRPr lang="zh-CN" altLang="en-US" b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G. Manager’s Revenge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rPr sz="2800" b="0">
                <a:sym typeface="+mn-ea"/>
              </a:rPr>
              <a:t>Sort all: descending order by bi.</a:t>
            </a:r>
            <a:endParaRPr sz="2800" b="0">
              <a:sym typeface="+mn-ea"/>
            </a:endParaRPr>
          </a:p>
          <a:p>
            <a:pPr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rPr sz="2800" b="0">
                <a:sym typeface="+mn-ea"/>
              </a:rPr>
              <a:t>When bi is the same, ascending order by ai.</a:t>
            </a:r>
            <a:endParaRPr sz="2800" b="0">
              <a:sym typeface="+mn-ea"/>
            </a:endParaRPr>
          </a:p>
          <a:p>
            <a:pPr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rPr sz="2800" b="0">
                <a:sym typeface="+mn-ea"/>
              </a:rPr>
              <a:t>remain last (P-K)</a:t>
            </a:r>
            <a:endParaRPr sz="2800" b="0">
              <a:sym typeface="+mn-ea"/>
            </a:endParaRPr>
          </a:p>
          <a:p>
            <a:pPr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rPr sz="2800" b="0">
                <a:sym typeface="+mn-ea"/>
              </a:rPr>
              <a:t>Sort N-(P-K) ascending order by ai</a:t>
            </a:r>
            <a:endParaRPr sz="2800" b="0">
              <a:sym typeface="+mn-ea"/>
            </a:endParaRPr>
          </a:p>
          <a:p>
            <a:pPr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rPr sz="2800" b="0">
                <a:sym typeface="+mn-ea"/>
              </a:rPr>
              <a:t>When ai is the same, ascending order by bi.</a:t>
            </a:r>
            <a:endParaRPr sz="2800" b="0">
              <a:sym typeface="+mn-ea"/>
            </a:endParaRPr>
          </a:p>
          <a:p>
            <a:pPr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rPr sz="2800" b="0">
                <a:sym typeface="+mn-ea"/>
              </a:rPr>
              <a:t>choose K (max suma)</a:t>
            </a:r>
            <a:endParaRPr sz="2800" b="0">
              <a:sym typeface="+mn-ea"/>
            </a:endParaRPr>
          </a:p>
          <a:p>
            <a:pPr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rPr sz="2800" b="0">
                <a:sym typeface="+mn-ea"/>
              </a:rPr>
              <a:t>Sort N-K descending order by bi.</a:t>
            </a:r>
            <a:endParaRPr sz="2800" b="0">
              <a:sym typeface="+mn-ea"/>
            </a:endParaRPr>
          </a:p>
          <a:p>
            <a:pPr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rPr sz="2800" b="0">
                <a:sym typeface="+mn-ea"/>
              </a:rPr>
              <a:t>choose (P-K) (max sumb)</a:t>
            </a:r>
            <a:endParaRPr sz="2800" b="0">
              <a:sym typeface="+mn-ea"/>
            </a:endParaRPr>
          </a:p>
          <a:p>
            <a:pPr lvl="0">
              <a:defRPr b="1">
                <a:latin typeface="Helvetica"/>
                <a:ea typeface="Helvetica"/>
                <a:cs typeface="Helvetica"/>
                <a:sym typeface="Helvetica"/>
              </a:defRPr>
            </a:pPr>
            <a:endParaRPr lang="zh-CN" altLang="en-US" b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A.Pandaria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题意</a:t>
            </a:r>
            <a:endParaRPr lang="zh-CN" altLang="en-US"/>
          </a:p>
          <a:p>
            <a:r>
              <a:rPr lang="zh-CN" altLang="en-US"/>
              <a:t>给一颗</a:t>
            </a:r>
            <a:r>
              <a:rPr lang="en-US" altLang="zh-CN"/>
              <a:t>n</a:t>
            </a:r>
            <a:r>
              <a:rPr lang="zh-CN" altLang="en-US"/>
              <a:t>个点带根树，</a:t>
            </a:r>
            <a:r>
              <a:rPr lang="en-US" altLang="zh-CN"/>
              <a:t>m</a:t>
            </a:r>
            <a:r>
              <a:rPr lang="zh-CN" altLang="en-US"/>
              <a:t>个限制，每个限制为一条从某个节点到根路径上的链，该链上每个节点的权值之和</a:t>
            </a:r>
            <a:r>
              <a:rPr lang="en-US" altLang="zh-CN"/>
              <a:t>&lt;=c[i]</a:t>
            </a:r>
            <a:endParaRPr lang="en-US" altLang="zh-CN"/>
          </a:p>
          <a:p>
            <a:r>
              <a:rPr lang="zh-CN" altLang="en-US"/>
              <a:t>无限制的点权值为</a:t>
            </a:r>
            <a:r>
              <a:rPr lang="en-US" altLang="zh-CN"/>
              <a:t>0</a:t>
            </a:r>
            <a:endParaRPr lang="en-US" altLang="zh-CN"/>
          </a:p>
          <a:p>
            <a:r>
              <a:rPr lang="zh-CN" altLang="en-US"/>
              <a:t>求所有点点权和的最大值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1927</Words>
  <Application>WPS 演示</Application>
  <PresentationFormat>宽屏</PresentationFormat>
  <Paragraphs>188</Paragraphs>
  <Slides>19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0" baseType="lpstr">
      <vt:lpstr>Office 主题</vt:lpstr>
      <vt:lpstr>Contest 4 - by Draenor</vt:lpstr>
      <vt:lpstr>F&lt;C&lt;EB&lt;AD</vt:lpstr>
      <vt:lpstr>PowerPoint 演示文稿</vt:lpstr>
      <vt:lpstr>PowerPoint 演示文稿</vt:lpstr>
      <vt:lpstr>PowerPoint 演示文稿</vt:lpstr>
      <vt:lpstr>PowerPoint 演示文稿</vt:lpstr>
      <vt:lpstr>A.Pandaria</vt:lpstr>
      <vt:lpstr>G. Manager’s Revenge</vt:lpstr>
      <vt:lpstr>F.So Vegatable</vt:lpstr>
      <vt:lpstr>A.Pandaria</vt:lpstr>
      <vt:lpstr>A.Pandaria</vt:lpstr>
      <vt:lpstr>A.Pandaria</vt:lpstr>
      <vt:lpstr>F. Summer Garden Fairy Tale</vt:lpstr>
      <vt:lpstr>F. Summer Garden Fairy Tale</vt:lpstr>
      <vt:lpstr>F. Summer Garden Fairy Tale</vt:lpstr>
      <vt:lpstr>F. Summer Garden Fairy Tale</vt:lpstr>
      <vt:lpstr>C Magic Number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asus1</cp:lastModifiedBy>
  <cp:revision>5</cp:revision>
  <dcterms:created xsi:type="dcterms:W3CDTF">2015-05-05T08:02:00Z</dcterms:created>
  <dcterms:modified xsi:type="dcterms:W3CDTF">2016-07-13T04:34:08Z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2052-10.1.0.5740</vt:lpwstr>
  </property>
</Properties>
</file>