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Contest 4 - by Draenor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F&lt;C&lt;EB&lt;AD</a:t>
            </a:r>
            <a:endParaRPr lang="en-US" altLang="zh-CN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题号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通过次数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提交次数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33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227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C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66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111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D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14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61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F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77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178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F.So Vegatable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签到 似乎没有打了比赛的人没过， 就这样吧</a:t>
            </a:r>
            <a:r>
              <a:rPr lang="en-US" altLang="zh-CN"/>
              <a:t>...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dirty="0" smtClean="0">
                <a:sym typeface="+mn-ea"/>
              </a:rPr>
              <a:t>C.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dirty="0" smtClean="0">
                <a:sym typeface="+mn-ea"/>
              </a:rPr>
              <a:t>Bridge Constructor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题意：</a:t>
            </a:r>
            <a:endParaRPr lang="zh-CN" altLang="en-US" dirty="0" smtClean="0"/>
          </a:p>
          <a:p>
            <a:r>
              <a:rPr lang="zh-CN" altLang="en-US" dirty="0" smtClean="0">
                <a:sym typeface="+mn-ea"/>
              </a:rPr>
              <a:t>在矩阵内，对于相邻两个</a:t>
            </a:r>
            <a:r>
              <a:rPr lang="en-US" altLang="zh-CN" dirty="0" smtClean="0">
                <a:sym typeface="+mn-ea"/>
              </a:rPr>
              <a:t>city</a:t>
            </a:r>
            <a:r>
              <a:rPr lang="zh-CN" altLang="en-US" dirty="0" smtClean="0">
                <a:sym typeface="+mn-ea"/>
              </a:rPr>
              <a:t>，若都为</a:t>
            </a: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，则可以建一座桥。对于每个</a:t>
            </a:r>
            <a:r>
              <a:rPr lang="en-US" altLang="zh-CN" dirty="0" smtClean="0">
                <a:sym typeface="+mn-ea"/>
              </a:rPr>
              <a:t>query</a:t>
            </a:r>
            <a:r>
              <a:rPr lang="zh-CN" altLang="en-US" dirty="0" smtClean="0">
                <a:sym typeface="+mn-ea"/>
              </a:rPr>
              <a:t>，求问在指定矩形区域内部，总共可能建的桥的数量。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zh-CN" altLang="en-US" dirty="0" smtClean="0">
                <a:sym typeface="+mn-ea"/>
              </a:rPr>
              <a:t>矩阵：</a:t>
            </a:r>
            <a:r>
              <a:rPr lang="en-US" altLang="zh-CN" dirty="0" smtClean="0">
                <a:sym typeface="+mn-ea"/>
              </a:rPr>
              <a:t>N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x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M</a:t>
            </a:r>
            <a:endParaRPr lang="zh-CN" altLang="en-US" dirty="0" smtClean="0"/>
          </a:p>
          <a:p>
            <a:r>
              <a:rPr lang="en-US" altLang="zh-CN" dirty="0" smtClean="0">
                <a:sym typeface="+mn-ea"/>
              </a:rPr>
              <a:t>N,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M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&lt;=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500</a:t>
            </a:r>
            <a:endParaRPr lang="zh-CN" altLang="en-US" dirty="0" smtClean="0"/>
          </a:p>
          <a:p>
            <a:r>
              <a:rPr lang="en-US" altLang="zh-CN" dirty="0" smtClean="0">
                <a:sym typeface="+mn-ea"/>
              </a:rPr>
              <a:t>q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&lt;=</a:t>
            </a:r>
            <a:r>
              <a:rPr lang="zh-CN" altLang="en-US" dirty="0" smtClean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3,000</a:t>
            </a:r>
            <a:endParaRPr lang="en-US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C.</a:t>
            </a:r>
            <a:r>
              <a:rPr lang="zh-CN" altLang="en-US" dirty="0" smtClean="0"/>
              <a:t> </a:t>
            </a:r>
            <a:r>
              <a:rPr lang="en-US" dirty="0" smtClean="0"/>
              <a:t>Bridge Constructor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zh-CN" altLang="en-US" dirty="0" smtClean="0"/>
                  <a:t>暴力解：</a:t>
                </a:r>
                <a:r>
                  <a:rPr lang="en-US" altLang="zh-CN" dirty="0" smtClean="0"/>
                  <a:t>O(q</a:t>
                </a:r>
                <a:r>
                  <a:rPr lang="zh-CN" altLang="en-US" dirty="0" smtClean="0"/>
                  <a:t>*</a:t>
                </a:r>
                <a:r>
                  <a:rPr lang="en-US" altLang="zh-CN" dirty="0" smtClean="0"/>
                  <a:t>n^2)</a:t>
                </a:r>
                <a:endParaRPr lang="zh-CN" altLang="en-US" dirty="0" smtClean="0"/>
              </a:p>
              <a:p>
                <a:pPr lvl="1"/>
                <a:r>
                  <a:rPr lang="zh-CN" altLang="en-US" dirty="0" smtClean="0"/>
                  <a:t>对于每个</a:t>
                </a:r>
                <a:r>
                  <a:rPr lang="en-US" altLang="zh-CN" dirty="0" smtClean="0"/>
                  <a:t>query</a:t>
                </a:r>
                <a:r>
                  <a:rPr lang="zh-CN" altLang="en-US" dirty="0" smtClean="0"/>
                  <a:t>遍历每个点，如果它和相邻点都为</a:t>
                </a:r>
                <a:r>
                  <a:rPr lang="en-US" altLang="zh-CN" dirty="0" smtClean="0"/>
                  <a:t>1</a:t>
                </a:r>
                <a:r>
                  <a:rPr lang="zh-CN" altLang="en-US" dirty="0" smtClean="0"/>
                  <a:t>，则可以建桥，</a:t>
                </a:r>
                <a:r>
                  <a:rPr lang="en-US" altLang="zh-CN" dirty="0" smtClean="0"/>
                  <a:t>sum++</a:t>
                </a:r>
                <a:r>
                  <a:rPr lang="zh-CN" altLang="en-US" dirty="0" smtClean="0"/>
                  <a:t>。</a:t>
                </a:r>
              </a:p>
              <a:p>
                <a:pPr lvl="1"/>
                <a:r>
                  <a:rPr lang="zh-CN" altLang="en-US" dirty="0" smtClean="0"/>
                  <a:t>只考虑这个点向左或者向上建，数据太弱刚好过 </a:t>
                </a:r>
                <a:r>
                  <a:rPr lang="en-US" altLang="zh-CN" dirty="0" smtClean="0"/>
                  <a:t>//…</a:t>
                </a:r>
                <a:endParaRPr lang="zh-CN" altLang="en-US" dirty="0" smtClean="0"/>
              </a:p>
              <a:p>
                <a:pPr lvl="1"/>
                <a:r>
                  <a:rPr lang="zh-CN" altLang="en-US" dirty="0" smtClean="0"/>
                  <a:t>（比最简代码多一个</a:t>
                </a:r>
                <a:r>
                  <a:rPr lang="en-US" altLang="zh-CN" dirty="0" smtClean="0"/>
                  <a:t>for</a:t>
                </a:r>
                <a:r>
                  <a:rPr lang="zh-CN" altLang="en-US" dirty="0" smtClean="0"/>
                  <a:t>循环</a:t>
                </a:r>
                <a:r>
                  <a:rPr lang="en-US" altLang="zh-CN" dirty="0" smtClean="0"/>
                  <a:t>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TLE</a:t>
                </a:r>
                <a:r>
                  <a:rPr lang="zh-CN" altLang="en-US" dirty="0" smtClean="0"/>
                  <a:t>）</a:t>
                </a:r>
              </a:p>
              <a:p>
                <a:pPr lvl="1"/>
                <a:endParaRPr lang="zh-CN" altLang="en-US" dirty="0" smtClean="0"/>
              </a:p>
              <a:p>
                <a:pPr marL="241300" lvl="1" indent="-241300"/>
                <a:r>
                  <a:rPr lang="zh-CN" altLang="en-US" sz="2800" dirty="0" smtClean="0"/>
                  <a:t>前缀和</a:t>
                </a:r>
                <a:r>
                  <a:rPr lang="en-US" altLang="zh-CN" sz="2800" dirty="0" smtClean="0"/>
                  <a:t>I</a:t>
                </a:r>
                <a:r>
                  <a:rPr lang="zh-CN" altLang="en-US" sz="2800" dirty="0" smtClean="0"/>
                  <a:t> ：</a:t>
                </a:r>
                <a:r>
                  <a:rPr lang="en-US" altLang="zh-CN" sz="2800" dirty="0" smtClean="0"/>
                  <a:t>O(n^2</a:t>
                </a:r>
                <a:r>
                  <a:rPr lang="zh-CN" altLang="en-US" sz="2800" smtClean="0"/>
                  <a:t> </a:t>
                </a:r>
                <a:r>
                  <a:rPr lang="en-US" altLang="zh-CN" sz="2800" smtClean="0"/>
                  <a:t>+</a:t>
                </a:r>
                <a:r>
                  <a:rPr lang="zh-CN" altLang="en-US" sz="2800" dirty="0" smtClean="0"/>
                  <a:t> </a:t>
                </a:r>
                <a:r>
                  <a:rPr lang="en-US" altLang="zh-CN" sz="2800" dirty="0" smtClean="0"/>
                  <a:t>q</a:t>
                </a:r>
                <a:r>
                  <a:rPr lang="zh-CN" altLang="en-US" sz="2800" dirty="0" smtClean="0"/>
                  <a:t>*</a:t>
                </a:r>
                <a:r>
                  <a:rPr lang="en-US" altLang="zh-CN" sz="2800" dirty="0" smtClean="0"/>
                  <a:t>n)</a:t>
                </a:r>
                <a:endParaRPr lang="zh-CN" altLang="en-US" sz="2800" dirty="0" smtClean="0"/>
              </a:p>
              <a:p>
                <a:pPr marL="698500" lvl="2" indent="-241300"/>
                <a:r>
                  <a:rPr lang="zh-CN" altLang="en-US" sz="2400" dirty="0" smtClean="0"/>
                  <a:t>对于每一行处理一下前缀和，</a:t>
                </a:r>
                <a:r>
                  <a:rPr lang="en-US" altLang="zh-CN" sz="2400" dirty="0" smtClean="0"/>
                  <a:t>S[x][y]</a:t>
                </a:r>
                <a:r>
                  <a:rPr lang="zh-CN" altLang="en-US" sz="2400" dirty="0" smtClean="0"/>
                  <a:t> </a:t>
                </a:r>
                <a:r>
                  <a:rPr lang="en-US" altLang="zh-CN" sz="2400" dirty="0" smtClean="0"/>
                  <a:t>=</a:t>
                </a:r>
                <a:r>
                  <a:rPr lang="zh-CN" altLang="en-US" sz="2400" dirty="0" smtClean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sz="2400" i="1" smtClean="0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b="0" i="1" smtClean="0">
                            <a:latin typeface="Cambria Math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latin typeface="Cambria Math" charset="0"/>
                          </a:rPr>
                          <m:t>𝑦</m:t>
                        </m:r>
                      </m:sup>
                      <m:e>
                        <m:r>
                          <a:rPr lang="en-US" altLang="zh-CN" sz="2400" b="0" i="1" smtClean="0">
                            <a:latin typeface="Cambria Math" charset="0"/>
                          </a:rPr>
                          <m:t>𝑓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(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𝑗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)</m:t>
                        </m:r>
                      </m:e>
                    </m:nary>
                  </m:oMath>
                </a14:m>
                <a:endParaRPr lang="zh-CN" altLang="en-US" sz="2400" dirty="0" smtClean="0"/>
              </a:p>
              <a:p>
                <a:pPr marL="698500" lvl="2" indent="-241300"/>
                <a:r>
                  <a:rPr lang="en-US" altLang="zh-CN" sz="2400" dirty="0" smtClean="0"/>
                  <a:t>sum</a:t>
                </a:r>
                <a:r>
                  <a:rPr lang="zh-CN" altLang="en-US" sz="2400" dirty="0" smtClean="0"/>
                  <a:t> </a:t>
                </a:r>
                <a:r>
                  <a:rPr lang="en-US" altLang="zh-CN" sz="2400" dirty="0" smtClean="0"/>
                  <a:t>=</a:t>
                </a:r>
                <a:r>
                  <a:rPr lang="zh-CN" altLang="en-US" sz="2400" dirty="0" smtClean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zh-CN" altLang="en-US" sz="2400" i="1" smtClean="0">
                            <a:latin typeface="Cambria Math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zh-CN" sz="2400" b="0" i="1" smtClean="0">
                            <a:latin typeface="Cambria Math" charset="0"/>
                          </a:rPr>
                          <m:t>(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𝑆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latin typeface="Cambria Math" charset="0"/>
                              </a:rPr>
                              <m:t>𝑥𝑖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latin typeface="Cambria Math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latin typeface="Cambria Math" charset="0"/>
                              </a:rPr>
                              <m:t>2</m:t>
                            </m:r>
                          </m:e>
                        </m:d>
                        <m:r>
                          <a:rPr lang="zh-CN" altLang="en-US" sz="2400" b="0" i="1" smtClean="0">
                            <a:latin typeface="Cambria Math" charset="0"/>
                          </a:rPr>
                          <m:t>− </m:t>
                        </m:r>
                        <m:r>
                          <m:rPr>
                            <m:sty m:val="p"/>
                          </m:rPr>
                          <a:rPr lang="en-US" altLang="zh-CN" sz="2400" b="0" i="1" smtClean="0">
                            <a:latin typeface="Cambria Math" charset="0"/>
                          </a:rPr>
                          <m:t>S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[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𝑥𝑖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][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latin typeface="Cambria Math" charset="0"/>
                          </a:rPr>
                          <m:t>1]</m:t>
                        </m:r>
                      </m:e>
                    </m:nary>
                    <m:r>
                      <a:rPr lang="en-US" altLang="zh-CN" sz="2400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zh-CN" altLang="en-US" sz="2400" dirty="0" smtClean="0"/>
              </a:p>
              <a:p>
                <a:pPr marL="698500" lvl="2" indent="-241300"/>
                <a:endParaRPr lang="zh-CN" altLang="en-US" sz="2400" dirty="0" smtClean="0"/>
              </a:p>
              <a:p>
                <a:pPr marL="241300" lvl="1" indent="-241300"/>
                <a:r>
                  <a:rPr lang="zh-CN" altLang="en-US" sz="2800" dirty="0" smtClean="0"/>
                  <a:t>前缀和</a:t>
                </a:r>
                <a:r>
                  <a:rPr lang="en-US" altLang="zh-CN" sz="2800" dirty="0" smtClean="0"/>
                  <a:t>II</a:t>
                </a:r>
                <a:r>
                  <a:rPr lang="zh-CN" altLang="en-US" sz="2800" dirty="0" smtClean="0"/>
                  <a:t>：</a:t>
                </a:r>
                <a:r>
                  <a:rPr lang="en-US" altLang="zh-CN" sz="2800" dirty="0" smtClean="0"/>
                  <a:t>O(n^2</a:t>
                </a:r>
                <a:r>
                  <a:rPr lang="zh-CN" altLang="en-US" sz="2800" dirty="0" smtClean="0"/>
                  <a:t> </a:t>
                </a:r>
                <a:r>
                  <a:rPr lang="en-US" altLang="zh-CN" sz="2800" dirty="0" smtClean="0"/>
                  <a:t>+</a:t>
                </a:r>
                <a:r>
                  <a:rPr lang="zh-CN" altLang="en-US" sz="2800" dirty="0" smtClean="0"/>
                  <a:t> </a:t>
                </a:r>
                <a:r>
                  <a:rPr lang="en-US" altLang="zh-CN" sz="2800" dirty="0"/>
                  <a:t>q</a:t>
                </a:r>
                <a:r>
                  <a:rPr lang="en-US" altLang="zh-CN" sz="2800" dirty="0" smtClean="0"/>
                  <a:t>)</a:t>
                </a:r>
                <a:endParaRPr lang="zh-CN" altLang="en-US" sz="2800" dirty="0" smtClean="0"/>
              </a:p>
              <a:p>
                <a:pPr marL="698500" lvl="2" indent="-241300"/>
                <a:r>
                  <a:rPr lang="zh-CN" altLang="en-US" sz="2600" dirty="0" smtClean="0"/>
                  <a:t>二维前缀和</a:t>
                </a:r>
                <a:r>
                  <a:rPr lang="en-US" altLang="zh-CN" sz="2600" dirty="0" smtClean="0"/>
                  <a:t>,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S[x][y]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=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s[x-1][y]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+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s[x][y-1]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–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s[x-1][y-1]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+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f(x,</a:t>
                </a:r>
                <a:r>
                  <a:rPr lang="zh-CN" altLang="en-US" sz="2600" dirty="0" smtClean="0"/>
                  <a:t> </a:t>
                </a:r>
                <a:r>
                  <a:rPr lang="en-US" altLang="zh-CN" sz="2600" dirty="0" smtClean="0"/>
                  <a:t>y)</a:t>
                </a:r>
                <a:endParaRPr lang="zh-CN" altLang="en-US" sz="2600" dirty="0" smtClean="0"/>
              </a:p>
              <a:p>
                <a:pPr marL="698500" lvl="2" indent="-241300"/>
                <a:r>
                  <a:rPr lang="zh-CN" altLang="en-US" sz="2600" dirty="0" smtClean="0"/>
                  <a:t>处理一下边界，直接做是</a:t>
                </a:r>
                <a:r>
                  <a:rPr lang="en-US" altLang="zh-CN" sz="2600" dirty="0" smtClean="0"/>
                  <a:t>O(n)</a:t>
                </a:r>
                <a:r>
                  <a:rPr lang="zh-CN" altLang="en-US" sz="2600" dirty="0" smtClean="0"/>
                  <a:t>，用前缀和降到</a:t>
                </a:r>
                <a:r>
                  <a:rPr lang="en-US" altLang="zh-CN" sz="2600" dirty="0" smtClean="0"/>
                  <a:t>O(1)</a:t>
                </a:r>
                <a:r>
                  <a:rPr lang="zh-CN" altLang="en-US" sz="2600" dirty="0" smtClean="0"/>
                  <a:t>。</a:t>
                </a:r>
              </a:p>
              <a:p>
                <a:pPr marL="241300" lvl="1" indent="-241300"/>
                <a:endParaRPr lang="zh-CN" altLang="en-US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1"/>
                <a:stretch>
                  <a:fillRect l="-928" t="-3501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  <a:endParaRPr 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E.</a:t>
            </a:r>
            <a:r>
              <a:rPr lang="zh-CN" altLang="en-US"/>
              <a:t>Can't Stop The Healing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题意</a:t>
            </a:r>
            <a:r>
              <a:rPr lang="en-US" altLang="zh-CN"/>
              <a:t>:</a:t>
            </a:r>
            <a:endParaRPr lang="en-US" altLang="zh-CN"/>
          </a:p>
          <a:p>
            <a:r>
              <a:rPr>
                <a:sym typeface="+mn-ea"/>
              </a:rPr>
              <a:t>3组人中每次选一组，救n个人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n从</a:t>
            </a:r>
            <a:r>
              <a:rPr lang="zh-CN">
                <a:sym typeface="+mn-ea"/>
              </a:rPr>
              <a:t>斐波那契</a:t>
            </a:r>
            <a:r>
              <a:rPr>
                <a:sym typeface="+mn-ea"/>
              </a:rPr>
              <a:t>数列(1,2,3,5,8…)中取值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谁救完最后的人谁获胜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两者都使用最优策略，问先手胜还是后手胜</a:t>
            </a:r>
            <a:endParaRPr>
              <a:sym typeface="+mn-ea"/>
            </a:endParaRPr>
          </a:p>
          <a:p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E.</a:t>
            </a:r>
            <a:r>
              <a:rPr lang="zh-CN" altLang="en-US">
                <a:sym typeface="+mn-ea"/>
              </a:rPr>
              <a:t>Can't Stop The Healing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SG</a:t>
            </a:r>
            <a:r>
              <a:rPr lang="zh-CN" altLang="en-US"/>
              <a:t>函数</a:t>
            </a:r>
            <a:endParaRPr lang="zh-CN" altLang="en-US"/>
          </a:p>
          <a:p>
            <a:r>
              <a:rPr>
                <a:sym typeface="+mn-ea"/>
              </a:rPr>
              <a:t>Sprague-Grundy Theorem：g(G) = g(G1) ^ g(G2) ^ … ^ g(Gn)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SG[i]：有i个队员的必败状态</a:t>
            </a:r>
            <a:endParaRPr>
              <a:sym typeface="+mn-ea"/>
            </a:endParaRPr>
          </a:p>
          <a:p>
            <a:r>
              <a:rPr lang="zh-CN"/>
              <a:t>斐波那契可用数的个数</a:t>
            </a:r>
            <a:r>
              <a:rPr lang="en-US" altLang="zh-CN"/>
              <a:t>O(logn)</a:t>
            </a:r>
            <a:endParaRPr lang="en-US" altLang="zh-CN"/>
          </a:p>
          <a:p>
            <a:r>
              <a:rPr lang="zh-CN"/>
              <a:t>暴力算</a:t>
            </a:r>
            <a:r>
              <a:rPr lang="en-US" altLang="zh-CN"/>
              <a:t>SG</a:t>
            </a:r>
            <a:r>
              <a:rPr lang="zh-CN" altLang="en-US"/>
              <a:t>函数 算下异或和即可</a:t>
            </a:r>
            <a:endParaRPr lang="zh-CN" altLang="en-US"/>
          </a:p>
          <a:p>
            <a:endParaRPr lang="zh-CN" altLang="en-US"/>
          </a:p>
          <a:p>
            <a:r>
              <a:rPr>
                <a:sym typeface="+mn-ea"/>
              </a:rPr>
              <a:t>hdu1848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dirty="0" smtClean="0">
                <a:sym typeface="+mn-ea"/>
              </a:rPr>
              <a:t>D. </a:t>
            </a:r>
            <a:r>
              <a:rPr lang="en-US" altLang="zh-CN" dirty="0">
                <a:sym typeface="+mn-ea"/>
              </a:rPr>
              <a:t>Bob's Camera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题意：有</a:t>
            </a:r>
            <a:r>
              <a:rPr lang="en-US" altLang="zh-CN" dirty="0" smtClean="0">
                <a:sym typeface="+mn-ea"/>
              </a:rPr>
              <a:t>N</a:t>
            </a:r>
            <a:r>
              <a:rPr lang="zh-CN" altLang="en-US" dirty="0" smtClean="0">
                <a:sym typeface="+mn-ea"/>
              </a:rPr>
              <a:t>*</a:t>
            </a:r>
            <a:r>
              <a:rPr lang="en-US" altLang="zh-CN" dirty="0" smtClean="0">
                <a:sym typeface="+mn-ea"/>
              </a:rPr>
              <a:t>N</a:t>
            </a:r>
            <a:r>
              <a:rPr lang="zh-CN" altLang="en-US" dirty="0" smtClean="0">
                <a:sym typeface="+mn-ea"/>
              </a:rPr>
              <a:t>的方格，其中有</a:t>
            </a:r>
            <a:r>
              <a:rPr lang="en-US" altLang="zh-CN" dirty="0" smtClean="0">
                <a:sym typeface="+mn-ea"/>
              </a:rPr>
              <a:t>M</a:t>
            </a:r>
            <a:r>
              <a:rPr lang="zh-CN" altLang="en-US" dirty="0" smtClean="0">
                <a:sym typeface="+mn-ea"/>
              </a:rPr>
              <a:t>个等腰直角三角形，三角形的两条直角边与坐标轴分别平行。给</a:t>
            </a:r>
            <a:r>
              <a:rPr lang="en-US" altLang="zh-CN" dirty="0" smtClean="0">
                <a:sym typeface="+mn-ea"/>
              </a:rPr>
              <a:t>Q</a:t>
            </a:r>
            <a:r>
              <a:rPr lang="zh-CN" altLang="en-US" dirty="0" smtClean="0">
                <a:sym typeface="+mn-ea"/>
              </a:rPr>
              <a:t>的询问，</a:t>
            </a:r>
            <a:r>
              <a:rPr lang="en-US" altLang="zh-CN" dirty="0" smtClean="0">
                <a:sym typeface="+mn-ea"/>
              </a:rPr>
              <a:t>(</a:t>
            </a:r>
            <a:r>
              <a:rPr lang="en-US" altLang="zh-CN" dirty="0" err="1" smtClean="0">
                <a:sym typeface="+mn-ea"/>
              </a:rPr>
              <a:t>x,y</a:t>
            </a:r>
            <a:r>
              <a:rPr lang="en-US" altLang="zh-CN" dirty="0" smtClean="0">
                <a:sym typeface="+mn-ea"/>
              </a:rPr>
              <a:t>)</a:t>
            </a:r>
            <a:r>
              <a:rPr lang="zh-CN" altLang="en-US" dirty="0" smtClean="0">
                <a:sym typeface="+mn-ea"/>
              </a:rPr>
              <a:t>点有几个三角形包括在内。</a:t>
            </a:r>
            <a:endParaRPr lang="zh-CN" altLang="en-US" dirty="0"/>
          </a:p>
          <a:p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6155368" y="3687853"/>
            <a:ext cx="928048" cy="928047"/>
          </a:xfrm>
          <a:prstGeom prst="rt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6" name="直角三角形 5"/>
          <p:cNvSpPr/>
          <p:nvPr/>
        </p:nvSpPr>
        <p:spPr>
          <a:xfrm rot="5400000">
            <a:off x="6155368" y="4806970"/>
            <a:ext cx="928048" cy="928047"/>
          </a:xfrm>
          <a:prstGeom prst="rt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9" name="直角三角形 8"/>
          <p:cNvSpPr/>
          <p:nvPr/>
        </p:nvSpPr>
        <p:spPr>
          <a:xfrm rot="10800000">
            <a:off x="5074921" y="4806969"/>
            <a:ext cx="928048" cy="928047"/>
          </a:xfrm>
          <a:prstGeom prst="rt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6200000">
            <a:off x="5074921" y="3687852"/>
            <a:ext cx="928048" cy="928047"/>
          </a:xfrm>
          <a:prstGeom prst="rt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4490341" y="6007972"/>
            <a:ext cx="3903260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4503989" y="3141942"/>
            <a:ext cx="27295" cy="2879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dirty="0" smtClean="0">
                <a:sym typeface="+mn-ea"/>
              </a:rPr>
              <a:t>D. </a:t>
            </a:r>
            <a:r>
              <a:rPr lang="en-US" altLang="zh-CN" dirty="0">
                <a:sym typeface="+mn-ea"/>
              </a:rPr>
              <a:t>Bob's Camera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分别对每种类型的三角形，用二维树状数组进行统计在每个点上覆盖了几个三角形。</a:t>
            </a:r>
            <a:endParaRPr lang="en-US" altLang="zh-CN" dirty="0" smtClean="0"/>
          </a:p>
          <a:p>
            <a:r>
              <a:rPr lang="en-US" altLang="zh-CN" dirty="0" smtClean="0">
                <a:sym typeface="+mn-ea"/>
              </a:rPr>
              <a:t>ADD(xi,yi,1);</a:t>
            </a:r>
            <a:endParaRPr lang="en-US" altLang="zh-CN" dirty="0" smtClean="0"/>
          </a:p>
          <a:p>
            <a:r>
              <a:rPr lang="en-US" altLang="zh-CN" dirty="0" smtClean="0">
                <a:sym typeface="+mn-ea"/>
              </a:rPr>
              <a:t>ADD(xi+li+1,yi,-1);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在</a:t>
            </a:r>
            <a:r>
              <a:rPr lang="en-US" altLang="zh-CN" dirty="0" smtClean="0">
                <a:sym typeface="+mn-ea"/>
              </a:rPr>
              <a:t>xi-&gt;</a:t>
            </a:r>
            <a:r>
              <a:rPr lang="en-US" altLang="zh-CN" dirty="0" err="1" smtClean="0">
                <a:sym typeface="+mn-ea"/>
              </a:rPr>
              <a:t>xi+li</a:t>
            </a:r>
            <a:r>
              <a:rPr lang="zh-CN" altLang="en-US" dirty="0" smtClean="0">
                <a:sym typeface="+mn-ea"/>
              </a:rPr>
              <a:t>中</a:t>
            </a:r>
            <a:r>
              <a:rPr lang="en-US" altLang="zh-CN" dirty="0" smtClean="0">
                <a:sym typeface="+mn-ea"/>
              </a:rPr>
              <a:t>y</a:t>
            </a:r>
            <a:r>
              <a:rPr lang="zh-CN" altLang="en-US" dirty="0" smtClean="0">
                <a:sym typeface="+mn-ea"/>
              </a:rPr>
              <a:t>坐标大于等于</a:t>
            </a:r>
            <a:r>
              <a:rPr lang="en-US" altLang="zh-CN" dirty="0" err="1" smtClean="0">
                <a:sym typeface="+mn-ea"/>
              </a:rPr>
              <a:t>yi</a:t>
            </a:r>
            <a:r>
              <a:rPr lang="zh-CN" altLang="en-US" dirty="0" smtClean="0">
                <a:sym typeface="+mn-ea"/>
              </a:rPr>
              <a:t>的点</a:t>
            </a:r>
            <a:r>
              <a:rPr lang="en-US" altLang="zh-CN" dirty="0" smtClean="0">
                <a:sym typeface="+mn-ea"/>
              </a:rPr>
              <a:t>+1</a:t>
            </a:r>
            <a:endParaRPr lang="en-US" altLang="zh-CN" dirty="0" smtClean="0"/>
          </a:p>
          <a:p>
            <a:r>
              <a:rPr lang="en-US" altLang="zh-CN" dirty="0" smtClean="0">
                <a:sym typeface="+mn-ea"/>
              </a:rPr>
              <a:t>ADD(xi,xi+yi+li+1,-1);</a:t>
            </a:r>
            <a:endParaRPr lang="en-US" altLang="zh-CN" dirty="0" smtClean="0"/>
          </a:p>
          <a:p>
            <a:r>
              <a:rPr lang="en-US" altLang="zh-CN" dirty="0" smtClean="0">
                <a:sym typeface="+mn-ea"/>
              </a:rPr>
              <a:t>ADD(xi+li+1,xi+yi+li+1,1);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在</a:t>
            </a:r>
            <a:r>
              <a:rPr lang="en-US" altLang="zh-CN" dirty="0" smtClean="0">
                <a:sym typeface="+mn-ea"/>
              </a:rPr>
              <a:t>xi-&gt;</a:t>
            </a:r>
            <a:r>
              <a:rPr lang="en-US" altLang="zh-CN" dirty="0" err="1" smtClean="0">
                <a:sym typeface="+mn-ea"/>
              </a:rPr>
              <a:t>xi+li</a:t>
            </a:r>
            <a:r>
              <a:rPr lang="zh-CN" altLang="en-US" dirty="0" smtClean="0">
                <a:sym typeface="+mn-ea"/>
              </a:rPr>
              <a:t>中在</a:t>
            </a:r>
            <a:r>
              <a:rPr lang="en-US" altLang="zh-CN" dirty="0" err="1" smtClean="0">
                <a:sym typeface="+mn-ea"/>
              </a:rPr>
              <a:t>x+y</a:t>
            </a:r>
            <a:r>
              <a:rPr lang="en-US" altLang="zh-CN" dirty="0" smtClean="0">
                <a:sym typeface="+mn-ea"/>
              </a:rPr>
              <a:t>=</a:t>
            </a:r>
            <a:r>
              <a:rPr lang="en-US" altLang="zh-CN" dirty="0" err="1" smtClean="0">
                <a:sym typeface="+mn-ea"/>
              </a:rPr>
              <a:t>xi+yi+li</a:t>
            </a:r>
            <a:r>
              <a:rPr lang="zh-CN" altLang="en-US" dirty="0" smtClean="0">
                <a:sym typeface="+mn-ea"/>
              </a:rPr>
              <a:t>线以上的点</a:t>
            </a:r>
            <a:r>
              <a:rPr lang="en-US" altLang="zh-CN" smtClean="0">
                <a:sym typeface="+mn-ea"/>
              </a:rPr>
              <a:t>-1</a:t>
            </a:r>
            <a:endParaRPr lang="en-US" altLang="zh-CN" dirty="0" smtClean="0"/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宽屏</PresentationFormat>
  <Paragraphs>99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C. Bridge Constructor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asus1</cp:lastModifiedBy>
  <cp:revision>4</cp:revision>
  <dcterms:created xsi:type="dcterms:W3CDTF">2015-05-05T08:02:00Z</dcterms:created>
  <dcterms:modified xsi:type="dcterms:W3CDTF">2016-07-08T05:06:46Z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