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6" r:id="rId3"/>
    <p:sldId id="267" r:id="rId4"/>
    <p:sldId id="268" r:id="rId5"/>
    <p:sldId id="269" r:id="rId6"/>
    <p:sldId id="256" r:id="rId7"/>
    <p:sldId id="257" r:id="rId8"/>
    <p:sldId id="258" r:id="rId9"/>
    <p:sldId id="259" r:id="rId10"/>
    <p:sldId id="260" r:id="rId11"/>
    <p:sldId id="261" r:id="rId12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5" Type="http://schemas.openxmlformats.org/officeDocument/2006/relationships/tableStyles" Target="tableStyles.xml"/><Relationship Id="rId14" Type="http://schemas.openxmlformats.org/officeDocument/2006/relationships/viewProps" Target="viewProps.xml"/><Relationship Id="rId13" Type="http://schemas.openxmlformats.org/officeDocument/2006/relationships/presProps" Target="presProps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/>
          <a:p>
            <a:r>
              <a:rPr lang="en-US" altLang="zh-CN">
                <a:latin typeface="Consolas" charset="0"/>
              </a:rPr>
              <a:t>E</a:t>
            </a:r>
            <a:endParaRPr lang="en-US" altLang="zh-CN">
              <a:latin typeface="Consolas" charset="0"/>
            </a:endParaRP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p>
            <a:r>
              <a:rPr lang="zh-CN" altLang="en-US">
                <a:latin typeface="微软雅黑" charset="0"/>
                <a:ea typeface="微软雅黑" charset="0"/>
              </a:rPr>
              <a:t>数学</a:t>
            </a:r>
            <a:endParaRPr lang="zh-CN" altLang="en-US">
              <a:latin typeface="微软雅黑" charset="0"/>
              <a:ea typeface="微软雅黑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 altLang="en-US">
                <a:latin typeface="微软雅黑" charset="0"/>
                <a:ea typeface="微软雅黑" charset="0"/>
              </a:rPr>
              <a:t>如何统计</a:t>
            </a:r>
            <a:r>
              <a:rPr lang="en-US" altLang="zh-CN">
                <a:latin typeface="微软雅黑" charset="0"/>
                <a:ea typeface="微软雅黑" charset="0"/>
              </a:rPr>
              <a:t>f</a:t>
            </a:r>
            <a:endParaRPr lang="en-US" altLang="zh-CN">
              <a:latin typeface="微软雅黑" charset="0"/>
              <a:ea typeface="微软雅黑" charset="0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pPr marL="0" indent="0">
              <a:buNone/>
            </a:pPr>
            <a:r>
              <a:rPr lang="zh-CN" altLang="en-US">
                <a:latin typeface="微软雅黑" charset="0"/>
                <a:ea typeface="微软雅黑" charset="0"/>
              </a:rPr>
              <a:t>枚举每种字符（</a:t>
            </a:r>
            <a:r>
              <a:rPr lang="en-US" altLang="zh-CN">
                <a:latin typeface="微软雅黑" charset="0"/>
                <a:ea typeface="微软雅黑" charset="0"/>
              </a:rPr>
              <a:t>‘a’-‘i’</a:t>
            </a:r>
            <a:r>
              <a:rPr lang="zh-CN" altLang="en-US">
                <a:latin typeface="微软雅黑" charset="0"/>
                <a:ea typeface="微软雅黑" charset="0"/>
              </a:rPr>
              <a:t>共</a:t>
            </a:r>
            <a:r>
              <a:rPr lang="en-US" altLang="zh-CN">
                <a:latin typeface="微软雅黑" charset="0"/>
                <a:ea typeface="微软雅黑" charset="0"/>
              </a:rPr>
              <a:t>9</a:t>
            </a:r>
            <a:r>
              <a:rPr lang="zh-CN" altLang="en-US">
                <a:latin typeface="微软雅黑" charset="0"/>
                <a:ea typeface="微软雅黑" charset="0"/>
              </a:rPr>
              <a:t>种），以</a:t>
            </a:r>
            <a:r>
              <a:rPr lang="en-US" altLang="zh-CN">
                <a:latin typeface="微软雅黑" charset="0"/>
                <a:ea typeface="微软雅黑" charset="0"/>
              </a:rPr>
              <a:t>a</a:t>
            </a:r>
            <a:r>
              <a:rPr lang="zh-CN" altLang="en-US">
                <a:latin typeface="微软雅黑" charset="0"/>
                <a:ea typeface="微软雅黑" charset="0"/>
              </a:rPr>
              <a:t>为例</a:t>
            </a:r>
            <a:endParaRPr lang="zh-CN" altLang="en-US">
              <a:latin typeface="微软雅黑" charset="0"/>
              <a:ea typeface="微软雅黑" charset="0"/>
            </a:endParaRPr>
          </a:p>
          <a:p>
            <a:pPr marL="0" indent="0">
              <a:buNone/>
            </a:pPr>
            <a:r>
              <a:rPr lang="zh-CN" altLang="en-US">
                <a:latin typeface="微软雅黑" charset="0"/>
                <a:ea typeface="微软雅黑" charset="0"/>
              </a:rPr>
              <a:t>将字符串中每个</a:t>
            </a:r>
            <a:r>
              <a:rPr lang="en-US" altLang="zh-CN">
                <a:latin typeface="微软雅黑" charset="0"/>
                <a:ea typeface="微软雅黑" charset="0"/>
              </a:rPr>
              <a:t>‘a’</a:t>
            </a:r>
            <a:r>
              <a:rPr lang="zh-CN" altLang="en-US">
                <a:latin typeface="微软雅黑" charset="0"/>
                <a:ea typeface="微软雅黑" charset="0"/>
              </a:rPr>
              <a:t>赋值为</a:t>
            </a:r>
            <a:r>
              <a:rPr lang="en-US" altLang="zh-CN">
                <a:latin typeface="微软雅黑" charset="0"/>
                <a:ea typeface="微软雅黑" charset="0"/>
              </a:rPr>
              <a:t>1</a:t>
            </a:r>
            <a:r>
              <a:rPr lang="zh-CN" altLang="en-US">
                <a:latin typeface="微软雅黑" charset="0"/>
                <a:ea typeface="微软雅黑" charset="0"/>
              </a:rPr>
              <a:t>，其余为</a:t>
            </a:r>
            <a:r>
              <a:rPr lang="en-US" altLang="zh-CN">
                <a:latin typeface="微软雅黑" charset="0"/>
                <a:ea typeface="微软雅黑" charset="0"/>
              </a:rPr>
              <a:t>0</a:t>
            </a:r>
            <a:r>
              <a:rPr lang="zh-CN" altLang="en-US">
                <a:latin typeface="微软雅黑" charset="0"/>
                <a:ea typeface="微软雅黑" charset="0"/>
              </a:rPr>
              <a:t>，做</a:t>
            </a:r>
            <a:r>
              <a:rPr lang="en-US" altLang="zh-CN">
                <a:latin typeface="微软雅黑" charset="0"/>
                <a:ea typeface="微软雅黑" charset="0"/>
              </a:rPr>
              <a:t>FFT</a:t>
            </a:r>
            <a:r>
              <a:rPr lang="zh-CN" altLang="en-US">
                <a:latin typeface="微软雅黑" charset="0"/>
                <a:ea typeface="微软雅黑" charset="0"/>
              </a:rPr>
              <a:t>，得到的</a:t>
            </a:r>
            <a:r>
              <a:rPr lang="en-US" altLang="zh-CN">
                <a:latin typeface="微软雅黑" charset="0"/>
                <a:ea typeface="微软雅黑" charset="0"/>
              </a:rPr>
              <a:t>e[k]</a:t>
            </a:r>
            <a:r>
              <a:rPr lang="zh-CN" altLang="en-US">
                <a:latin typeface="微软雅黑" charset="0"/>
                <a:ea typeface="微软雅黑" charset="0"/>
              </a:rPr>
              <a:t>就是所有</a:t>
            </a:r>
            <a:endParaRPr lang="zh-CN" altLang="en-US">
              <a:latin typeface="微软雅黑" charset="0"/>
              <a:ea typeface="微软雅黑" charset="0"/>
            </a:endParaRPr>
          </a:p>
          <a:p>
            <a:pPr marL="0" indent="0">
              <a:buNone/>
            </a:pPr>
            <a:r>
              <a:rPr lang="en-US" altLang="zh-CN">
                <a:latin typeface="微软雅黑" charset="0"/>
                <a:ea typeface="微软雅黑" charset="0"/>
              </a:rPr>
              <a:t>(s[i]=='a',s[j]=='a')&amp;&amp;(i+j==k)</a:t>
            </a:r>
            <a:r>
              <a:rPr lang="zh-CN" altLang="en-US">
                <a:latin typeface="微软雅黑" charset="0"/>
                <a:ea typeface="微软雅黑" charset="0"/>
              </a:rPr>
              <a:t>的方案数，统计即可</a:t>
            </a:r>
            <a:endParaRPr lang="zh-CN" altLang="en-US">
              <a:latin typeface="微软雅黑" charset="0"/>
              <a:ea typeface="微软雅黑" charset="0"/>
            </a:endParaRPr>
          </a:p>
          <a:p>
            <a:pPr marL="0" indent="0">
              <a:buNone/>
            </a:pPr>
            <a:r>
              <a:rPr lang="zh-CN" altLang="en-US">
                <a:latin typeface="微软雅黑" charset="0"/>
                <a:ea typeface="微软雅黑" charset="0"/>
              </a:rPr>
              <a:t>时间：</a:t>
            </a:r>
            <a:r>
              <a:rPr lang="en-US" altLang="zh-CN">
                <a:latin typeface="微软雅黑" charset="0"/>
                <a:ea typeface="微软雅黑" charset="0"/>
              </a:rPr>
              <a:t>9*nlogn</a:t>
            </a:r>
            <a:endParaRPr lang="en-US" altLang="zh-CN">
              <a:latin typeface="微软雅黑" charset="0"/>
              <a:ea typeface="微软雅黑" charset="0"/>
            </a:endParaRPr>
          </a:p>
          <a:p>
            <a:pPr marL="0" indent="0">
              <a:buNone/>
            </a:pPr>
            <a:r>
              <a:rPr lang="en-US" altLang="zh-CN">
                <a:latin typeface="微软雅黑" charset="0"/>
                <a:ea typeface="微软雅黑" charset="0"/>
              </a:rPr>
              <a:t>(</a:t>
            </a:r>
            <a:r>
              <a:rPr lang="zh-CN" altLang="en-US">
                <a:latin typeface="微软雅黑" charset="0"/>
                <a:ea typeface="微软雅黑" charset="0"/>
              </a:rPr>
              <a:t>但是</a:t>
            </a:r>
            <a:r>
              <a:rPr lang="en-US" altLang="zh-CN">
                <a:latin typeface="微软雅黑" charset="0"/>
                <a:ea typeface="微软雅黑" charset="0"/>
              </a:rPr>
              <a:t>FFT</a:t>
            </a:r>
            <a:r>
              <a:rPr lang="zh-CN" altLang="en-US">
                <a:latin typeface="微软雅黑" charset="0"/>
                <a:ea typeface="微软雅黑" charset="0"/>
              </a:rPr>
              <a:t>常数巨大，不知道</a:t>
            </a:r>
            <a:r>
              <a:rPr lang="en-US" altLang="zh-CN">
                <a:latin typeface="微软雅黑" charset="0"/>
                <a:ea typeface="微软雅黑" charset="0"/>
              </a:rPr>
              <a:t>20s</a:t>
            </a:r>
            <a:r>
              <a:rPr lang="zh-CN" altLang="en-US">
                <a:latin typeface="微软雅黑" charset="0"/>
                <a:ea typeface="微软雅黑" charset="0"/>
              </a:rPr>
              <a:t>暴力能不能卡过</a:t>
            </a:r>
            <a:r>
              <a:rPr lang="en-US" altLang="zh-CN">
                <a:latin typeface="微软雅黑" charset="0"/>
                <a:ea typeface="微软雅黑" charset="0"/>
              </a:rPr>
              <a:t>)</a:t>
            </a:r>
            <a:endParaRPr lang="en-US" altLang="zh-CN">
              <a:latin typeface="微软雅黑" charset="0"/>
              <a:ea typeface="微软雅黑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 altLang="en-US">
                <a:latin typeface="微软雅黑" charset="0"/>
                <a:ea typeface="微软雅黑" charset="0"/>
              </a:rPr>
              <a:t>题目大意</a:t>
            </a:r>
            <a:endParaRPr lang="zh-CN" altLang="en-US">
              <a:latin typeface="微软雅黑" charset="0"/>
              <a:ea typeface="微软雅黑" charset="0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pPr marL="0" indent="0">
              <a:buNone/>
            </a:pPr>
            <a:r>
              <a:rPr lang="zh-CN" altLang="en-US">
                <a:latin typeface="微软雅黑" charset="0"/>
                <a:ea typeface="微软雅黑" charset="0"/>
              </a:rPr>
              <a:t>给定两个</a:t>
            </a:r>
            <a:r>
              <a:rPr lang="en-US" altLang="zh-CN">
                <a:latin typeface="微软雅黑" charset="0"/>
                <a:ea typeface="微软雅黑" charset="0"/>
              </a:rPr>
              <a:t>n*n</a:t>
            </a:r>
            <a:r>
              <a:rPr lang="zh-CN" altLang="en-US">
                <a:latin typeface="微软雅黑" charset="0"/>
                <a:ea typeface="微软雅黑" charset="0"/>
              </a:rPr>
              <a:t>的矩阵，他们的乘积是</a:t>
            </a:r>
            <a:r>
              <a:rPr lang="en-US" altLang="zh-CN">
                <a:latin typeface="微软雅黑" charset="0"/>
                <a:ea typeface="微软雅黑" charset="0"/>
              </a:rPr>
              <a:t>C</a:t>
            </a:r>
            <a:r>
              <a:rPr lang="zh-CN" altLang="en-US">
                <a:latin typeface="微软雅黑" charset="0"/>
                <a:ea typeface="微软雅黑" charset="0"/>
              </a:rPr>
              <a:t>，两种操作：</a:t>
            </a:r>
            <a:endParaRPr lang="zh-CN" altLang="en-US">
              <a:latin typeface="微软雅黑" charset="0"/>
              <a:ea typeface="微软雅黑" charset="0"/>
            </a:endParaRPr>
          </a:p>
          <a:p>
            <a:pPr marL="0" indent="0">
              <a:buNone/>
            </a:pPr>
            <a:r>
              <a:rPr lang="en-US" altLang="zh-CN">
                <a:latin typeface="微软雅黑" charset="0"/>
                <a:ea typeface="微软雅黑" charset="0"/>
              </a:rPr>
              <a:t>1.</a:t>
            </a:r>
            <a:r>
              <a:rPr lang="zh-CN" altLang="en-US">
                <a:latin typeface="微软雅黑" charset="0"/>
                <a:ea typeface="微软雅黑" charset="0"/>
              </a:rPr>
              <a:t>询问一个子矩阵的元素和</a:t>
            </a:r>
            <a:endParaRPr lang="zh-CN" altLang="en-US">
              <a:latin typeface="微软雅黑" charset="0"/>
              <a:ea typeface="微软雅黑" charset="0"/>
            </a:endParaRPr>
          </a:p>
          <a:p>
            <a:pPr marL="0" indent="0">
              <a:buNone/>
            </a:pPr>
            <a:r>
              <a:rPr lang="en-US" altLang="zh-CN">
                <a:latin typeface="微软雅黑" charset="0"/>
                <a:ea typeface="微软雅黑" charset="0"/>
              </a:rPr>
              <a:t>2.</a:t>
            </a:r>
            <a:r>
              <a:rPr lang="zh-CN" altLang="en-US">
                <a:latin typeface="微软雅黑" charset="0"/>
                <a:ea typeface="微软雅黑" charset="0"/>
              </a:rPr>
              <a:t>更改</a:t>
            </a:r>
            <a:r>
              <a:rPr lang="en-US" altLang="zh-CN">
                <a:latin typeface="微软雅黑" charset="0"/>
                <a:ea typeface="微软雅黑" charset="0"/>
              </a:rPr>
              <a:t>A</a:t>
            </a:r>
            <a:r>
              <a:rPr lang="zh-CN" altLang="en-US">
                <a:latin typeface="微软雅黑" charset="0"/>
                <a:ea typeface="微软雅黑" charset="0"/>
              </a:rPr>
              <a:t>或</a:t>
            </a:r>
            <a:r>
              <a:rPr lang="en-US" altLang="zh-CN">
                <a:latin typeface="微软雅黑" charset="0"/>
                <a:ea typeface="微软雅黑" charset="0"/>
              </a:rPr>
              <a:t>B</a:t>
            </a:r>
            <a:r>
              <a:rPr lang="zh-CN" altLang="en-US">
                <a:latin typeface="微软雅黑" charset="0"/>
                <a:ea typeface="微软雅黑" charset="0"/>
              </a:rPr>
              <a:t>的一个元素的值</a:t>
            </a:r>
            <a:endParaRPr lang="zh-CN" altLang="en-US">
              <a:latin typeface="微软雅黑" charset="0"/>
              <a:ea typeface="微软雅黑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 altLang="en-US">
                <a:latin typeface="微软雅黑" charset="0"/>
                <a:ea typeface="微软雅黑" charset="0"/>
              </a:rPr>
              <a:t>真的有人写数据结构？</a:t>
            </a:r>
            <a:endParaRPr lang="zh-CN" altLang="en-US">
              <a:latin typeface="微软雅黑" charset="0"/>
              <a:ea typeface="微软雅黑" charset="0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pPr marL="0" indent="0">
              <a:buNone/>
            </a:pPr>
            <a:r>
              <a:rPr lang="zh-CN" altLang="en-US">
                <a:latin typeface="微软雅黑" charset="0"/>
                <a:ea typeface="微软雅黑" charset="0"/>
              </a:rPr>
              <a:t>其实是数学题。。需要的知识有</a:t>
            </a:r>
            <a:endParaRPr lang="zh-CN" altLang="en-US">
              <a:latin typeface="微软雅黑" charset="0"/>
              <a:ea typeface="微软雅黑" charset="0"/>
            </a:endParaRPr>
          </a:p>
          <a:p>
            <a:pPr marL="0" indent="0">
              <a:buNone/>
            </a:pPr>
            <a:r>
              <a:rPr lang="en-US" altLang="zh-CN">
                <a:latin typeface="微软雅黑" charset="0"/>
                <a:ea typeface="微软雅黑" charset="0"/>
              </a:rPr>
              <a:t>1.</a:t>
            </a:r>
            <a:r>
              <a:rPr lang="zh-CN" altLang="en-US">
                <a:latin typeface="微软雅黑" charset="0"/>
                <a:ea typeface="微软雅黑" charset="0"/>
              </a:rPr>
              <a:t>矩阵乘法</a:t>
            </a:r>
            <a:endParaRPr lang="zh-CN" altLang="en-US">
              <a:latin typeface="微软雅黑" charset="0"/>
              <a:ea typeface="微软雅黑" charset="0"/>
            </a:endParaRPr>
          </a:p>
          <a:p>
            <a:pPr marL="0" indent="0">
              <a:buNone/>
            </a:pPr>
            <a:r>
              <a:rPr lang="en-US" altLang="zh-CN">
                <a:latin typeface="微软雅黑" charset="0"/>
                <a:ea typeface="微软雅黑" charset="0"/>
              </a:rPr>
              <a:t>2.</a:t>
            </a:r>
            <a:r>
              <a:rPr lang="zh-CN" altLang="en-US">
                <a:latin typeface="微软雅黑" charset="0"/>
                <a:ea typeface="微软雅黑" charset="0"/>
              </a:rPr>
              <a:t>基本的初中数学</a:t>
            </a:r>
            <a:endParaRPr lang="zh-CN" altLang="en-US">
              <a:latin typeface="微软雅黑" charset="0"/>
              <a:ea typeface="微软雅黑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 altLang="en-US">
                <a:latin typeface="微软雅黑" charset="0"/>
                <a:ea typeface="微软雅黑" charset="0"/>
              </a:rPr>
              <a:t>做法</a:t>
            </a:r>
            <a:endParaRPr lang="zh-CN" altLang="en-US">
              <a:latin typeface="微软雅黑" charset="0"/>
              <a:ea typeface="微软雅黑" charset="0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pPr marL="0" indent="0">
              <a:buNone/>
            </a:pPr>
            <a:r>
              <a:rPr lang="zh-CN" altLang="en-US">
                <a:latin typeface="微软雅黑" charset="0"/>
                <a:ea typeface="微软雅黑" charset="0"/>
              </a:rPr>
              <a:t>维护</a:t>
            </a:r>
            <a:r>
              <a:rPr lang="en-US" altLang="zh-CN">
                <a:latin typeface="微软雅黑" charset="0"/>
                <a:ea typeface="微软雅黑" charset="0"/>
              </a:rPr>
              <a:t>A</a:t>
            </a:r>
            <a:r>
              <a:rPr lang="zh-CN" altLang="en-US">
                <a:latin typeface="微软雅黑" charset="0"/>
                <a:ea typeface="微软雅黑" charset="0"/>
              </a:rPr>
              <a:t>的每列的前缀和，</a:t>
            </a:r>
            <a:r>
              <a:rPr lang="en-US" altLang="zh-CN">
                <a:latin typeface="微软雅黑" charset="0"/>
                <a:ea typeface="微软雅黑" charset="0"/>
              </a:rPr>
              <a:t>B</a:t>
            </a:r>
            <a:r>
              <a:rPr lang="zh-CN" altLang="en-US">
                <a:latin typeface="微软雅黑" charset="0"/>
                <a:ea typeface="微软雅黑" charset="0"/>
              </a:rPr>
              <a:t>的每行的前缀和</a:t>
            </a:r>
            <a:endParaRPr lang="zh-CN" altLang="en-US">
              <a:latin typeface="微软雅黑" charset="0"/>
              <a:ea typeface="微软雅黑" charset="0"/>
            </a:endParaRPr>
          </a:p>
          <a:p>
            <a:pPr marL="0" indent="0">
              <a:buNone/>
            </a:pPr>
            <a:r>
              <a:rPr lang="zh-CN" altLang="en-US">
                <a:latin typeface="微软雅黑" charset="0"/>
                <a:ea typeface="微软雅黑" charset="0"/>
              </a:rPr>
              <a:t>查询：</a:t>
            </a:r>
            <a:r>
              <a:rPr lang="en-US" altLang="zh-CN">
                <a:latin typeface="微软雅黑" charset="0"/>
                <a:ea typeface="微软雅黑" charset="0"/>
              </a:rPr>
              <a:t>O(n)</a:t>
            </a:r>
            <a:endParaRPr lang="en-US" altLang="zh-CN">
              <a:latin typeface="微软雅黑" charset="0"/>
              <a:ea typeface="微软雅黑" charset="0"/>
            </a:endParaRPr>
          </a:p>
          <a:p>
            <a:pPr marL="0" indent="0">
              <a:buNone/>
            </a:pPr>
            <a:r>
              <a:rPr lang="en-US" altLang="zh-CN">
                <a:latin typeface="微软雅黑" charset="0"/>
                <a:ea typeface="微软雅黑" charset="0"/>
              </a:rPr>
              <a:t>sum(xl,xr,yl,yr)=sigma(1&lt;=i&lt;=n){(ha[xr]-ha[xl-1])*(hb[yr]-hb[yl-1])}</a:t>
            </a:r>
            <a:endParaRPr lang="en-US" altLang="zh-CN">
              <a:latin typeface="微软雅黑" charset="0"/>
              <a:ea typeface="微软雅黑" charset="0"/>
            </a:endParaRPr>
          </a:p>
          <a:p>
            <a:pPr marL="0" indent="0">
              <a:buNone/>
            </a:pPr>
            <a:r>
              <a:rPr lang="zh-CN" altLang="en-US">
                <a:latin typeface="微软雅黑" charset="0"/>
                <a:ea typeface="微软雅黑" charset="0"/>
              </a:rPr>
              <a:t>修改：</a:t>
            </a:r>
            <a:r>
              <a:rPr lang="en-US" altLang="zh-CN">
                <a:latin typeface="微软雅黑" charset="0"/>
                <a:ea typeface="微软雅黑" charset="0"/>
              </a:rPr>
              <a:t>O(n)</a:t>
            </a:r>
            <a:endParaRPr lang="en-US" altLang="zh-CN">
              <a:latin typeface="微软雅黑" charset="0"/>
              <a:ea typeface="微软雅黑" charset="0"/>
            </a:endParaRPr>
          </a:p>
          <a:p>
            <a:pPr marL="0" indent="0">
              <a:buNone/>
            </a:pPr>
            <a:r>
              <a:rPr lang="zh-CN" altLang="en-US">
                <a:latin typeface="微软雅黑" charset="0"/>
                <a:ea typeface="微软雅黑" charset="0"/>
              </a:rPr>
              <a:t>暴力重建前缀和就好了</a:t>
            </a:r>
            <a:endParaRPr lang="zh-CN" altLang="en-US">
              <a:latin typeface="微软雅黑" charset="0"/>
              <a:ea typeface="微软雅黑" charset="0"/>
            </a:endParaRPr>
          </a:p>
          <a:p>
            <a:pPr marL="0" indent="0">
              <a:buNone/>
            </a:pPr>
            <a:r>
              <a:rPr lang="zh-CN" altLang="en-US">
                <a:latin typeface="微软雅黑" charset="0"/>
                <a:ea typeface="微软雅黑" charset="0"/>
              </a:rPr>
              <a:t>总：</a:t>
            </a:r>
            <a:r>
              <a:rPr lang="en-US" altLang="zh-CN">
                <a:latin typeface="微软雅黑" charset="0"/>
                <a:ea typeface="微软雅黑" charset="0"/>
              </a:rPr>
              <a:t>O(n*m+n*n)</a:t>
            </a:r>
            <a:endParaRPr lang="en-US" altLang="zh-CN">
              <a:latin typeface="微软雅黑" charset="0"/>
              <a:ea typeface="微软雅黑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/>
          <a:p>
            <a:r>
              <a:rPr lang="en-US" altLang="zh-CN">
                <a:latin typeface="微软雅黑" charset="0"/>
                <a:ea typeface="微软雅黑" charset="0"/>
              </a:rPr>
              <a:t>D</a:t>
            </a:r>
            <a:endParaRPr lang="en-US" altLang="zh-CN">
              <a:latin typeface="微软雅黑" charset="0"/>
              <a:ea typeface="微软雅黑" charset="0"/>
            </a:endParaRP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p>
            <a:r>
              <a:rPr lang="zh-CN" altLang="en-US">
                <a:latin typeface="微软雅黑" charset="0"/>
                <a:ea typeface="微软雅黑" charset="0"/>
              </a:rPr>
              <a:t>字符串</a:t>
            </a:r>
            <a:endParaRPr lang="zh-CN" altLang="en-US">
              <a:latin typeface="微软雅黑" charset="0"/>
              <a:ea typeface="微软雅黑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 altLang="zh-CN">
                <a:latin typeface="微软雅黑" charset="0"/>
                <a:ea typeface="微软雅黑" charset="0"/>
              </a:rPr>
              <a:t>题目描述</a:t>
            </a:r>
            <a:endParaRPr lang="zh-CN" altLang="zh-CN">
              <a:latin typeface="微软雅黑" charset="0"/>
              <a:ea typeface="微软雅黑" charset="0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pPr marL="0" indent="0">
              <a:buNone/>
            </a:pPr>
            <a:r>
              <a:rPr lang="zh-CN" altLang="en-US">
                <a:latin typeface="微软雅黑" charset="0"/>
                <a:ea typeface="微软雅黑" charset="0"/>
              </a:rPr>
              <a:t>统计从字符串中取出一部分，要求：</a:t>
            </a:r>
            <a:endParaRPr lang="zh-CN" altLang="en-US">
              <a:latin typeface="微软雅黑" charset="0"/>
              <a:ea typeface="微软雅黑" charset="0"/>
            </a:endParaRPr>
          </a:p>
          <a:p>
            <a:pPr marL="0" indent="0">
              <a:buNone/>
            </a:pPr>
            <a:r>
              <a:rPr lang="en-US" altLang="zh-CN">
                <a:latin typeface="微软雅黑" charset="0"/>
                <a:ea typeface="微软雅黑" charset="0"/>
              </a:rPr>
              <a:t>	1.</a:t>
            </a:r>
            <a:r>
              <a:rPr lang="zh-CN" altLang="en-US">
                <a:latin typeface="微软雅黑" charset="0"/>
                <a:ea typeface="微软雅黑" charset="0"/>
              </a:rPr>
              <a:t>由超过一个子串组成</a:t>
            </a:r>
            <a:endParaRPr lang="zh-CN" altLang="en-US">
              <a:latin typeface="微软雅黑" charset="0"/>
              <a:ea typeface="微软雅黑" charset="0"/>
            </a:endParaRPr>
          </a:p>
          <a:p>
            <a:pPr marL="0" indent="0">
              <a:buNone/>
            </a:pPr>
            <a:r>
              <a:rPr lang="en-US" altLang="zh-CN">
                <a:latin typeface="微软雅黑" charset="0"/>
                <a:ea typeface="微软雅黑" charset="0"/>
              </a:rPr>
              <a:t>	2.</a:t>
            </a:r>
            <a:r>
              <a:rPr lang="zh-CN" altLang="en-US">
                <a:latin typeface="微软雅黑" charset="0"/>
                <a:ea typeface="微软雅黑" charset="0"/>
              </a:rPr>
              <a:t>取出的位置必须对称，字符也必须对称</a:t>
            </a:r>
            <a:endParaRPr lang="zh-CN" altLang="en-US">
              <a:latin typeface="微软雅黑" charset="0"/>
              <a:ea typeface="微软雅黑" charset="0"/>
            </a:endParaRPr>
          </a:p>
          <a:p>
            <a:pPr marL="0" indent="0">
              <a:buNone/>
            </a:pPr>
            <a:r>
              <a:rPr lang="zh-CN" altLang="en-US">
                <a:latin typeface="微软雅黑" charset="0"/>
                <a:ea typeface="微软雅黑" charset="0"/>
              </a:rPr>
              <a:t>的方案数</a:t>
            </a:r>
            <a:endParaRPr lang="zh-CN" altLang="en-US">
              <a:latin typeface="微软雅黑" charset="0"/>
              <a:ea typeface="微软雅黑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 altLang="en-US">
                <a:latin typeface="微软雅黑" charset="0"/>
                <a:ea typeface="微软雅黑" charset="0"/>
              </a:rPr>
              <a:t>考虑第一个条件</a:t>
            </a:r>
            <a:endParaRPr lang="zh-CN" altLang="en-US">
              <a:latin typeface="微软雅黑" charset="0"/>
              <a:ea typeface="微软雅黑" charset="0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pPr marL="0" indent="0">
              <a:buNone/>
            </a:pPr>
            <a:r>
              <a:rPr lang="zh-CN" altLang="en-US">
                <a:latin typeface="微软雅黑" charset="0"/>
                <a:ea typeface="微软雅黑" charset="0"/>
              </a:rPr>
              <a:t>满足第二个条件，不满足第一个条件的子串是回文串</a:t>
            </a:r>
            <a:endParaRPr lang="zh-CN" altLang="en-US">
              <a:latin typeface="微软雅黑" charset="0"/>
              <a:ea typeface="微软雅黑" charset="0"/>
            </a:endParaRPr>
          </a:p>
          <a:p>
            <a:pPr marL="0" indent="0">
              <a:buNone/>
            </a:pPr>
            <a:r>
              <a:rPr lang="zh-CN" altLang="en-US">
                <a:latin typeface="微软雅黑" charset="0"/>
                <a:ea typeface="微软雅黑" charset="0"/>
              </a:rPr>
              <a:t>用</a:t>
            </a:r>
            <a:r>
              <a:rPr lang="en-US" altLang="zh-CN">
                <a:latin typeface="微软雅黑" charset="0"/>
                <a:ea typeface="微软雅黑" charset="0"/>
              </a:rPr>
              <a:t>manacher</a:t>
            </a:r>
            <a:r>
              <a:rPr lang="zh-CN" altLang="en-US">
                <a:latin typeface="微软雅黑" charset="0"/>
                <a:ea typeface="微软雅黑" charset="0"/>
              </a:rPr>
              <a:t>求出</a:t>
            </a:r>
            <a:endParaRPr lang="zh-CN" altLang="en-US">
              <a:latin typeface="微软雅黑" charset="0"/>
              <a:ea typeface="微软雅黑" charset="0"/>
            </a:endParaRPr>
          </a:p>
          <a:p>
            <a:pPr marL="0" indent="0">
              <a:buNone/>
            </a:pPr>
            <a:r>
              <a:rPr lang="zh-CN" altLang="en-US">
                <a:latin typeface="微软雅黑" charset="0"/>
                <a:ea typeface="微软雅黑" charset="0"/>
              </a:rPr>
              <a:t>所以我们可以只考虑第二个条件</a:t>
            </a:r>
            <a:endParaRPr lang="zh-CN" altLang="en-US">
              <a:latin typeface="微软雅黑" charset="0"/>
              <a:ea typeface="微软雅黑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 altLang="en-US">
                <a:latin typeface="微软雅黑" charset="0"/>
                <a:ea typeface="微软雅黑" charset="0"/>
              </a:rPr>
              <a:t>考虑第二个条件</a:t>
            </a:r>
            <a:endParaRPr lang="zh-CN" altLang="en-US">
              <a:latin typeface="微软雅黑" charset="0"/>
              <a:ea typeface="微软雅黑" charset="0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pPr marL="0" indent="0">
              <a:buNone/>
            </a:pPr>
            <a:r>
              <a:rPr lang="zh-CN" altLang="en-US">
                <a:latin typeface="微软雅黑" charset="0"/>
                <a:ea typeface="微软雅黑" charset="0"/>
              </a:rPr>
              <a:t>假设以一个对称轴对称，满足位置与字符都对称的个数为</a:t>
            </a:r>
            <a:r>
              <a:rPr lang="en-US" altLang="zh-CN">
                <a:latin typeface="微软雅黑" charset="0"/>
                <a:ea typeface="微软雅黑" charset="0"/>
              </a:rPr>
              <a:t>f</a:t>
            </a:r>
            <a:endParaRPr lang="en-US" altLang="zh-CN">
              <a:latin typeface="微软雅黑" charset="0"/>
              <a:ea typeface="微软雅黑" charset="0"/>
            </a:endParaRPr>
          </a:p>
          <a:p>
            <a:pPr marL="0" indent="0">
              <a:buNone/>
            </a:pPr>
            <a:r>
              <a:rPr lang="zh-CN" altLang="en-US">
                <a:latin typeface="微软雅黑" charset="0"/>
                <a:ea typeface="微软雅黑" charset="0"/>
              </a:rPr>
              <a:t>对答案的贡献为</a:t>
            </a:r>
            <a:r>
              <a:rPr lang="en-US" altLang="zh-CN">
                <a:latin typeface="微软雅黑" charset="0"/>
                <a:ea typeface="微软雅黑" charset="0"/>
              </a:rPr>
              <a:t>2^f-1</a:t>
            </a:r>
            <a:endParaRPr lang="en-US" altLang="zh-CN">
              <a:latin typeface="微软雅黑" charset="0"/>
              <a:ea typeface="微软雅黑" charset="0"/>
            </a:endParaRPr>
          </a:p>
          <a:p>
            <a:pPr marL="0" indent="0">
              <a:buNone/>
            </a:pPr>
            <a:r>
              <a:rPr lang="zh-CN" altLang="en-US">
                <a:latin typeface="微软雅黑" charset="0"/>
                <a:ea typeface="微软雅黑" charset="0"/>
              </a:rPr>
              <a:t>暴力统计：</a:t>
            </a:r>
            <a:r>
              <a:rPr lang="en-US" altLang="zh-CN">
                <a:latin typeface="微软雅黑" charset="0"/>
                <a:ea typeface="微软雅黑" charset="0"/>
              </a:rPr>
              <a:t>|s|^2</a:t>
            </a:r>
            <a:endParaRPr lang="en-US" altLang="zh-CN">
              <a:latin typeface="微软雅黑" charset="0"/>
              <a:ea typeface="微软雅黑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 altLang="en-US">
                <a:latin typeface="微软雅黑" charset="0"/>
                <a:ea typeface="微软雅黑" charset="0"/>
              </a:rPr>
              <a:t>如何统计</a:t>
            </a:r>
            <a:r>
              <a:rPr lang="en-US" altLang="zh-CN">
                <a:latin typeface="微软雅黑" charset="0"/>
                <a:ea typeface="微软雅黑" charset="0"/>
              </a:rPr>
              <a:t>f</a:t>
            </a:r>
            <a:endParaRPr lang="en-US" altLang="zh-CN">
              <a:latin typeface="微软雅黑" charset="0"/>
              <a:ea typeface="微软雅黑" charset="0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pPr marL="0" indent="0">
              <a:buNone/>
            </a:pPr>
            <a:r>
              <a:rPr lang="zh-CN" altLang="en-US">
                <a:latin typeface="微软雅黑" charset="0"/>
                <a:ea typeface="微软雅黑" charset="0"/>
              </a:rPr>
              <a:t>观察对称的性质，如果</a:t>
            </a:r>
            <a:r>
              <a:rPr lang="en-US" altLang="zh-CN">
                <a:latin typeface="微软雅黑" charset="0"/>
                <a:ea typeface="微软雅黑" charset="0"/>
              </a:rPr>
              <a:t>(s[i],s[j]),(s[l],s[r])</a:t>
            </a:r>
            <a:r>
              <a:rPr lang="zh-CN" altLang="en-US">
                <a:latin typeface="微软雅黑" charset="0"/>
                <a:ea typeface="微软雅黑" charset="0"/>
              </a:rPr>
              <a:t>两对点关于同一对称轴对称</a:t>
            </a:r>
            <a:endParaRPr lang="zh-CN" altLang="en-US">
              <a:latin typeface="微软雅黑" charset="0"/>
              <a:ea typeface="微软雅黑" charset="0"/>
            </a:endParaRPr>
          </a:p>
          <a:p>
            <a:pPr marL="0" indent="0">
              <a:buNone/>
            </a:pPr>
            <a:r>
              <a:rPr lang="en-US" altLang="zh-CN">
                <a:latin typeface="微软雅黑" charset="0"/>
                <a:ea typeface="微软雅黑" charset="0"/>
              </a:rPr>
              <a:t>i+j==l+r</a:t>
            </a:r>
            <a:endParaRPr lang="en-US" altLang="zh-CN">
              <a:latin typeface="微软雅黑" charset="0"/>
              <a:ea typeface="微软雅黑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589</Words>
  <Application>WPS 演示</Application>
  <PresentationFormat>宽屏</PresentationFormat>
  <Paragraphs>61</Paragraphs>
  <Slides>10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10</vt:i4>
      </vt:variant>
    </vt:vector>
  </HeadingPairs>
  <TitlesOfParts>
    <vt:vector size="11" baseType="lpstr">
      <vt:lpstr>Office 主题</vt:lpstr>
      <vt:lpstr>E</vt:lpstr>
      <vt:lpstr>题目大意</vt:lpstr>
      <vt:lpstr>真的有人写数据结构？</vt:lpstr>
      <vt:lpstr>做法</vt:lpstr>
      <vt:lpstr>D</vt:lpstr>
      <vt:lpstr>题目描述</vt:lpstr>
      <vt:lpstr>考虑第一个条件</vt:lpstr>
      <vt:lpstr>考虑第二个条件</vt:lpstr>
      <vt:lpstr>如何统计f</vt:lpstr>
      <vt:lpstr>如何统计f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asus1</cp:lastModifiedBy>
  <cp:revision>6</cp:revision>
  <dcterms:created xsi:type="dcterms:W3CDTF">2015-05-05T08:02:00Z</dcterms:created>
  <dcterms:modified xsi:type="dcterms:W3CDTF">2016-07-24T05:26:54Z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2052-10.1.0.5740</vt:lpwstr>
  </property>
</Properties>
</file>