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1" r:id="rId3"/>
    <p:sldId id="314" r:id="rId4"/>
    <p:sldId id="315" r:id="rId5"/>
    <p:sldId id="316" r:id="rId6"/>
    <p:sldId id="317" r:id="rId7"/>
    <p:sldId id="295" r:id="rId8"/>
    <p:sldId id="305" r:id="rId9"/>
    <p:sldId id="318" r:id="rId10"/>
    <p:sldId id="319" r:id="rId11"/>
    <p:sldId id="323" r:id="rId12"/>
    <p:sldId id="309" r:id="rId13"/>
    <p:sldId id="310" r:id="rId14"/>
    <p:sldId id="311" r:id="rId15"/>
    <p:sldId id="321" r:id="rId16"/>
    <p:sldId id="322" r:id="rId17"/>
    <p:sldId id="324" r:id="rId18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38" d="100"/>
          <a:sy n="38" d="100"/>
        </p:scale>
        <p:origin x="924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单击以编辑母版副标题样式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B1D1B-A036-4EB3-9D0D-3D62352BF7DE}" type="datetimeFigureOut">
              <a:rPr lang="zh-CN" altLang="en-US" smtClean="0"/>
              <a:t>2016/7/23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8A9DE-EF8C-4A9F-B56D-4556B1D56F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795581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B1D1B-A036-4EB3-9D0D-3D62352BF7DE}" type="datetimeFigureOut">
              <a:rPr lang="zh-CN" altLang="en-US" smtClean="0"/>
              <a:t>2016/7/23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8A9DE-EF8C-4A9F-B56D-4556B1D56F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337022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B1D1B-A036-4EB3-9D0D-3D62352BF7DE}" type="datetimeFigureOut">
              <a:rPr lang="zh-CN" altLang="en-US" smtClean="0"/>
              <a:t>2016/7/23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8A9DE-EF8C-4A9F-B56D-4556B1D56F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838858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标题与项目符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Shape 56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标题文本</a:t>
            </a:r>
          </a:p>
        </p:txBody>
      </p:sp>
      <p:sp>
        <p:nvSpPr>
          <p:cNvPr id="57" name="Shape 57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正文级别 1</a:t>
            </a:r>
          </a:p>
          <a:p>
            <a:pPr lvl="1"/>
            <a:r>
              <a:t>正文级别 2</a:t>
            </a:r>
          </a:p>
          <a:p>
            <a:pPr lvl="2"/>
            <a:r>
              <a:t>正文级别 3</a:t>
            </a:r>
          </a:p>
          <a:p>
            <a:pPr lvl="3"/>
            <a:r>
              <a:t>正文级别 4</a:t>
            </a:r>
          </a:p>
          <a:p>
            <a:pPr lvl="4"/>
            <a:r>
              <a:t>正文级别 5</a:t>
            </a:r>
          </a:p>
        </p:txBody>
      </p:sp>
      <p:sp>
        <p:nvSpPr>
          <p:cNvPr id="58" name="Shape 58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585864034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B1D1B-A036-4EB3-9D0D-3D62352BF7DE}" type="datetimeFigureOut">
              <a:rPr lang="zh-CN" altLang="en-US" smtClean="0"/>
              <a:t>2016/7/23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8A9DE-EF8C-4A9F-B56D-4556B1D56F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895333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B1D1B-A036-4EB3-9D0D-3D62352BF7DE}" type="datetimeFigureOut">
              <a:rPr lang="zh-CN" altLang="en-US" smtClean="0"/>
              <a:t>2016/7/23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8A9DE-EF8C-4A9F-B56D-4556B1D56F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551098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B1D1B-A036-4EB3-9D0D-3D62352BF7DE}" type="datetimeFigureOut">
              <a:rPr lang="zh-CN" altLang="en-US" smtClean="0"/>
              <a:t>2016/7/23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8A9DE-EF8C-4A9F-B56D-4556B1D56F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032162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B1D1B-A036-4EB3-9D0D-3D62352BF7DE}" type="datetimeFigureOut">
              <a:rPr lang="zh-CN" altLang="en-US" smtClean="0"/>
              <a:t>2016/7/23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8A9DE-EF8C-4A9F-B56D-4556B1D56F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861756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B1D1B-A036-4EB3-9D0D-3D62352BF7DE}" type="datetimeFigureOut">
              <a:rPr lang="zh-CN" altLang="en-US" smtClean="0"/>
              <a:t>2016/7/23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8A9DE-EF8C-4A9F-B56D-4556B1D56F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519744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B1D1B-A036-4EB3-9D0D-3D62352BF7DE}" type="datetimeFigureOut">
              <a:rPr lang="zh-CN" altLang="en-US" smtClean="0"/>
              <a:t>2016/7/23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8A9DE-EF8C-4A9F-B56D-4556B1D56F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701075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B1D1B-A036-4EB3-9D0D-3D62352BF7DE}" type="datetimeFigureOut">
              <a:rPr lang="zh-CN" altLang="en-US" smtClean="0"/>
              <a:t>2016/7/23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8A9DE-EF8C-4A9F-B56D-4556B1D56F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60008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B1D1B-A036-4EB3-9D0D-3D62352BF7DE}" type="datetimeFigureOut">
              <a:rPr lang="zh-CN" altLang="en-US" smtClean="0"/>
              <a:t>2016/7/23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8A9DE-EF8C-4A9F-B56D-4556B1D56F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687855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0B1D1B-A036-4EB3-9D0D-3D62352BF7DE}" type="datetimeFigureOut">
              <a:rPr lang="zh-CN" altLang="en-US" smtClean="0"/>
              <a:t>2016/7/23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98A9DE-EF8C-4A9F-B56D-4556B1D56F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038865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codeforces.com/contest/372/problem/C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CN"/>
              <a:t>Contest 15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98559858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B. Flower show</a:t>
            </a:r>
            <a:endParaRPr lang="zh-CN" alt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内容占位符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zh-CN" altLang="en-US" dirty="0"/>
                  <a:t>将时间离散化下，</a:t>
                </a:r>
                <a:r>
                  <a:rPr lang="en-US" altLang="zh-CN" dirty="0" err="1"/>
                  <a:t>dp</a:t>
                </a:r>
                <a:r>
                  <a:rPr lang="en-US" altLang="zh-CN" dirty="0"/>
                  <a:t>[</a:t>
                </a:r>
                <a:r>
                  <a:rPr lang="en-US" altLang="zh-CN" dirty="0" err="1"/>
                  <a:t>i</a:t>
                </a:r>
                <a:r>
                  <a:rPr lang="en-US" altLang="zh-CN" dirty="0"/>
                  <a:t>][j]</a:t>
                </a:r>
                <a:r>
                  <a:rPr lang="zh-CN" altLang="en-US" dirty="0"/>
                  <a:t>表示时间</a:t>
                </a:r>
                <a:r>
                  <a:rPr lang="en-US" altLang="zh-CN" dirty="0" err="1"/>
                  <a:t>i</a:t>
                </a:r>
                <a:r>
                  <a:rPr lang="zh-CN" altLang="en-US" dirty="0"/>
                  <a:t>，位置在</a:t>
                </a:r>
                <a:r>
                  <a:rPr lang="en-US" altLang="zh-CN" dirty="0"/>
                  <a:t>j</a:t>
                </a:r>
                <a:r>
                  <a:rPr lang="zh-CN" altLang="en-US" dirty="0"/>
                  <a:t>时获得的最大</a:t>
                </a:r>
                <a:r>
                  <a:rPr lang="en-US" altLang="zh-CN" dirty="0"/>
                  <a:t>happiness</a:t>
                </a:r>
                <a:r>
                  <a:rPr lang="zh-CN" altLang="en-US" dirty="0"/>
                  <a:t>总和。</a:t>
                </a:r>
                <a:endParaRPr lang="en-US" altLang="zh-CN" dirty="0"/>
              </a:p>
              <a:p>
                <a:r>
                  <a:rPr lang="en-US" altLang="zh-CN" dirty="0" err="1"/>
                  <a:t>dp</a:t>
                </a:r>
                <a:r>
                  <a:rPr lang="en-US" altLang="zh-CN" dirty="0"/>
                  <a:t>[</a:t>
                </a:r>
                <a:r>
                  <a:rPr lang="en-US" altLang="zh-CN" dirty="0" err="1"/>
                  <a:t>i</a:t>
                </a:r>
                <a:r>
                  <a:rPr lang="en-US" altLang="zh-CN" dirty="0"/>
                  <a:t>][j] = </a:t>
                </a:r>
                <a14:m>
                  <m:oMath xmlns:m="http://schemas.openxmlformats.org/officeDocument/2006/math">
                    <m:r>
                      <a:rPr lang="en-US" altLang="zh-CN" i="1" dirty="0" smtClean="0">
                        <a:latin typeface="Cambria Math" panose="02040503050406030204" pitchFamily="18" charset="0"/>
                      </a:rPr>
                      <m:t>𝑀𝑎</m:t>
                    </m:r>
                    <m:sSubSup>
                      <m:sSubSupPr>
                        <m:ctrlPr>
                          <a:rPr lang="en-US" altLang="zh-CN" i="1" dirty="0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altLang="zh-CN" i="1" dirty="0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altLang="zh-CN" i="1" dirty="0" smtClean="0">
                            <a:latin typeface="Cambria Math" panose="02040503050406030204" pitchFamily="18" charset="0"/>
                          </a:rPr>
                          <m:t>𝑗</m:t>
                        </m:r>
                        <m:r>
                          <a:rPr lang="en-US" altLang="zh-CN" i="1" dirty="0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altLang="zh-CN" i="1" dirty="0" err="1" smtClean="0">
                            <a:latin typeface="Cambria Math" panose="02040503050406030204" pitchFamily="18" charset="0"/>
                          </a:rPr>
                          <m:t>𝑑𝑡</m:t>
                        </m:r>
                        <m:r>
                          <a:rPr lang="en-US" altLang="zh-CN" i="1" dirty="0" smtClean="0">
                            <a:latin typeface="Cambria Math" panose="02040503050406030204" pitchFamily="18" charset="0"/>
                          </a:rPr>
                          <m:t> ∗ </m:t>
                        </m:r>
                        <m:r>
                          <a:rPr lang="en-US" altLang="zh-CN" i="1" dirty="0" smtClean="0">
                            <a:latin typeface="Cambria Math" panose="02040503050406030204" pitchFamily="18" charset="0"/>
                          </a:rPr>
                          <m:t>𝑑</m:t>
                        </m:r>
                      </m:sub>
                      <m:sup>
                        <m:r>
                          <a:rPr lang="en-US" altLang="zh-CN" i="1" dirty="0" err="1" smtClean="0">
                            <a:latin typeface="Cambria Math" panose="02040503050406030204" pitchFamily="18" charset="0"/>
                          </a:rPr>
                          <m:t>𝑗</m:t>
                        </m:r>
                        <m:r>
                          <a:rPr lang="en-US" altLang="zh-CN" i="1" dirty="0" err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altLang="zh-CN" i="1" dirty="0" err="1" smtClean="0">
                            <a:latin typeface="Cambria Math" panose="02040503050406030204" pitchFamily="18" charset="0"/>
                          </a:rPr>
                          <m:t>𝑑𝑡</m:t>
                        </m:r>
                        <m:r>
                          <a:rPr lang="en-US" altLang="zh-CN" i="1" dirty="0" smtClean="0">
                            <a:latin typeface="Cambria Math" panose="02040503050406030204" pitchFamily="18" charset="0"/>
                          </a:rPr>
                          <m:t>∗</m:t>
                        </m:r>
                        <m:r>
                          <a:rPr lang="en-US" altLang="zh-CN" i="1" dirty="0" smtClean="0">
                            <a:latin typeface="Cambria Math" panose="02040503050406030204" pitchFamily="18" charset="0"/>
                          </a:rPr>
                          <m:t>𝑑</m:t>
                        </m:r>
                      </m:sup>
                    </m:sSubSup>
                    <m:d>
                      <m:dPr>
                        <m:ctrlPr>
                          <a:rPr lang="en-US" altLang="zh-CN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CN" i="1" dirty="0" err="1" smtClean="0">
                            <a:latin typeface="Cambria Math" panose="02040503050406030204" pitchFamily="18" charset="0"/>
                          </a:rPr>
                          <m:t>𝑑𝑝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altLang="zh-CN" i="1" dirty="0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zh-CN" i="1" dirty="0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en-US" altLang="zh-CN" i="1" dirty="0" smtClean="0">
                                <a:latin typeface="Cambria Math" panose="02040503050406030204" pitchFamily="18" charset="0"/>
                              </a:rPr>
                              <m:t>−1</m:t>
                            </m:r>
                          </m:e>
                        </m:d>
                        <m:d>
                          <m:dPr>
                            <m:begChr m:val="["/>
                            <m:endChr m:val="]"/>
                            <m:ctrlPr>
                              <a:rPr lang="en-US" altLang="zh-CN" i="1" dirty="0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zh-CN" i="1" dirty="0" smtClean="0">
                                <a:latin typeface="Cambria Math" panose="02040503050406030204" pitchFamily="18" charset="0"/>
                              </a:rPr>
                              <m:t>𝑘</m:t>
                            </m:r>
                          </m:e>
                        </m:d>
                      </m:e>
                    </m:d>
                  </m:oMath>
                </a14:m>
                <a:endParaRPr lang="en-US" altLang="zh-CN" dirty="0"/>
              </a:p>
              <a:p>
                <a:r>
                  <a:rPr lang="zh-CN" altLang="en-US" dirty="0"/>
                  <a:t>这个是</a:t>
                </a:r>
                <a:r>
                  <a:rPr lang="en-US" altLang="zh-CN" dirty="0"/>
                  <a:t>O(n*m*n)</a:t>
                </a:r>
                <a:r>
                  <a:rPr lang="zh-CN" altLang="en-US" dirty="0"/>
                  <a:t>的，</a:t>
                </a:r>
                <a:endParaRPr lang="en-US" altLang="zh-CN" dirty="0"/>
              </a:p>
              <a:p>
                <a:r>
                  <a:rPr lang="zh-CN" altLang="en-US" dirty="0"/>
                  <a:t>其实可以用单调队列（</a:t>
                </a:r>
                <a:r>
                  <a:rPr lang="en-US" altLang="zh-CN" dirty="0"/>
                  <a:t>happiness</a:t>
                </a:r>
                <a:r>
                  <a:rPr lang="zh-CN" altLang="en-US" dirty="0"/>
                  <a:t>是单调的，位置也是单调的）来维护，更后面的</a:t>
                </a:r>
                <a:r>
                  <a:rPr lang="en-US" altLang="zh-CN" dirty="0"/>
                  <a:t>k</a:t>
                </a:r>
                <a:r>
                  <a:rPr lang="zh-CN" altLang="en-US" dirty="0"/>
                  <a:t>有更大的</a:t>
                </a:r>
                <a:r>
                  <a:rPr lang="en-US" altLang="zh-CN" dirty="0"/>
                  <a:t>happiness</a:t>
                </a:r>
                <a:r>
                  <a:rPr lang="zh-CN" altLang="en-US" dirty="0"/>
                  <a:t>就可以队尾的那些小的</a:t>
                </a:r>
                <a:r>
                  <a:rPr lang="en-US" altLang="zh-CN" dirty="0"/>
                  <a:t>happiness</a:t>
                </a:r>
                <a:r>
                  <a:rPr lang="zh-CN" altLang="en-US" dirty="0"/>
                  <a:t>删掉</a:t>
                </a:r>
                <a:endParaRPr lang="en-US" altLang="zh-CN" dirty="0"/>
              </a:p>
              <a:p>
                <a:r>
                  <a:rPr lang="zh-CN" altLang="en-US" dirty="0"/>
                  <a:t>再把队头的较远的那些删掉。取队头就好了。</a:t>
                </a:r>
                <a:r>
                  <a:rPr lang="en-US" altLang="zh-CN" dirty="0"/>
                  <a:t>O(n*m)</a:t>
                </a:r>
                <a:endParaRPr lang="zh-CN" altLang="en-US" dirty="0"/>
              </a:p>
            </p:txBody>
          </p:sp>
        </mc:Choice>
        <mc:Fallback>
          <p:sp>
            <p:nvSpPr>
              <p:cNvPr id="3" name="内容占位符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521" r="-522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614675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F. Great D**k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/>
              <a:t>分块处理。</a:t>
            </a:r>
          </a:p>
          <a:p>
            <a:r>
              <a:rPr lang="zh-CN" altLang="en-US" dirty="0"/>
              <a:t>首先先算出</a:t>
            </a:r>
            <a:r>
              <a:rPr lang="en-US" altLang="zh-CN" dirty="0"/>
              <a:t>1*1,2*1,3*1,4*1,5*1</a:t>
            </a:r>
            <a:r>
              <a:rPr lang="zh-CN" altLang="en-US" dirty="0"/>
              <a:t>各自要多少块。</a:t>
            </a:r>
          </a:p>
          <a:p>
            <a:r>
              <a:rPr lang="zh-CN" altLang="en-US" dirty="0"/>
              <a:t>然后，</a:t>
            </a:r>
            <a:r>
              <a:rPr lang="en-US" altLang="zh-CN" dirty="0"/>
              <a:t>1*4</a:t>
            </a:r>
            <a:r>
              <a:rPr lang="zh-CN" altLang="en-US" dirty="0"/>
              <a:t>一定和</a:t>
            </a:r>
            <a:r>
              <a:rPr lang="en-US" altLang="zh-CN" dirty="0"/>
              <a:t>1*1</a:t>
            </a:r>
            <a:r>
              <a:rPr lang="zh-CN" altLang="en-US" dirty="0"/>
              <a:t>搭配，</a:t>
            </a:r>
            <a:r>
              <a:rPr lang="en-US" altLang="zh-CN" dirty="0"/>
              <a:t>1*3</a:t>
            </a:r>
            <a:r>
              <a:rPr lang="zh-CN" altLang="en-US" dirty="0"/>
              <a:t>一定和</a:t>
            </a:r>
            <a:r>
              <a:rPr lang="en-US" altLang="zh-CN" dirty="0"/>
              <a:t>1</a:t>
            </a:r>
            <a:r>
              <a:rPr lang="zh-CN" altLang="en-US" dirty="0"/>
              <a:t>个</a:t>
            </a:r>
            <a:r>
              <a:rPr lang="en-US" altLang="zh-CN" dirty="0"/>
              <a:t>1*2</a:t>
            </a:r>
            <a:r>
              <a:rPr lang="zh-CN" altLang="en-US" dirty="0"/>
              <a:t>或</a:t>
            </a:r>
            <a:r>
              <a:rPr lang="en-US" altLang="zh-CN" dirty="0"/>
              <a:t>2</a:t>
            </a:r>
            <a:r>
              <a:rPr lang="zh-CN" altLang="en-US" dirty="0"/>
              <a:t>个</a:t>
            </a:r>
            <a:r>
              <a:rPr lang="en-US" altLang="zh-CN" dirty="0"/>
              <a:t>1*1</a:t>
            </a:r>
            <a:r>
              <a:rPr lang="zh-CN" altLang="en-US" dirty="0"/>
              <a:t>搭配。</a:t>
            </a:r>
          </a:p>
          <a:p>
            <a:r>
              <a:rPr lang="en-US" altLang="zh-CN" dirty="0"/>
              <a:t>1*2</a:t>
            </a:r>
            <a:r>
              <a:rPr lang="zh-CN" altLang="en-US" dirty="0"/>
              <a:t>一定是：</a:t>
            </a:r>
            <a:r>
              <a:rPr lang="en-US" altLang="zh-CN" dirty="0"/>
              <a:t>2*(1*2)+(1*1)</a:t>
            </a:r>
            <a:r>
              <a:rPr lang="zh-CN" altLang="en-US" dirty="0"/>
              <a:t>或者是 </a:t>
            </a:r>
            <a:r>
              <a:rPr lang="en-US" altLang="zh-CN" dirty="0"/>
              <a:t>(1*2)+3*(1*1)</a:t>
            </a:r>
          </a:p>
          <a:p>
            <a:r>
              <a:rPr lang="zh-CN" altLang="en-US" dirty="0"/>
              <a:t>上述有优先级，一定优先取大的，因为大的可以分，而小的不能合。</a:t>
            </a: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8834" y="171707"/>
            <a:ext cx="3010320" cy="2467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26329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D. Smart Dick</a:t>
            </a:r>
            <a:endParaRPr lang="zh-CN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内容占位符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zh-CN" altLang="en-US" dirty="0"/>
                  <a:t>题意：给定</a:t>
                </a:r>
                <a14:m>
                  <m:oMath xmlns:m="http://schemas.openxmlformats.org/officeDocument/2006/math"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𝑝</m:t>
                    </m:r>
                  </m:oMath>
                </a14:m>
                <a:r>
                  <a:rPr lang="zh-CN" altLang="en-US" dirty="0"/>
                  <a:t>，其中</a:t>
                </a:r>
                <a14:m>
                  <m:oMath xmlns:m="http://schemas.openxmlformats.org/officeDocument/2006/math"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r>
                  <a:rPr lang="zh-CN" altLang="en-US" dirty="0"/>
                  <a:t>互质。定义一个长度为</a:t>
                </a:r>
                <a14:m>
                  <m:oMath xmlns:m="http://schemas.openxmlformats.org/officeDocument/2006/math"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zh-CN" altLang="en-US" dirty="0"/>
                  <a:t>的</a:t>
                </a:r>
                <a14:m>
                  <m:oMath xmlns:m="http://schemas.openxmlformats.org/officeDocument/2006/math">
                    <m:r>
                      <a:rPr lang="en-US" altLang="zh-CN" i="1" dirty="0" smtClean="0">
                        <a:latin typeface="Cambria Math" panose="02040503050406030204" pitchFamily="18" charset="0"/>
                      </a:rPr>
                      <m:t>01</m:t>
                    </m:r>
                  </m:oMath>
                </a14:m>
                <a:r>
                  <a:rPr lang="zh-CN" altLang="en-US" dirty="0"/>
                  <a:t>串</a:t>
                </a:r>
                <a14:m>
                  <m:oMath xmlns:m="http://schemas.openxmlformats.org/officeDocument/2006/math"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𝑐</m:t>
                    </m:r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[0…</m:t>
                    </m:r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−1]</m:t>
                    </m:r>
                  </m:oMath>
                </a14:m>
                <a:r>
                  <a:rPr lang="zh-CN" altLang="en-US" dirty="0"/>
                  <a:t>，其中</a:t>
                </a:r>
                <a14:m>
                  <m:oMath xmlns:m="http://schemas.openxmlformats.org/officeDocument/2006/math"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𝑐</m:t>
                    </m:r>
                    <m:d>
                      <m:dPr>
                        <m:begChr m:val="["/>
                        <m:endChr m:val="]"/>
                        <m:ctrlPr>
                          <a:rPr lang="en-US" altLang="zh-CN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CN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e>
                    </m:d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=0</m:t>
                    </m:r>
                  </m:oMath>
                </a14:m>
                <a:r>
                  <a:rPr lang="zh-CN" altLang="en-US" dirty="0"/>
                  <a:t>当且仅当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altLang="zh-CN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CN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altLang="zh-CN" b="0" i="1" smtClean="0">
                            <a:latin typeface="Cambria Math" panose="02040503050406030204" pitchFamily="18" charset="0"/>
                          </a:rPr>
                          <m:t>∗</m:t>
                        </m:r>
                        <m:r>
                          <a:rPr lang="en-US" altLang="zh-CN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altLang="zh-CN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altLang="zh-CN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</m:d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%</m:t>
                    </m:r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&lt;</m:t>
                    </m:r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zh-CN" altLang="en-US" i="1">
                        <a:latin typeface="Cambria Math" panose="02040503050406030204" pitchFamily="18" charset="0"/>
                      </a:rPr>
                      <m:t>时</m:t>
                    </m:r>
                  </m:oMath>
                </a14:m>
                <a:r>
                  <a:rPr lang="zh-CN" altLang="en-US" dirty="0"/>
                  <a:t>。</a:t>
                </a:r>
                <a:br>
                  <a:rPr lang="zh-CN" altLang="en-US" dirty="0"/>
                </a:br>
                <a:r>
                  <a:rPr lang="zh-CN" altLang="en-US" dirty="0"/>
                  <a:t>给定一个长为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altLang="zh-CN" i="1" dirty="0">
                        <a:latin typeface="Cambria Math" panose="02040503050406030204" pitchFamily="18" charset="0"/>
                      </a:rPr>
                      <m:t>m</m:t>
                    </m:r>
                  </m:oMath>
                </a14:m>
                <a:r>
                  <a:rPr lang="zh-CN" altLang="en-US" dirty="0"/>
                  <a:t>的小</a:t>
                </a:r>
                <a14:m>
                  <m:oMath xmlns:m="http://schemas.openxmlformats.org/officeDocument/2006/math">
                    <m:r>
                      <a:rPr lang="en-US" altLang="zh-CN" i="1" dirty="0" smtClean="0">
                        <a:latin typeface="Cambria Math" panose="02040503050406030204" pitchFamily="18" charset="0"/>
                      </a:rPr>
                      <m:t>01</m:t>
                    </m:r>
                  </m:oMath>
                </a14:m>
                <a:r>
                  <a:rPr lang="zh-CN" altLang="en-US" dirty="0"/>
                  <a:t>串，求出小串在大串中出现了几次。</a:t>
                </a:r>
                <a:endParaRPr lang="en-US" altLang="zh-CN" dirty="0"/>
              </a:p>
              <a:p>
                <a:r>
                  <a:rPr lang="zh-CN" altLang="en-US" dirty="0"/>
                  <a:t>首先，有一个简单的定理：</a:t>
                </a:r>
                <a:endParaRPr lang="en-US" altLang="zh-CN" dirty="0"/>
              </a:p>
              <a:p>
                <a:r>
                  <a:rPr lang="zh-CN" altLang="en-US" dirty="0"/>
                  <a:t>对于每一个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altLang="zh-CN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CN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altLang="zh-CN" b="0" i="1" smtClean="0">
                            <a:latin typeface="Cambria Math" panose="02040503050406030204" pitchFamily="18" charset="0"/>
                          </a:rPr>
                          <m:t>∗</m:t>
                        </m:r>
                        <m:r>
                          <a:rPr lang="en-US" altLang="zh-CN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altLang="zh-CN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altLang="zh-CN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</m:d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%</m:t>
                    </m:r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zh-CN" altLang="en-US" dirty="0"/>
                  <a:t>，如果</a:t>
                </a:r>
                <a14:m>
                  <m:oMath xmlns:m="http://schemas.openxmlformats.org/officeDocument/2006/math"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𝑖</m:t>
                    </m:r>
                  </m:oMath>
                </a14:m>
                <a:r>
                  <a:rPr lang="zh-CN" altLang="en-US" dirty="0"/>
                  <a:t>不同，那么这个结果一定是不同的</a:t>
                </a:r>
                <a:r>
                  <a:rPr lang="en-US" altLang="zh-CN" dirty="0"/>
                  <a:t>!</a:t>
                </a:r>
              </a:p>
              <a:p>
                <a:r>
                  <a:rPr lang="zh-CN" altLang="en-US" dirty="0"/>
                  <a:t>所以对于这个长度为</a:t>
                </a:r>
                <a14:m>
                  <m:oMath xmlns:m="http://schemas.openxmlformats.org/officeDocument/2006/math"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zh-CN" altLang="en-US" dirty="0"/>
                  <a:t>的数列，</a:t>
                </a:r>
                <a14:m>
                  <m:oMath xmlns:m="http://schemas.openxmlformats.org/officeDocument/2006/math">
                    <m:r>
                      <a:rPr lang="en-US" altLang="zh-CN" i="1" dirty="0" smtClean="0"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r>
                  <a:rPr lang="zh-CN" altLang="en-US" dirty="0"/>
                  <a:t>到</a:t>
                </a:r>
                <a14:m>
                  <m:oMath xmlns:m="http://schemas.openxmlformats.org/officeDocument/2006/math">
                    <m:r>
                      <a:rPr lang="en-US" altLang="zh-CN" i="1" dirty="0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altLang="zh-CN" i="1" dirty="0" smtClean="0">
                        <a:latin typeface="Cambria Math" panose="02040503050406030204" pitchFamily="18" charset="0"/>
                      </a:rPr>
                      <m:t>−1</m:t>
                    </m:r>
                  </m:oMath>
                </a14:m>
                <a:r>
                  <a:rPr lang="zh-CN" altLang="en-US" dirty="0"/>
                  <a:t>每一个数字都出现了一次</a:t>
                </a:r>
              </a:p>
            </p:txBody>
          </p:sp>
        </mc:Choice>
        <mc:Fallback xmlns="">
          <p:sp>
            <p:nvSpPr>
              <p:cNvPr id="3" name="内容占位符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381" r="-348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6653353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D. Smart Dick</a:t>
            </a:r>
            <a:endParaRPr lang="zh-CN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内容占位符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4"/>
                <a:ext cx="10515600" cy="4858640"/>
              </a:xfrm>
            </p:spPr>
            <p:txBody>
              <a:bodyPr>
                <a:normAutofit/>
              </a:bodyPr>
              <a:lstStyle/>
              <a:p>
                <a:r>
                  <a:rPr lang="zh-CN" altLang="en-US" dirty="0"/>
                  <a:t>对于给定的长度为</a:t>
                </a:r>
                <a14:m>
                  <m:oMath xmlns:m="http://schemas.openxmlformats.org/officeDocument/2006/math">
                    <m:r>
                      <a:rPr lang="en-US" altLang="zh-CN" i="1" dirty="0" smtClean="0">
                        <a:latin typeface="Cambria Math" panose="02040503050406030204" pitchFamily="18" charset="0"/>
                      </a:rPr>
                      <m:t>𝑚</m:t>
                    </m:r>
                  </m:oMath>
                </a14:m>
                <a:r>
                  <a:rPr lang="zh-CN" altLang="en-US" dirty="0"/>
                  <a:t>的</a:t>
                </a:r>
                <a14:m>
                  <m:oMath xmlns:m="http://schemas.openxmlformats.org/officeDocument/2006/math">
                    <m:r>
                      <a:rPr lang="en-US" altLang="zh-CN" i="1" dirty="0" smtClean="0">
                        <a:latin typeface="Cambria Math" panose="02040503050406030204" pitchFamily="18" charset="0"/>
                      </a:rPr>
                      <m:t>01</m:t>
                    </m:r>
                  </m:oMath>
                </a14:m>
                <a:r>
                  <a:rPr lang="zh-CN" altLang="en-US" dirty="0"/>
                  <a:t>串，我们知道对应的每一个位置的值的范围，如果</a:t>
                </a:r>
                <a:r>
                  <a:rPr lang="en-US" altLang="zh-CN" dirty="0"/>
                  <a:t>01</a:t>
                </a:r>
                <a:r>
                  <a:rPr lang="zh-CN" altLang="en-US" dirty="0"/>
                  <a:t>串中对应位置的值为</a:t>
                </a:r>
                <a14:m>
                  <m:oMath xmlns:m="http://schemas.openxmlformats.org/officeDocument/2006/math">
                    <m:r>
                      <a:rPr lang="en-US" altLang="zh-CN" i="1" dirty="0" smtClean="0"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r>
                  <a:rPr lang="zh-CN" altLang="en-US" dirty="0"/>
                  <a:t>，那么这个位置的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altLang="zh-CN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CN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altLang="zh-CN" b="0" i="1" smtClean="0">
                            <a:latin typeface="Cambria Math" panose="02040503050406030204" pitchFamily="18" charset="0"/>
                          </a:rPr>
                          <m:t>∗</m:t>
                        </m:r>
                        <m:r>
                          <a:rPr lang="en-US" altLang="zh-CN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altLang="zh-CN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altLang="zh-CN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</m:d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%</m:t>
                    </m:r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zh-CN" altLang="en-US" dirty="0"/>
                  <a:t>就应该在</a:t>
                </a:r>
                <a14:m>
                  <m:oMath xmlns:m="http://schemas.openxmlformats.org/officeDocument/2006/math"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0</m:t>
                    </m:r>
                    <m:r>
                      <a:rPr lang="zh-CN" altLang="en-US" i="1">
                        <a:latin typeface="Cambria Math" panose="02040503050406030204" pitchFamily="18" charset="0"/>
                      </a:rPr>
                      <m:t>到</m:t>
                    </m:r>
                    <m:r>
                      <a:rPr lang="en-US" altLang="zh-CN" i="1" dirty="0" smtClean="0"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US" altLang="zh-CN" i="1" dirty="0" smtClean="0">
                        <a:latin typeface="Cambria Math" panose="02040503050406030204" pitchFamily="18" charset="0"/>
                      </a:rPr>
                      <m:t>−1</m:t>
                    </m:r>
                  </m:oMath>
                </a14:m>
                <a:r>
                  <a:rPr lang="zh-CN" altLang="en-US" dirty="0"/>
                  <a:t>之间，如果</a:t>
                </a:r>
                <a14:m>
                  <m:oMath xmlns:m="http://schemas.openxmlformats.org/officeDocument/2006/math">
                    <m:r>
                      <a:rPr lang="en-US" altLang="zh-CN" i="1" dirty="0" smtClean="0">
                        <a:latin typeface="Cambria Math" panose="02040503050406030204" pitchFamily="18" charset="0"/>
                      </a:rPr>
                      <m:t>01</m:t>
                    </m:r>
                  </m:oMath>
                </a14:m>
                <a:r>
                  <a:rPr lang="zh-CN" altLang="en-US" dirty="0"/>
                  <a:t>串中对应位置的值为</a:t>
                </a:r>
                <a14:m>
                  <m:oMath xmlns:m="http://schemas.openxmlformats.org/officeDocument/2006/math">
                    <m:r>
                      <a:rPr lang="en-US" altLang="zh-CN" i="1" dirty="0" smtClean="0"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zh-CN" altLang="en-US" dirty="0"/>
                  <a:t>，那么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altLang="zh-CN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CN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altLang="zh-CN" b="0" i="1" smtClean="0">
                            <a:latin typeface="Cambria Math" panose="02040503050406030204" pitchFamily="18" charset="0"/>
                          </a:rPr>
                          <m:t>∗</m:t>
                        </m:r>
                        <m:r>
                          <a:rPr lang="en-US" altLang="zh-CN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altLang="zh-CN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altLang="zh-CN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</m:d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%</m:t>
                    </m:r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zh-CN" altLang="en-US" dirty="0"/>
                  <a:t>就应该在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altLang="zh-CN" i="1">
                        <a:latin typeface="Cambria Math" panose="02040503050406030204" pitchFamily="18" charset="0"/>
                      </a:rPr>
                      <m:t>p</m:t>
                    </m:r>
                    <m:r>
                      <a:rPr lang="zh-CN" altLang="en-US" i="1">
                        <a:latin typeface="Cambria Math" panose="02040503050406030204" pitchFamily="18" charset="0"/>
                      </a:rPr>
                      <m:t>到</m:t>
                    </m:r>
                    <m:r>
                      <m:rPr>
                        <m:sty m:val="p"/>
                      </m:rPr>
                      <a:rPr lang="en-US" altLang="zh-CN" i="1">
                        <a:latin typeface="Cambria Math" panose="02040503050406030204" pitchFamily="18" charset="0"/>
                      </a:rPr>
                      <m:t>n</m:t>
                    </m:r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altLang="zh-CN" i="1"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zh-CN" altLang="en-US" dirty="0"/>
                  <a:t>之间</a:t>
                </a:r>
                <a:endParaRPr lang="en-US" altLang="zh-CN" dirty="0"/>
              </a:p>
              <a:p>
                <a:r>
                  <a:rPr lang="zh-CN" altLang="en-US" dirty="0"/>
                  <a:t>对于每一个确定范围的值，我们可以用</a:t>
                </a:r>
                <a14:m>
                  <m:oMath xmlns:m="http://schemas.openxmlformats.org/officeDocument/2006/math">
                    <m:r>
                      <a:rPr lang="en-US" altLang="zh-CN" i="1" dirty="0" smtClean="0">
                        <a:latin typeface="Cambria Math" panose="02040503050406030204" pitchFamily="18" charset="0"/>
                      </a:rPr>
                      <m:t>𝑂</m:t>
                    </m:r>
                    <m:r>
                      <a:rPr lang="en-US" altLang="zh-CN" i="1" dirty="0" smtClean="0">
                        <a:latin typeface="Cambria Math" panose="02040503050406030204" pitchFamily="18" charset="0"/>
                      </a:rPr>
                      <m:t>(1)</m:t>
                    </m:r>
                  </m:oMath>
                </a14:m>
                <a:r>
                  <a:rPr lang="zh-CN" altLang="en-US" dirty="0"/>
                  <a:t>的时间，求出哪些数字一定不能成为字符串的开端</a:t>
                </a:r>
                <a:endParaRPr lang="en-US" altLang="zh-CN" dirty="0"/>
              </a:p>
              <a:p>
                <a:r>
                  <a:rPr lang="zh-CN" altLang="en-US" dirty="0"/>
                  <a:t>扫一遍给定的</a:t>
                </a:r>
                <a14:m>
                  <m:oMath xmlns:m="http://schemas.openxmlformats.org/officeDocument/2006/math">
                    <m:r>
                      <a:rPr lang="en-US" altLang="zh-CN" i="1" dirty="0" smtClean="0">
                        <a:latin typeface="Cambria Math" panose="02040503050406030204" pitchFamily="18" charset="0"/>
                      </a:rPr>
                      <m:t>01</m:t>
                    </m:r>
                  </m:oMath>
                </a14:m>
                <a:r>
                  <a:rPr lang="zh-CN" altLang="en-US" dirty="0"/>
                  <a:t>串，就获得了一堆不能作为开头的数字区间，然后</a:t>
                </a:r>
                <a14:m>
                  <m:oMath xmlns:m="http://schemas.openxmlformats.org/officeDocument/2006/math">
                    <m:r>
                      <a:rPr lang="en-US" altLang="zh-CN" i="1" dirty="0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altLang="zh-CN" i="1" dirty="0" smtClean="0">
                        <a:latin typeface="Cambria Math" panose="02040503050406030204" pitchFamily="18" charset="0"/>
                      </a:rPr>
                      <m:t>−1</m:t>
                    </m:r>
                  </m:oMath>
                </a14:m>
                <a:r>
                  <a:rPr lang="zh-CN" altLang="en-US" dirty="0"/>
                  <a:t>到</a:t>
                </a:r>
                <a14:m>
                  <m:oMath xmlns:m="http://schemas.openxmlformats.org/officeDocument/2006/math">
                    <m:r>
                      <a:rPr lang="en-US" altLang="zh-CN" i="1" dirty="0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altLang="zh-CN" i="1" dirty="0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altLang="zh-CN" i="1" dirty="0" smtClean="0"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US" altLang="zh-CN" i="1" dirty="0" smtClean="0">
                        <a:latin typeface="Cambria Math" panose="02040503050406030204" pitchFamily="18" charset="0"/>
                      </a:rPr>
                      <m:t>+1</m:t>
                    </m:r>
                  </m:oMath>
                </a14:m>
                <a:r>
                  <a:rPr lang="zh-CN" altLang="en-US" dirty="0"/>
                  <a:t>的位置也一定不会成为给定</a:t>
                </a:r>
                <a14:m>
                  <m:oMath xmlns:m="http://schemas.openxmlformats.org/officeDocument/2006/math">
                    <m:r>
                      <a:rPr lang="en-US" altLang="zh-CN" i="1" dirty="0" smtClean="0">
                        <a:latin typeface="Cambria Math" panose="02040503050406030204" pitchFamily="18" charset="0"/>
                      </a:rPr>
                      <m:t>01</m:t>
                    </m:r>
                  </m:oMath>
                </a14:m>
                <a:r>
                  <a:rPr lang="zh-CN" altLang="en-US" dirty="0"/>
                  <a:t>串的开端，那么我们把这些区间并起来，就得到了一定失败的值，用全部减去这些就是答案。</a:t>
                </a:r>
                <a:endParaRPr lang="en-US" altLang="zh-CN" dirty="0"/>
              </a:p>
              <a:p>
                <a:r>
                  <a:rPr lang="zh-CN" altLang="en-US" dirty="0"/>
                  <a:t>时间复杂度</a:t>
                </a:r>
                <a14:m>
                  <m:oMath xmlns:m="http://schemas.openxmlformats.org/officeDocument/2006/math">
                    <m:r>
                      <a:rPr lang="en-US" altLang="zh-CN" i="1" dirty="0" smtClean="0">
                        <a:latin typeface="Cambria Math" panose="02040503050406030204" pitchFamily="18" charset="0"/>
                      </a:rPr>
                      <m:t>𝑂</m:t>
                    </m:r>
                    <m:r>
                      <a:rPr lang="en-US" altLang="zh-CN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altLang="zh-CN" i="1" dirty="0" smtClean="0"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US" altLang="zh-CN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altLang="zh-CN" dirty="0"/>
              </a:p>
            </p:txBody>
          </p:sp>
        </mc:Choice>
        <mc:Fallback xmlns="">
          <p:sp>
            <p:nvSpPr>
              <p:cNvPr id="3" name="内容占位符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4"/>
                <a:ext cx="10515600" cy="4858640"/>
              </a:xfrm>
              <a:blipFill>
                <a:blip r:embed="rId2"/>
                <a:stretch>
                  <a:fillRect l="-1043" t="-2130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4712440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G. Very Smart Dick</a:t>
            </a:r>
            <a:endParaRPr lang="zh-CN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内容占位符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zh-CN" altLang="en-US" dirty="0"/>
                  <a:t>把一堆数字插入一个集合，每次询问集合中的数字取模</a:t>
                </a:r>
                <a14:m>
                  <m:oMath xmlns:m="http://schemas.openxmlformats.org/officeDocument/2006/math">
                    <m:r>
                      <a:rPr lang="en-US" altLang="zh-CN" i="1" dirty="0" smtClean="0">
                        <a:latin typeface="Cambria Math" panose="02040503050406030204" pitchFamily="18" charset="0"/>
                      </a:rPr>
                      <m:t>𝑌</m:t>
                    </m:r>
                  </m:oMath>
                </a14:m>
                <a:r>
                  <a:rPr lang="zh-CN" altLang="en-US" dirty="0"/>
                  <a:t>的最小值。</a:t>
                </a:r>
                <a:endParaRPr lang="en-US" altLang="zh-CN" dirty="0"/>
              </a:p>
              <a:p>
                <a:r>
                  <a:rPr lang="zh-CN" altLang="en-US" dirty="0"/>
                  <a:t>对询问进行分块，如果询问的</a:t>
                </a:r>
                <a14:m>
                  <m:oMath xmlns:m="http://schemas.openxmlformats.org/officeDocument/2006/math">
                    <m:r>
                      <a:rPr lang="en-US" altLang="zh-CN" i="1" dirty="0" smtClean="0">
                        <a:latin typeface="Cambria Math" panose="02040503050406030204" pitchFamily="18" charset="0"/>
                      </a:rPr>
                      <m:t>𝑌</m:t>
                    </m:r>
                  </m:oMath>
                </a14:m>
                <a:r>
                  <a:rPr lang="zh-CN" altLang="en-US" dirty="0"/>
                  <a:t>小于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zh-CN" altLang="en-US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altLang="zh-CN" b="0" i="1" smtClean="0">
                            <a:latin typeface="Cambria Math" panose="02040503050406030204" pitchFamily="18" charset="0"/>
                          </a:rPr>
                          <m:t>300000</m:t>
                        </m:r>
                      </m:e>
                    </m:rad>
                    <m:r>
                      <a:rPr lang="zh-CN" altLang="en-US" i="1">
                        <a:latin typeface="Cambria Math" panose="02040503050406030204" pitchFamily="18" charset="0"/>
                      </a:rPr>
                      <m:t>进行</m:t>
                    </m:r>
                  </m:oMath>
                </a14:m>
                <a:r>
                  <a:rPr lang="zh-CN" altLang="en-US" dirty="0"/>
                  <a:t>暴力维护</a:t>
                </a:r>
                <a:endParaRPr lang="en-US" altLang="zh-CN" dirty="0"/>
              </a:p>
              <a:p>
                <a:r>
                  <a:rPr lang="zh-CN" altLang="en-US" dirty="0"/>
                  <a:t>如果询问的</a:t>
                </a:r>
                <a14:m>
                  <m:oMath xmlns:m="http://schemas.openxmlformats.org/officeDocument/2006/math">
                    <m:r>
                      <a:rPr lang="en-US" altLang="zh-CN" i="1" dirty="0" smtClean="0">
                        <a:latin typeface="Cambria Math" panose="02040503050406030204" pitchFamily="18" charset="0"/>
                      </a:rPr>
                      <m:t>𝑌</m:t>
                    </m:r>
                  </m:oMath>
                </a14:m>
                <a:r>
                  <a:rPr lang="zh-CN" altLang="en-US" dirty="0"/>
                  <a:t>大于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zh-CN" altLang="en-US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altLang="zh-CN" b="0" i="1" smtClean="0">
                            <a:latin typeface="Cambria Math" panose="02040503050406030204" pitchFamily="18" charset="0"/>
                          </a:rPr>
                          <m:t>300000</m:t>
                        </m:r>
                      </m:e>
                    </m:rad>
                  </m:oMath>
                </a14:m>
                <a:r>
                  <a:rPr lang="zh-CN" altLang="en-US" dirty="0"/>
                  <a:t>，我们枚举每一个</a:t>
                </a:r>
                <a14:m>
                  <m:oMath xmlns:m="http://schemas.openxmlformats.org/officeDocument/2006/math">
                    <m:r>
                      <a:rPr lang="en-US" altLang="zh-CN" i="1" dirty="0" smtClean="0"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altLang="zh-CN" i="1" dirty="0" smtClean="0">
                        <a:latin typeface="Cambria Math" panose="02040503050406030204" pitchFamily="18" charset="0"/>
                      </a:rPr>
                      <m:t>∗</m:t>
                    </m:r>
                    <m:r>
                      <a:rPr lang="en-US" altLang="zh-CN" i="1" dirty="0" smtClean="0">
                        <a:latin typeface="Cambria Math" panose="02040503050406030204" pitchFamily="18" charset="0"/>
                      </a:rPr>
                      <m:t>𝑌</m:t>
                    </m:r>
                  </m:oMath>
                </a14:m>
                <a:r>
                  <a:rPr lang="zh-CN" altLang="en-US" dirty="0"/>
                  <a:t>，找到数字集合中离</a:t>
                </a:r>
                <a14:m>
                  <m:oMath xmlns:m="http://schemas.openxmlformats.org/officeDocument/2006/math">
                    <m:r>
                      <a:rPr lang="en-US" altLang="zh-CN" i="1" dirty="0" smtClean="0"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altLang="zh-CN" i="1" dirty="0" smtClean="0">
                        <a:latin typeface="Cambria Math" panose="02040503050406030204" pitchFamily="18" charset="0"/>
                      </a:rPr>
                      <m:t>∗</m:t>
                    </m:r>
                    <m:r>
                      <a:rPr lang="en-US" altLang="zh-CN" i="1" dirty="0" smtClean="0">
                        <a:latin typeface="Cambria Math" panose="02040503050406030204" pitchFamily="18" charset="0"/>
                      </a:rPr>
                      <m:t>𝑌</m:t>
                    </m:r>
                  </m:oMath>
                </a14:m>
                <a:r>
                  <a:rPr lang="zh-CN" altLang="en-US" dirty="0"/>
                  <a:t>最近的大于等于它的数字</a:t>
                </a:r>
                <a:r>
                  <a:rPr lang="en-US" altLang="zh-CN" dirty="0"/>
                  <a:t>…</a:t>
                </a:r>
              </a:p>
              <a:p>
                <a:r>
                  <a:rPr lang="zh-CN" altLang="en-US" dirty="0"/>
                  <a:t>找到最近的数字可以用</a:t>
                </a:r>
                <a:r>
                  <a:rPr lang="en-US" altLang="zh-CN" dirty="0"/>
                  <a:t>set</a:t>
                </a:r>
                <a:r>
                  <a:rPr lang="zh-CN" altLang="en-US" dirty="0"/>
                  <a:t>，不知道会不会被卡掉，应该不会吧</a:t>
                </a:r>
                <a:r>
                  <a:rPr lang="en-US" altLang="zh-CN" dirty="0"/>
                  <a:t>…</a:t>
                </a:r>
              </a:p>
              <a:p>
                <a:r>
                  <a:rPr lang="zh-CN" altLang="en-US" dirty="0"/>
                  <a:t>也可以用并查集倒着维护</a:t>
                </a:r>
                <a:r>
                  <a:rPr lang="en-US" altLang="zh-CN" dirty="0"/>
                  <a:t>…</a:t>
                </a:r>
                <a:endParaRPr lang="zh-CN" altLang="en-US" dirty="0"/>
              </a:p>
            </p:txBody>
          </p:sp>
        </mc:Choice>
        <mc:Fallback xmlns="">
          <p:sp>
            <p:nvSpPr>
              <p:cNvPr id="3" name="内容占位符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381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5738066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A. Poor Alice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ts val="4000"/>
              </a:lnSpc>
            </a:pPr>
            <a:r>
              <a:rPr lang="zh-CN" altLang="en-US" dirty="0"/>
              <a:t>题意：</a:t>
            </a:r>
            <a:endParaRPr lang="en-US" altLang="zh-CN" dirty="0"/>
          </a:p>
          <a:p>
            <a:pPr>
              <a:lnSpc>
                <a:spcPts val="4000"/>
              </a:lnSpc>
            </a:pPr>
            <a:r>
              <a:rPr lang="zh-CN" altLang="en-US" dirty="0"/>
              <a:t>第一象限内有</a:t>
            </a:r>
            <a:r>
              <a:rPr lang="en-US" altLang="zh-CN" dirty="0"/>
              <a:t>N</a:t>
            </a:r>
            <a:r>
              <a:rPr lang="zh-CN" altLang="en-US" dirty="0"/>
              <a:t>条竖直线段，任意两条线段没有公共部分，</a:t>
            </a:r>
            <a:endParaRPr lang="en-US" altLang="zh-CN" dirty="0"/>
          </a:p>
          <a:p>
            <a:pPr>
              <a:lnSpc>
                <a:spcPts val="4000"/>
              </a:lnSpc>
            </a:pPr>
            <a:r>
              <a:rPr lang="zh-CN" altLang="en-US" dirty="0"/>
              <a:t>也不会接触</a:t>
            </a:r>
            <a:r>
              <a:rPr lang="en-US" altLang="zh-CN" dirty="0"/>
              <a:t>X</a:t>
            </a:r>
            <a:r>
              <a:rPr lang="zh-CN" altLang="en-US" dirty="0"/>
              <a:t>轴，同时任意两条线段横坐标不同。</a:t>
            </a:r>
            <a:endParaRPr lang="en-US" altLang="zh-CN" dirty="0"/>
          </a:p>
          <a:p>
            <a:pPr>
              <a:lnSpc>
                <a:spcPts val="4000"/>
              </a:lnSpc>
            </a:pPr>
            <a:r>
              <a:rPr lang="zh-CN" altLang="en-US" dirty="0"/>
              <a:t>线段一个接一个的出现，问一条过原点的抛物线最多能穿过前几条线段。</a:t>
            </a:r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86176703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A. Poor Alice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ts val="4000"/>
              </a:lnSpc>
            </a:pPr>
            <a:r>
              <a:rPr lang="zh-CN" altLang="en-US" dirty="0"/>
              <a:t>解法：</a:t>
            </a:r>
            <a:endParaRPr lang="en-US" altLang="zh-CN" dirty="0"/>
          </a:p>
          <a:p>
            <a:pPr>
              <a:lnSpc>
                <a:spcPts val="4000"/>
              </a:lnSpc>
            </a:pPr>
            <a:r>
              <a:rPr lang="zh-CN" altLang="en-US" dirty="0"/>
              <a:t>二分 </a:t>
            </a:r>
            <a:r>
              <a:rPr lang="en-US" altLang="zh-CN" dirty="0"/>
              <a:t>+ </a:t>
            </a:r>
            <a:r>
              <a:rPr lang="zh-CN" altLang="en-US" dirty="0"/>
              <a:t>半平面交</a:t>
            </a:r>
            <a:endParaRPr lang="en-US" altLang="zh-CN" dirty="0"/>
          </a:p>
          <a:p>
            <a:pPr>
              <a:lnSpc>
                <a:spcPts val="4000"/>
              </a:lnSpc>
            </a:pPr>
            <a:r>
              <a:rPr lang="zh-CN" altLang="en-US" dirty="0"/>
              <a:t>对于每条线段，</a:t>
            </a:r>
            <a:r>
              <a:rPr lang="en-US" altLang="zh-CN" dirty="0"/>
              <a:t>(xi, yi_1)</a:t>
            </a:r>
            <a:r>
              <a:rPr lang="zh-CN" altLang="en-US" dirty="0"/>
              <a:t>到</a:t>
            </a:r>
            <a:r>
              <a:rPr lang="en-US" altLang="zh-CN" dirty="0"/>
              <a:t>(xi, yi_2)</a:t>
            </a:r>
            <a:r>
              <a:rPr lang="zh-CN" altLang="en-US" dirty="0"/>
              <a:t>，我们可以得到两个不等式</a:t>
            </a:r>
            <a:endParaRPr lang="en-US" altLang="zh-CN" dirty="0"/>
          </a:p>
          <a:p>
            <a:pPr>
              <a:lnSpc>
                <a:spcPts val="4000"/>
              </a:lnSpc>
            </a:pPr>
            <a:r>
              <a:rPr lang="en-US" altLang="zh-CN" b="1" dirty="0"/>
              <a:t>yi_1 &lt;= a*xi^2+b*xi &lt;= yi_2</a:t>
            </a:r>
            <a:r>
              <a:rPr lang="zh-CN" altLang="en-US" b="1" dirty="0"/>
              <a:t>， </a:t>
            </a:r>
            <a:endParaRPr lang="en-US" altLang="zh-CN" b="1" dirty="0"/>
          </a:p>
          <a:p>
            <a:pPr>
              <a:lnSpc>
                <a:spcPts val="4000"/>
              </a:lnSpc>
            </a:pPr>
            <a:r>
              <a:rPr lang="zh-CN" altLang="en-US" dirty="0"/>
              <a:t>由这两个不等式可以得到一个</a:t>
            </a:r>
            <a:r>
              <a:rPr lang="en-US" altLang="zh-CN" dirty="0"/>
              <a:t>a</a:t>
            </a:r>
            <a:r>
              <a:rPr lang="zh-CN" altLang="en-US" dirty="0"/>
              <a:t>、</a:t>
            </a:r>
            <a:r>
              <a:rPr lang="en-US" altLang="zh-CN" dirty="0"/>
              <a:t>b</a:t>
            </a:r>
            <a:r>
              <a:rPr lang="zh-CN" altLang="en-US" dirty="0"/>
              <a:t>的可行域，于是想到半平面交。</a:t>
            </a:r>
            <a:endParaRPr lang="en-US" altLang="zh-CN" dirty="0"/>
          </a:p>
          <a:p>
            <a:pPr>
              <a:lnSpc>
                <a:spcPts val="4000"/>
              </a:lnSpc>
            </a:pPr>
            <a:r>
              <a:rPr lang="zh-CN" altLang="en-US" dirty="0"/>
              <a:t>先二分答案</a:t>
            </a:r>
            <a:r>
              <a:rPr lang="en-US" altLang="zh-CN" dirty="0"/>
              <a:t>k</a:t>
            </a:r>
            <a:r>
              <a:rPr lang="zh-CN" altLang="en-US" dirty="0"/>
              <a:t>，然后计算前</a:t>
            </a:r>
            <a:r>
              <a:rPr lang="en-US" altLang="zh-CN" dirty="0"/>
              <a:t>2k</a:t>
            </a:r>
            <a:r>
              <a:rPr lang="zh-CN" altLang="en-US" dirty="0"/>
              <a:t>个不等式交出的可行域是否存在。</a:t>
            </a:r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403015655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E. Enigmatic Matrix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ts val="4000"/>
              </a:lnSpc>
            </a:pPr>
            <a:r>
              <a:rPr lang="zh-CN" altLang="en-US" dirty="0"/>
              <a:t>状压</a:t>
            </a:r>
            <a:r>
              <a:rPr lang="en-US" altLang="zh-CN" dirty="0" err="1"/>
              <a:t>dp</a:t>
            </a:r>
            <a:r>
              <a:rPr lang="zh-CN" altLang="en-US" dirty="0"/>
              <a:t>打表</a:t>
            </a:r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2912489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H&lt;C&lt;B&lt;F&lt;ADGE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502471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H. Lunch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dirty="0"/>
              <a:t>n</a:t>
            </a:r>
            <a:r>
              <a:rPr lang="zh-CN" altLang="en-US" dirty="0"/>
              <a:t>个人围一圈报数，报到</a:t>
            </a:r>
            <a:r>
              <a:rPr lang="en-US" altLang="zh-CN" dirty="0"/>
              <a:t>m</a:t>
            </a:r>
            <a:r>
              <a:rPr lang="zh-CN" altLang="en-US" dirty="0"/>
              <a:t>的出去，问最后剩下谁</a:t>
            </a:r>
          </a:p>
          <a:p>
            <a:r>
              <a:rPr lang="en-US" altLang="zh-CN" dirty="0"/>
              <a:t>1 ≤ T ≤ 100</a:t>
            </a:r>
            <a:br>
              <a:rPr lang="en-US" altLang="zh-CN" dirty="0"/>
            </a:br>
            <a:r>
              <a:rPr lang="en-US" altLang="zh-CN" dirty="0"/>
              <a:t>1 ≤ n ≤ 10</a:t>
            </a:r>
            <a:r>
              <a:rPr lang="en-US" altLang="zh-CN" baseline="31999" dirty="0"/>
              <a:t>8</a:t>
            </a:r>
            <a:br>
              <a:rPr lang="zh-CN" altLang="en-US" dirty="0"/>
            </a:br>
            <a:r>
              <a:rPr lang="en-US" altLang="zh-CN" dirty="0"/>
              <a:t>1 ≤ m ≤ 10</a:t>
            </a:r>
            <a:r>
              <a:rPr lang="en-US" altLang="zh-CN" baseline="31999" dirty="0"/>
              <a:t>5</a:t>
            </a:r>
          </a:p>
          <a:p>
            <a:r>
              <a:rPr lang="zh-CN" altLang="en-US" dirty="0"/>
              <a:t>看起来像签到题</a:t>
            </a:r>
            <a:r>
              <a:rPr lang="en-US" altLang="zh-CN" dirty="0" err="1"/>
              <a:t>hhhhhhhhhh</a:t>
            </a:r>
            <a:r>
              <a:rPr lang="zh-CN" altLang="en-US" dirty="0"/>
              <a:t>，不看数据范围不是好习惯</a:t>
            </a:r>
            <a:r>
              <a:rPr lang="en-US" altLang="zh-CN" dirty="0"/>
              <a:t>【</a:t>
            </a:r>
            <a:r>
              <a:rPr lang="zh-CN" altLang="en-US" dirty="0"/>
              <a:t>笑</a:t>
            </a:r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0338057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H. Lunch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dirty="0"/>
              <a:t>暴力解法，</a:t>
            </a:r>
            <a:r>
              <a:rPr lang="en-US" altLang="zh-CN" dirty="0"/>
              <a:t>O(N*M) </a:t>
            </a:r>
            <a:r>
              <a:rPr lang="zh-CN" altLang="en-US" dirty="0"/>
              <a:t>显然是要</a:t>
            </a:r>
            <a:r>
              <a:rPr lang="en-US" altLang="zh-CN" dirty="0"/>
              <a:t>T</a:t>
            </a:r>
            <a:r>
              <a:rPr lang="zh-CN" altLang="en-US" dirty="0"/>
              <a:t>的。。</a:t>
            </a:r>
          </a:p>
          <a:p>
            <a:r>
              <a:rPr lang="zh-CN" altLang="en-US" dirty="0"/>
              <a:t>优化一下， 递推，</a:t>
            </a:r>
            <a:r>
              <a:rPr lang="en-US" altLang="zh-CN" dirty="0"/>
              <a:t>O(N)</a:t>
            </a:r>
          </a:p>
          <a:p>
            <a:r>
              <a:rPr lang="en-US" altLang="zh-CN" dirty="0"/>
              <a:t>FOR(i,1,n) k = (k + m - 1) % </a:t>
            </a:r>
            <a:r>
              <a:rPr lang="en-US" altLang="zh-CN" dirty="0" err="1"/>
              <a:t>i</a:t>
            </a:r>
            <a:r>
              <a:rPr lang="en-US" altLang="zh-CN" dirty="0"/>
              <a:t> + 1;</a:t>
            </a:r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547297563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H. Lunch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dirty="0"/>
              <a:t>再优化，</a:t>
            </a:r>
            <a:r>
              <a:rPr lang="en-US" altLang="zh-CN" dirty="0"/>
              <a:t>M &lt;&lt; N  —&gt; </a:t>
            </a:r>
            <a:r>
              <a:rPr lang="zh-CN" altLang="en-US" dirty="0"/>
              <a:t>缩减递推中不必要的步骤，</a:t>
            </a:r>
            <a:r>
              <a:rPr lang="en-US" altLang="zh-CN" dirty="0"/>
              <a:t>O(M)</a:t>
            </a:r>
          </a:p>
          <a:p>
            <a:r>
              <a:rPr lang="en-US" altLang="zh-CN" dirty="0"/>
              <a:t>k = (k + m - 1) % </a:t>
            </a:r>
            <a:r>
              <a:rPr lang="en-US" altLang="zh-CN" dirty="0" err="1"/>
              <a:t>i</a:t>
            </a:r>
            <a:r>
              <a:rPr lang="en-US" altLang="zh-CN" dirty="0"/>
              <a:t> + 1   </a:t>
            </a:r>
            <a:br>
              <a:rPr lang="en-US" altLang="zh-CN" dirty="0"/>
            </a:br>
            <a:r>
              <a:rPr lang="en-US" altLang="zh-CN" dirty="0"/>
              <a:t>=&gt;  k + m - 1 &lt; </a:t>
            </a:r>
            <a:r>
              <a:rPr lang="en-US" altLang="zh-CN" dirty="0" err="1"/>
              <a:t>i</a:t>
            </a:r>
            <a:r>
              <a:rPr lang="en-US" altLang="zh-CN" dirty="0"/>
              <a:t> </a:t>
            </a:r>
            <a:r>
              <a:rPr lang="zh-CN" altLang="en-US" dirty="0"/>
              <a:t>时 </a:t>
            </a:r>
            <a:r>
              <a:rPr lang="en-US" altLang="zh-CN" dirty="0" err="1"/>
              <a:t>i</a:t>
            </a:r>
            <a:r>
              <a:rPr lang="en-US" altLang="zh-CN" dirty="0"/>
              <a:t> </a:t>
            </a:r>
            <a:r>
              <a:rPr lang="zh-CN" altLang="en-US" dirty="0"/>
              <a:t>的值无意义，可以一次跨过</a:t>
            </a:r>
            <a:r>
              <a:rPr lang="en-US" altLang="zh-CN" dirty="0"/>
              <a:t>x</a:t>
            </a:r>
            <a:r>
              <a:rPr lang="zh-CN" altLang="en-US" dirty="0"/>
              <a:t>个</a:t>
            </a:r>
            <a:r>
              <a:rPr lang="en-US" altLang="zh-CN" dirty="0"/>
              <a:t>m</a:t>
            </a:r>
          </a:p>
          <a:p>
            <a:r>
              <a:rPr lang="en-US" altLang="zh-CN" dirty="0"/>
              <a:t>k + x * m - 1  &lt;  (</a:t>
            </a:r>
            <a:r>
              <a:rPr lang="en-US" altLang="zh-CN" dirty="0" err="1"/>
              <a:t>i</a:t>
            </a:r>
            <a:r>
              <a:rPr lang="en-US" altLang="zh-CN" dirty="0"/>
              <a:t> + x)</a:t>
            </a:r>
          </a:p>
          <a:p>
            <a:r>
              <a:rPr lang="en-US" altLang="zh-CN" dirty="0"/>
              <a:t>x = (</a:t>
            </a:r>
            <a:r>
              <a:rPr lang="en-US" altLang="zh-CN" dirty="0" err="1"/>
              <a:t>i</a:t>
            </a:r>
            <a:r>
              <a:rPr lang="en-US" altLang="zh-CN" dirty="0"/>
              <a:t> - k + 1) / (m - 1) - 1</a:t>
            </a:r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672119262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H. Lunch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dirty="0"/>
              <a:t>最后，要注意考虑 </a:t>
            </a:r>
            <a:r>
              <a:rPr lang="en-US" altLang="zh-CN" dirty="0"/>
              <a:t>m &gt; n </a:t>
            </a:r>
            <a:r>
              <a:rPr lang="zh-CN" altLang="en-US" dirty="0"/>
              <a:t>的情况，有学长因为这个</a:t>
            </a:r>
            <a:r>
              <a:rPr lang="en-US" altLang="zh-CN" dirty="0"/>
              <a:t>WA</a:t>
            </a:r>
            <a:r>
              <a:rPr lang="zh-CN" altLang="en-US" dirty="0"/>
              <a:t>了好几次</a:t>
            </a:r>
            <a:r>
              <a:rPr lang="en-US" altLang="zh-CN" dirty="0" err="1"/>
              <a:t>hhh</a:t>
            </a:r>
            <a:endParaRPr lang="zh-CN" altLang="en-US" dirty="0"/>
          </a:p>
          <a:p>
            <a:r>
              <a:rPr lang="zh-CN" altLang="en-US" dirty="0"/>
              <a:t>然而。。出题人看到了某些黑魔法。。。</a:t>
            </a:r>
          </a:p>
          <a:p>
            <a:r>
              <a:rPr lang="en-US" altLang="zh-CN" dirty="0"/>
              <a:t>while(</a:t>
            </a:r>
            <a:r>
              <a:rPr lang="en-US" altLang="zh-CN" dirty="0" err="1"/>
              <a:t>ans</a:t>
            </a:r>
            <a:r>
              <a:rPr lang="en-US" altLang="zh-CN" dirty="0"/>
              <a:t>&gt;</a:t>
            </a:r>
            <a:r>
              <a:rPr lang="en-US" altLang="zh-CN" dirty="0" err="1"/>
              <a:t>i</a:t>
            </a:r>
            <a:r>
              <a:rPr lang="en-US" altLang="zh-CN" dirty="0"/>
              <a:t>) </a:t>
            </a:r>
            <a:r>
              <a:rPr lang="en-US" altLang="zh-CN" dirty="0" err="1"/>
              <a:t>ans</a:t>
            </a:r>
            <a:r>
              <a:rPr lang="en-US" altLang="zh-CN" dirty="0"/>
              <a:t>-=</a:t>
            </a:r>
            <a:r>
              <a:rPr lang="en-US" altLang="zh-CN" dirty="0" err="1"/>
              <a:t>i</a:t>
            </a:r>
            <a:r>
              <a:rPr lang="en-US" altLang="zh-CN" dirty="0"/>
              <a:t>;</a:t>
            </a:r>
          </a:p>
          <a:p>
            <a:r>
              <a:rPr lang="zh-CN" altLang="en-US" dirty="0"/>
              <a:t>这跑的飞起。。。</a:t>
            </a:r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834945725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C. Poor Bob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/>
              <a:t>一棵树上解抑或方程组</a:t>
            </a:r>
          </a:p>
          <a:p>
            <a:r>
              <a:rPr lang="en-US" altLang="zh-CN" dirty="0"/>
              <a:t>n ≤ 100</a:t>
            </a:r>
          </a:p>
          <a:p>
            <a:r>
              <a:rPr lang="zh-CN" altLang="en-US" dirty="0"/>
              <a:t>树</a:t>
            </a:r>
            <a:r>
              <a:rPr lang="en-US" altLang="zh-CN" dirty="0" err="1"/>
              <a:t>dp</a:t>
            </a:r>
            <a:r>
              <a:rPr lang="zh-CN" altLang="en-US" dirty="0"/>
              <a:t>，比较繁琐</a:t>
            </a:r>
          </a:p>
          <a:p>
            <a:r>
              <a:rPr lang="zh-CN" altLang="en-US" dirty="0"/>
              <a:t>高斯消元</a:t>
            </a:r>
          </a:p>
        </p:txBody>
      </p:sp>
    </p:spTree>
    <p:extLst>
      <p:ext uri="{BB962C8B-B14F-4D97-AF65-F5344CB8AC3E}">
        <p14:creationId xmlns:p14="http://schemas.microsoft.com/office/powerpoint/2010/main" val="5869992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C. Poor Bob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/>
              <a:t>但要注意一下最后解出来可能会有自由变量，自由变量爆搜一下。。</a:t>
            </a:r>
          </a:p>
          <a:p>
            <a:r>
              <a:rPr lang="zh-CN" altLang="en-US" dirty="0"/>
              <a:t>因为保证数据随机所以自由变量的期望数量非常小</a:t>
            </a:r>
          </a:p>
        </p:txBody>
      </p:sp>
    </p:spTree>
    <p:extLst>
      <p:ext uri="{BB962C8B-B14F-4D97-AF65-F5344CB8AC3E}">
        <p14:creationId xmlns:p14="http://schemas.microsoft.com/office/powerpoint/2010/main" val="21144965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B. Flower show</a:t>
            </a:r>
            <a:endParaRPr lang="zh-CN" alt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内容占位符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altLang="zh-CN" dirty="0">
                    <a:hlinkClick r:id="rId2"/>
                  </a:rPr>
                  <a:t>http://codeforces.com/contest/372/problem/C</a:t>
                </a:r>
                <a:endParaRPr lang="en-US" altLang="zh-CN" dirty="0"/>
              </a:p>
              <a:p>
                <a:r>
                  <a:rPr lang="zh-CN" altLang="en-US" dirty="0"/>
                  <a:t>题意大概是一条路上</a:t>
                </a:r>
                <a:r>
                  <a:rPr lang="en-US" altLang="zh-CN" dirty="0"/>
                  <a:t>n</a:t>
                </a:r>
                <a:r>
                  <a:rPr lang="zh-CN" altLang="en-US" dirty="0"/>
                  <a:t>个点，相邻点距离</a:t>
                </a:r>
                <a:r>
                  <a:rPr lang="en-US" altLang="zh-CN" dirty="0"/>
                  <a:t>1</a:t>
                </a:r>
                <a:r>
                  <a:rPr lang="zh-CN" altLang="en-US" dirty="0"/>
                  <a:t>，有</a:t>
                </a:r>
                <a:r>
                  <a:rPr lang="en-US" altLang="zh-CN" dirty="0"/>
                  <a:t>m</a:t>
                </a:r>
                <a:r>
                  <a:rPr lang="zh-CN" altLang="en-US" dirty="0"/>
                  <a:t>朵花要开，分别在</a:t>
                </a:r>
                <a:r>
                  <a:rPr lang="en-US" altLang="zh-CN" dirty="0"/>
                  <a:t>t[</a:t>
                </a:r>
                <a:r>
                  <a:rPr lang="en-US" altLang="zh-CN" dirty="0" err="1"/>
                  <a:t>i</a:t>
                </a:r>
                <a:r>
                  <a:rPr lang="en-US" altLang="zh-CN" dirty="0"/>
                  <a:t>]</a:t>
                </a:r>
                <a:r>
                  <a:rPr lang="zh-CN" altLang="en-US" dirty="0"/>
                  <a:t>时间</a:t>
                </a:r>
                <a:r>
                  <a:rPr lang="en-US" altLang="zh-CN" dirty="0"/>
                  <a:t>a[</a:t>
                </a:r>
                <a:r>
                  <a:rPr lang="en-US" altLang="zh-CN" dirty="0" err="1"/>
                  <a:t>i</a:t>
                </a:r>
                <a:r>
                  <a:rPr lang="en-US" altLang="zh-CN" dirty="0"/>
                  <a:t>]</a:t>
                </a:r>
                <a:r>
                  <a:rPr lang="zh-CN" altLang="en-US" dirty="0"/>
                  <a:t>位置开放，在</a:t>
                </a:r>
                <a:r>
                  <a:rPr lang="en-US" altLang="zh-CN" dirty="0"/>
                  <a:t>t[</a:t>
                </a:r>
                <a:r>
                  <a:rPr lang="en-US" altLang="zh-CN" dirty="0" err="1"/>
                  <a:t>i</a:t>
                </a:r>
                <a:r>
                  <a:rPr lang="en-US" altLang="zh-CN" dirty="0"/>
                  <a:t>]</a:t>
                </a:r>
                <a:r>
                  <a:rPr lang="zh-CN" altLang="en-US" dirty="0"/>
                  <a:t>时，一个人在</a:t>
                </a:r>
                <a:r>
                  <a:rPr lang="en-US" altLang="zh-CN" dirty="0"/>
                  <a:t>x</a:t>
                </a:r>
                <a:r>
                  <a:rPr lang="zh-CN" altLang="en-US" dirty="0"/>
                  <a:t>位置可以通过</a:t>
                </a:r>
                <a:r>
                  <a:rPr lang="en-US" altLang="zh-CN" dirty="0" err="1"/>
                  <a:t>i</a:t>
                </a:r>
                <a:r>
                  <a:rPr lang="zh-CN" altLang="en-US" dirty="0"/>
                  <a:t>花获得</a:t>
                </a:r>
                <a:r>
                  <a:rPr lang="en-US" altLang="zh-CN" dirty="0"/>
                  <a:t>happiness b[</a:t>
                </a:r>
                <a:r>
                  <a:rPr lang="en-US" altLang="zh-CN" dirty="0" err="1"/>
                  <a:t>i</a:t>
                </a:r>
                <a:r>
                  <a:rPr lang="en-US" altLang="zh-CN" dirty="0"/>
                  <a:t>]-|a[</a:t>
                </a:r>
                <a:r>
                  <a:rPr lang="en-US" altLang="zh-CN" dirty="0" err="1"/>
                  <a:t>i</a:t>
                </a:r>
                <a:r>
                  <a:rPr lang="en-US" altLang="zh-CN" dirty="0"/>
                  <a:t>]-x|</a:t>
                </a:r>
                <a:r>
                  <a:rPr lang="zh-CN" altLang="en-US" dirty="0"/>
                  <a:t>，一个人单位时间速度</a:t>
                </a:r>
                <a:r>
                  <a:rPr lang="en-US" altLang="zh-CN" dirty="0"/>
                  <a:t>d</a:t>
                </a:r>
                <a:r>
                  <a:rPr lang="zh-CN" altLang="en-US" dirty="0"/>
                  <a:t>，初始</a:t>
                </a:r>
                <a:r>
                  <a:rPr lang="en-US" altLang="zh-CN" dirty="0"/>
                  <a:t>(t=1)</a:t>
                </a:r>
                <a:r>
                  <a:rPr lang="zh-CN" altLang="en-US" dirty="0"/>
                  <a:t>可选任意起点，求他可通过这</a:t>
                </a:r>
                <a:r>
                  <a:rPr lang="en-US" altLang="zh-CN" dirty="0"/>
                  <a:t>m</a:t>
                </a:r>
                <a:r>
                  <a:rPr lang="zh-CN" altLang="en-US" dirty="0"/>
                  <a:t>朵花获得的最大</a:t>
                </a:r>
                <a:r>
                  <a:rPr lang="en-US" altLang="zh-CN" dirty="0"/>
                  <a:t>happiness</a:t>
                </a:r>
                <a:r>
                  <a:rPr lang="zh-CN" altLang="en-US" dirty="0"/>
                  <a:t>总和。</a:t>
                </a:r>
                <a:endParaRPr lang="en-US" altLang="zh-CN" dirty="0"/>
              </a:p>
              <a:p>
                <a:r>
                  <a:rPr lang="zh-CN" altLang="en-US" dirty="0"/>
                  <a:t>将时间离散化下，</a:t>
                </a:r>
                <a:r>
                  <a:rPr lang="en-US" altLang="zh-CN" dirty="0" err="1"/>
                  <a:t>dp</a:t>
                </a:r>
                <a:r>
                  <a:rPr lang="en-US" altLang="zh-CN" dirty="0"/>
                  <a:t>[</a:t>
                </a:r>
                <a:r>
                  <a:rPr lang="en-US" altLang="zh-CN" dirty="0" err="1"/>
                  <a:t>i</a:t>
                </a:r>
                <a:r>
                  <a:rPr lang="en-US" altLang="zh-CN" dirty="0"/>
                  <a:t>][j]</a:t>
                </a:r>
                <a:r>
                  <a:rPr lang="zh-CN" altLang="en-US" dirty="0"/>
                  <a:t>表示时间</a:t>
                </a:r>
                <a:r>
                  <a:rPr lang="en-US" altLang="zh-CN" dirty="0" err="1"/>
                  <a:t>i</a:t>
                </a:r>
                <a:r>
                  <a:rPr lang="zh-CN" altLang="en-US" dirty="0"/>
                  <a:t>，位置在</a:t>
                </a:r>
                <a:r>
                  <a:rPr lang="en-US" altLang="zh-CN" dirty="0"/>
                  <a:t>j</a:t>
                </a:r>
                <a:r>
                  <a:rPr lang="zh-CN" altLang="en-US" dirty="0"/>
                  <a:t>时获得的最大</a:t>
                </a:r>
                <a:r>
                  <a:rPr lang="en-US" altLang="zh-CN" dirty="0"/>
                  <a:t>happiness</a:t>
                </a:r>
                <a:r>
                  <a:rPr lang="zh-CN" altLang="en-US" dirty="0"/>
                  <a:t>总和。</a:t>
                </a:r>
                <a:endParaRPr lang="en-US" altLang="zh-CN" dirty="0"/>
              </a:p>
              <a:p>
                <a:r>
                  <a:rPr lang="en-US" altLang="zh-CN" dirty="0" err="1"/>
                  <a:t>dp</a:t>
                </a:r>
                <a:r>
                  <a:rPr lang="en-US" altLang="zh-CN" dirty="0"/>
                  <a:t>[</a:t>
                </a:r>
                <a:r>
                  <a:rPr lang="en-US" altLang="zh-CN" dirty="0" err="1"/>
                  <a:t>i</a:t>
                </a:r>
                <a:r>
                  <a:rPr lang="en-US" altLang="zh-CN" dirty="0"/>
                  <a:t>][j] = </a:t>
                </a:r>
                <a14:m>
                  <m:oMath xmlns:m="http://schemas.openxmlformats.org/officeDocument/2006/math">
                    <m:r>
                      <a:rPr lang="en-US" altLang="zh-CN" i="1" dirty="0" smtClean="0">
                        <a:latin typeface="Cambria Math" panose="02040503050406030204" pitchFamily="18" charset="0"/>
                      </a:rPr>
                      <m:t>𝑀𝑎</m:t>
                    </m:r>
                    <m:sSubSup>
                      <m:sSubSupPr>
                        <m:ctrlPr>
                          <a:rPr lang="en-US" altLang="zh-CN" i="1" dirty="0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altLang="zh-CN" i="1" dirty="0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altLang="zh-CN" i="1" dirty="0" smtClean="0">
                            <a:latin typeface="Cambria Math" panose="02040503050406030204" pitchFamily="18" charset="0"/>
                          </a:rPr>
                          <m:t>𝑗</m:t>
                        </m:r>
                        <m:r>
                          <a:rPr lang="en-US" altLang="zh-CN" i="1" dirty="0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altLang="zh-CN" i="1" dirty="0" err="1" smtClean="0">
                            <a:latin typeface="Cambria Math" panose="02040503050406030204" pitchFamily="18" charset="0"/>
                          </a:rPr>
                          <m:t>𝑑𝑡</m:t>
                        </m:r>
                        <m:r>
                          <a:rPr lang="en-US" altLang="zh-CN" i="1" dirty="0" smtClean="0">
                            <a:latin typeface="Cambria Math" panose="02040503050406030204" pitchFamily="18" charset="0"/>
                          </a:rPr>
                          <m:t> ∗ </m:t>
                        </m:r>
                        <m:r>
                          <a:rPr lang="en-US" altLang="zh-CN" i="1" dirty="0" smtClean="0">
                            <a:latin typeface="Cambria Math" panose="02040503050406030204" pitchFamily="18" charset="0"/>
                          </a:rPr>
                          <m:t>𝑑</m:t>
                        </m:r>
                      </m:sub>
                      <m:sup>
                        <m:r>
                          <a:rPr lang="en-US" altLang="zh-CN" i="1" dirty="0" err="1" smtClean="0">
                            <a:latin typeface="Cambria Math" panose="02040503050406030204" pitchFamily="18" charset="0"/>
                          </a:rPr>
                          <m:t>𝑗</m:t>
                        </m:r>
                        <m:r>
                          <a:rPr lang="en-US" altLang="zh-CN" i="1" dirty="0" err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altLang="zh-CN" i="1" dirty="0" err="1" smtClean="0">
                            <a:latin typeface="Cambria Math" panose="02040503050406030204" pitchFamily="18" charset="0"/>
                          </a:rPr>
                          <m:t>𝑑𝑡</m:t>
                        </m:r>
                        <m:r>
                          <a:rPr lang="en-US" altLang="zh-CN" i="1" dirty="0" smtClean="0">
                            <a:latin typeface="Cambria Math" panose="02040503050406030204" pitchFamily="18" charset="0"/>
                          </a:rPr>
                          <m:t>∗</m:t>
                        </m:r>
                        <m:r>
                          <a:rPr lang="en-US" altLang="zh-CN" i="1" dirty="0" smtClean="0">
                            <a:latin typeface="Cambria Math" panose="02040503050406030204" pitchFamily="18" charset="0"/>
                          </a:rPr>
                          <m:t>𝑑</m:t>
                        </m:r>
                      </m:sup>
                    </m:sSubSup>
                    <m:d>
                      <m:dPr>
                        <m:ctrlPr>
                          <a:rPr lang="en-US" altLang="zh-CN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CN" i="1" dirty="0" err="1" smtClean="0">
                            <a:latin typeface="Cambria Math" panose="02040503050406030204" pitchFamily="18" charset="0"/>
                          </a:rPr>
                          <m:t>𝑑𝑝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altLang="zh-CN" i="1" dirty="0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zh-CN" i="1" dirty="0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en-US" altLang="zh-CN" i="1" dirty="0" smtClean="0">
                                <a:latin typeface="Cambria Math" panose="02040503050406030204" pitchFamily="18" charset="0"/>
                              </a:rPr>
                              <m:t>−1</m:t>
                            </m:r>
                          </m:e>
                        </m:d>
                        <m:d>
                          <m:dPr>
                            <m:begChr m:val="["/>
                            <m:endChr m:val="]"/>
                            <m:ctrlPr>
                              <a:rPr lang="en-US" altLang="zh-CN" i="1" dirty="0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zh-CN" i="1" dirty="0" smtClean="0">
                                <a:latin typeface="Cambria Math" panose="02040503050406030204" pitchFamily="18" charset="0"/>
                              </a:rPr>
                              <m:t>𝑘</m:t>
                            </m:r>
                          </m:e>
                        </m:d>
                      </m:e>
                    </m:d>
                  </m:oMath>
                </a14:m>
                <a:endParaRPr lang="en-US" altLang="zh-CN" dirty="0"/>
              </a:p>
              <a:p>
                <a:r>
                  <a:rPr lang="zh-CN" altLang="en-US" dirty="0"/>
                  <a:t>这个是</a:t>
                </a:r>
                <a:r>
                  <a:rPr lang="en-US" altLang="zh-CN" dirty="0"/>
                  <a:t>O(n*m*n)</a:t>
                </a:r>
                <a:r>
                  <a:rPr lang="zh-CN" altLang="en-US" dirty="0"/>
                  <a:t>的，其实可以用单调队列来维护</a:t>
                </a:r>
              </a:p>
            </p:txBody>
          </p:sp>
        </mc:Choice>
        <mc:Fallback>
          <p:sp>
            <p:nvSpPr>
              <p:cNvPr id="3" name="内容占位符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1043" t="-2521" r="-232" b="-140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209560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318</TotalTime>
  <Words>705</Words>
  <Application>Microsoft Office PowerPoint</Application>
  <PresentationFormat>宽屏</PresentationFormat>
  <Paragraphs>76</Paragraphs>
  <Slides>17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17</vt:i4>
      </vt:variant>
    </vt:vector>
  </HeadingPairs>
  <TitlesOfParts>
    <vt:vector size="22" baseType="lpstr">
      <vt:lpstr>等线</vt:lpstr>
      <vt:lpstr>等线 Light</vt:lpstr>
      <vt:lpstr>Arial</vt:lpstr>
      <vt:lpstr>Cambria Math</vt:lpstr>
      <vt:lpstr>Office 主题​​</vt:lpstr>
      <vt:lpstr>Contest 15</vt:lpstr>
      <vt:lpstr>H&lt;C&lt;B&lt;F&lt;ADGE</vt:lpstr>
      <vt:lpstr>H. Lunch</vt:lpstr>
      <vt:lpstr>H. Lunch</vt:lpstr>
      <vt:lpstr>H. Lunch</vt:lpstr>
      <vt:lpstr>H. Lunch</vt:lpstr>
      <vt:lpstr>C. Poor Bob</vt:lpstr>
      <vt:lpstr>C. Poor Bob</vt:lpstr>
      <vt:lpstr>B. Flower show</vt:lpstr>
      <vt:lpstr>B. Flower show</vt:lpstr>
      <vt:lpstr>F. Great D**k</vt:lpstr>
      <vt:lpstr>D. Smart Dick</vt:lpstr>
      <vt:lpstr>D. Smart Dick</vt:lpstr>
      <vt:lpstr>G. Very Smart Dick</vt:lpstr>
      <vt:lpstr>A. Poor Alice</vt:lpstr>
      <vt:lpstr>A. Poor Alice</vt:lpstr>
      <vt:lpstr>E. Enigmatic Matrix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Contest 3</dc:title>
  <dc:creator>suiyan feng</dc:creator>
  <cp:lastModifiedBy>suiyan feng</cp:lastModifiedBy>
  <cp:revision>33</cp:revision>
  <dcterms:created xsi:type="dcterms:W3CDTF">2016-07-07T00:53:01Z</dcterms:created>
  <dcterms:modified xsi:type="dcterms:W3CDTF">2016-07-23T09:36:18Z</dcterms:modified>
</cp:coreProperties>
</file>