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1" r:id="rId3"/>
    <p:sldId id="283" r:id="rId4"/>
    <p:sldId id="284" r:id="rId5"/>
    <p:sldId id="288" r:id="rId6"/>
    <p:sldId id="289" r:id="rId7"/>
    <p:sldId id="290" r:id="rId8"/>
    <p:sldId id="285" r:id="rId9"/>
    <p:sldId id="286" r:id="rId10"/>
    <p:sldId id="287" r:id="rId11"/>
    <p:sldId id="262" r:id="rId12"/>
    <p:sldId id="274" r:id="rId13"/>
    <p:sldId id="279" r:id="rId14"/>
    <p:sldId id="280" r:id="rId15"/>
    <p:sldId id="281" r:id="rId16"/>
    <p:sldId id="282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9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B25D0-2354-46C3-A27D-B8FEE8484DE2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9552C-FAC6-4F27-A4A9-A438264D92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46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/>
              <a:t>其实出题人也不会做，</a:t>
            </a:r>
            <a:r>
              <a:rPr kumimoji="1" lang="en-US" altLang="zh-CN" dirty="0" err="1"/>
              <a:t>orz</a:t>
            </a:r>
            <a:r>
              <a:rPr kumimoji="1" lang="is-IS" altLang="zh-CN" dirty="0"/>
              <a:t>…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0718B-E6EA-2B45-BA0C-741D65BE5F3F}" type="slidenum">
              <a:rPr kumimoji="1" lang="zh-CN" altLang="en-US" smtClean="0"/>
              <a:t>13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91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955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370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3885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9533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0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321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617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197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010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0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878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B1D1B-A036-4EB3-9D0D-3D62352BF7DE}" type="datetimeFigureOut">
              <a:rPr lang="zh-CN" altLang="en-US" smtClean="0"/>
              <a:t>2016/7/18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8A9DE-EF8C-4A9F-B56D-4556B1D56F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3886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Contest 11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85598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G. Hogwarts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动态图</a:t>
            </a:r>
            <a:r>
              <a:rPr lang="en-US" altLang="zh-CN" dirty="0"/>
              <a:t>—&gt;</a:t>
            </a:r>
            <a:r>
              <a:rPr lang="zh-CN" altLang="en-US" dirty="0"/>
              <a:t>分层图</a:t>
            </a:r>
          </a:p>
          <a:p>
            <a:endParaRPr lang="zh-CN" altLang="en-US" dirty="0"/>
          </a:p>
          <a:p>
            <a:r>
              <a:rPr lang="en-US" altLang="zh-CN" dirty="0"/>
              <a:t>2^k</a:t>
            </a:r>
            <a:r>
              <a:rPr lang="zh-CN" altLang="en-US" dirty="0"/>
              <a:t>层图</a:t>
            </a:r>
          </a:p>
        </p:txBody>
      </p:sp>
      <p:sp>
        <p:nvSpPr>
          <p:cNvPr id="4" name="矩形 3"/>
          <p:cNvSpPr/>
          <p:nvPr/>
        </p:nvSpPr>
        <p:spPr>
          <a:xfrm>
            <a:off x="4333338" y="3244334"/>
            <a:ext cx="35253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/>
              <a:t>C. Difficult Distributed Computing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58591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B. World Wars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err="1"/>
              <a:t>n×m</a:t>
            </a:r>
            <a:r>
              <a:rPr lang="zh-CN" altLang="en-US" dirty="0"/>
              <a:t>矩形格子图，每个格子正整数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  <a:r>
              <a:rPr lang="zh-CN" altLang="en-US" dirty="0"/>
              <a:t>，编号从</a:t>
            </a:r>
            <a:r>
              <a:rPr lang="en-US" altLang="zh-CN" dirty="0"/>
              <a:t>1</a:t>
            </a:r>
            <a:r>
              <a:rPr lang="zh-CN" altLang="en-US" dirty="0"/>
              <a:t>开始。初始玩家在（</a:t>
            </a:r>
            <a:r>
              <a:rPr lang="en-US" altLang="zh-CN" dirty="0"/>
              <a:t>1</a:t>
            </a:r>
            <a:r>
              <a:rPr lang="zh-CN" altLang="en-US" dirty="0"/>
              <a:t>，</a:t>
            </a:r>
            <a:r>
              <a:rPr lang="en-US" altLang="zh-CN" dirty="0"/>
              <a:t>1</a:t>
            </a:r>
            <a:r>
              <a:rPr lang="zh-CN" altLang="en-US" dirty="0"/>
              <a:t>），其</a:t>
            </a:r>
            <a:r>
              <a:rPr lang="en-US" altLang="zh-CN" dirty="0" err="1"/>
              <a:t>val</a:t>
            </a:r>
            <a:r>
              <a:rPr lang="zh-CN" altLang="en-US" dirty="0"/>
              <a:t>是</a:t>
            </a:r>
            <a:r>
              <a:rPr lang="en-US" altLang="zh-CN" dirty="0"/>
              <a:t>a[1][1], </a:t>
            </a:r>
            <a:r>
              <a:rPr lang="zh-CN" altLang="en-US" dirty="0"/>
              <a:t>玩家可以自由选择向右或者向下移动，成功移动的概率是</a:t>
            </a:r>
            <a:r>
              <a:rPr lang="en-US" altLang="zh-CN" dirty="0" err="1"/>
              <a:t>val</a:t>
            </a:r>
            <a:r>
              <a:rPr lang="en-US" altLang="zh-CN" dirty="0"/>
              <a:t>/(</a:t>
            </a:r>
            <a:r>
              <a:rPr lang="en-US" altLang="zh-CN" dirty="0" err="1"/>
              <a:t>val+a</a:t>
            </a:r>
            <a:r>
              <a:rPr lang="en-US" altLang="zh-CN" dirty="0"/>
              <a:t>[</a:t>
            </a:r>
            <a:r>
              <a:rPr lang="en-US" altLang="zh-CN" dirty="0" err="1"/>
              <a:t>ni</a:t>
            </a:r>
            <a:r>
              <a:rPr lang="en-US" altLang="zh-CN" dirty="0"/>
              <a:t>][</a:t>
            </a:r>
            <a:r>
              <a:rPr lang="en-US" altLang="zh-CN" dirty="0" err="1"/>
              <a:t>nj</a:t>
            </a:r>
            <a:r>
              <a:rPr lang="en-US" altLang="zh-CN" dirty="0"/>
              <a:t>]), a[</a:t>
            </a:r>
            <a:r>
              <a:rPr lang="en-US" altLang="zh-CN" dirty="0" err="1"/>
              <a:t>ni</a:t>
            </a:r>
            <a:r>
              <a:rPr lang="en-US" altLang="zh-CN" dirty="0"/>
              <a:t>][</a:t>
            </a:r>
            <a:r>
              <a:rPr lang="en-US" altLang="zh-CN" dirty="0" err="1"/>
              <a:t>nj</a:t>
            </a:r>
            <a:r>
              <a:rPr lang="en-US" altLang="zh-CN" dirty="0"/>
              <a:t>]</a:t>
            </a:r>
            <a:r>
              <a:rPr lang="zh-CN" altLang="en-US" dirty="0"/>
              <a:t>是要移动到的下一个格子上的数，如果这次移动失败，则结束游戏，如果成功，则玩家的</a:t>
            </a:r>
            <a:r>
              <a:rPr lang="en-US" altLang="zh-CN" dirty="0" err="1"/>
              <a:t>val</a:t>
            </a:r>
            <a:r>
              <a:rPr lang="zh-CN" altLang="en-US" dirty="0"/>
              <a:t>变成</a:t>
            </a:r>
            <a:r>
              <a:rPr lang="en-US" altLang="zh-CN" dirty="0"/>
              <a:t>val-1</a:t>
            </a:r>
            <a:r>
              <a:rPr lang="zh-CN" altLang="en-US" dirty="0"/>
              <a:t>，玩家移动到相应的新的位置，继续进行游戏。求玩家游戏中覆盖的新的格子总数（除了（</a:t>
            </a:r>
            <a:r>
              <a:rPr lang="en-US" altLang="zh-CN" dirty="0"/>
              <a:t>1,1</a:t>
            </a:r>
            <a:r>
              <a:rPr lang="zh-CN" altLang="en-US" dirty="0"/>
              <a:t>））的最大期望。</a:t>
            </a:r>
          </a:p>
        </p:txBody>
      </p:sp>
    </p:spTree>
    <p:extLst>
      <p:ext uri="{BB962C8B-B14F-4D97-AF65-F5344CB8AC3E}">
        <p14:creationId xmlns:p14="http://schemas.microsoft.com/office/powerpoint/2010/main" val="348076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B. World Wars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err="1"/>
              <a:t>dp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][j] = max(</a:t>
            </a:r>
            <a:r>
              <a:rPr lang="en-US" altLang="zh-CN" dirty="0" err="1"/>
              <a:t>dp</a:t>
            </a:r>
            <a:r>
              <a:rPr lang="en-US" altLang="zh-CN" dirty="0"/>
              <a:t>[i+1][j] + 1) * p(i,j,i+1,j), (</a:t>
            </a:r>
            <a:r>
              <a:rPr lang="en-US" altLang="zh-CN" dirty="0" err="1"/>
              <a:t>dp</a:t>
            </a:r>
            <a:r>
              <a:rPr lang="en-US" altLang="zh-CN" dirty="0"/>
              <a:t>[</a:t>
            </a:r>
            <a:r>
              <a:rPr lang="en-US" altLang="zh-CN" dirty="0" err="1"/>
              <a:t>i</a:t>
            </a:r>
            <a:r>
              <a:rPr lang="en-US" altLang="zh-CN" dirty="0"/>
              <a:t>][j+1] + 1) * p(i,j,i,j+1))</a:t>
            </a:r>
          </a:p>
          <a:p>
            <a:r>
              <a:rPr lang="zh-CN" altLang="en-US" dirty="0"/>
              <a:t>玩家到</a:t>
            </a:r>
            <a:r>
              <a:rPr lang="en-US" altLang="zh-CN" dirty="0" err="1"/>
              <a:t>i</a:t>
            </a:r>
            <a:r>
              <a:rPr lang="en-US" altLang="zh-CN" dirty="0"/>
              <a:t>, j</a:t>
            </a:r>
            <a:r>
              <a:rPr lang="zh-CN" altLang="en-US" dirty="0"/>
              <a:t>时</a:t>
            </a:r>
            <a:r>
              <a:rPr lang="en-US" altLang="zh-CN" dirty="0"/>
              <a:t>a[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  <a:r>
              <a:rPr lang="zh-CN" altLang="en-US" dirty="0"/>
              <a:t>可以算出 </a:t>
            </a:r>
            <a:r>
              <a:rPr lang="en-US" altLang="zh-CN" dirty="0"/>
              <a:t>a[1][1]-(i-1)-(j-1). </a:t>
            </a:r>
            <a:r>
              <a:rPr lang="zh-CN" altLang="en-US" dirty="0"/>
              <a:t>然后相应的概率可以计算了</a:t>
            </a:r>
          </a:p>
        </p:txBody>
      </p:sp>
    </p:spTree>
    <p:extLst>
      <p:ext uri="{BB962C8B-B14F-4D97-AF65-F5344CB8AC3E}">
        <p14:creationId xmlns:p14="http://schemas.microsoft.com/office/powerpoint/2010/main" val="1387328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D. Silver</a:t>
            </a:r>
            <a:r>
              <a:rPr lang="zh-CN" altLang="en-US" dirty="0"/>
              <a:t> </a:t>
            </a:r>
            <a:r>
              <a:rPr lang="en-US" altLang="zh-CN" dirty="0"/>
              <a:t>Haired</a:t>
            </a:r>
            <a:r>
              <a:rPr lang="zh-CN" altLang="en-US" dirty="0"/>
              <a:t> </a:t>
            </a:r>
            <a:r>
              <a:rPr lang="en-US" altLang="zh-CN" dirty="0" err="1"/>
              <a:t>Loli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题意</a:t>
            </a:r>
          </a:p>
          <a:p>
            <a:endParaRPr lang="en-US" altLang="zh-CN" dirty="0"/>
          </a:p>
          <a:p>
            <a:r>
              <a:rPr lang="zh-CN" altLang="en-US" dirty="0"/>
              <a:t>一棵大小为</a:t>
            </a:r>
            <a:r>
              <a:rPr lang="en-US" altLang="zh-CN" dirty="0"/>
              <a:t>N</a:t>
            </a:r>
            <a:r>
              <a:rPr lang="zh-CN" altLang="en-US" dirty="0"/>
              <a:t>的树，每个点都有一个正整数点权，均不超过</a:t>
            </a:r>
            <a:r>
              <a:rPr lang="en-US" altLang="zh-CN" dirty="0"/>
              <a:t>A</a:t>
            </a:r>
            <a:r>
              <a:rPr lang="zh-CN" altLang="en-US" dirty="0"/>
              <a:t>。</a:t>
            </a:r>
          </a:p>
          <a:p>
            <a:endParaRPr lang="en-US" altLang="zh-CN" dirty="0"/>
          </a:p>
          <a:p>
            <a:r>
              <a:rPr lang="en-US" altLang="zh-CN" dirty="0"/>
              <a:t>M</a:t>
            </a:r>
            <a:r>
              <a:rPr lang="zh-CN" altLang="en-US" dirty="0"/>
              <a:t>个询问，每次给定一条路径，把路径上所有点的点权抽出来构成一个数列 </a:t>
            </a:r>
            <a:r>
              <a:rPr lang="en-US" altLang="zh-CN" dirty="0"/>
              <a:t>{</a:t>
            </a:r>
            <a:r>
              <a:rPr lang="zh-CN" altLang="en-US" dirty="0"/>
              <a:t> </a:t>
            </a:r>
            <a:r>
              <a:rPr lang="en-US" altLang="zh-CN" dirty="0"/>
              <a:t>b</a:t>
            </a:r>
            <a:r>
              <a:rPr lang="en-US" altLang="zh-CN" baseline="-25000" dirty="0"/>
              <a:t>1</a:t>
            </a:r>
            <a:r>
              <a:rPr lang="en-US" altLang="zh-CN" dirty="0"/>
              <a:t>,b</a:t>
            </a:r>
            <a:r>
              <a:rPr lang="en-US" altLang="zh-CN" baseline="-25000" dirty="0"/>
              <a:t>2</a:t>
            </a:r>
            <a:r>
              <a:rPr lang="en-US" altLang="zh-CN" dirty="0"/>
              <a:t>..b</a:t>
            </a:r>
            <a:r>
              <a:rPr lang="en-US" altLang="zh-CN" baseline="-25000" dirty="0"/>
              <a:t>s</a:t>
            </a:r>
            <a:r>
              <a:rPr lang="zh-CN" altLang="en-US" baseline="-25000" dirty="0"/>
              <a:t> </a:t>
            </a:r>
            <a:r>
              <a:rPr lang="en-US" altLang="zh-CN" dirty="0"/>
              <a:t>}</a:t>
            </a:r>
            <a:r>
              <a:rPr lang="zh-CN" altLang="en-US" dirty="0"/>
              <a:t>，求：</a:t>
            </a:r>
            <a:endParaRPr lang="en-US" altLang="zh-CN" baseline="-250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7598" y="5026807"/>
            <a:ext cx="6477000" cy="151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827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D. Silver</a:t>
            </a:r>
            <a:r>
              <a:rPr lang="zh-CN" altLang="en-US" dirty="0"/>
              <a:t> </a:t>
            </a:r>
            <a:r>
              <a:rPr lang="en-US" altLang="zh-CN" dirty="0"/>
              <a:t>Haired</a:t>
            </a:r>
            <a:r>
              <a:rPr lang="zh-CN" altLang="en-US" dirty="0"/>
              <a:t> </a:t>
            </a:r>
            <a:r>
              <a:rPr lang="en-US" altLang="zh-CN" dirty="0" err="1"/>
              <a:t>Loli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拼题</a:t>
            </a:r>
          </a:p>
          <a:p>
            <a:endParaRPr lang="zh-CN" altLang="en-US" dirty="0"/>
          </a:p>
          <a:p>
            <a:r>
              <a:rPr lang="zh-CN" altLang="en-US" dirty="0"/>
              <a:t>使用</a:t>
            </a:r>
            <a:r>
              <a:rPr lang="en-US" altLang="zh-CN" dirty="0" err="1"/>
              <a:t>dfs</a:t>
            </a:r>
            <a:r>
              <a:rPr lang="zh-CN" altLang="en-US" dirty="0"/>
              <a:t>序列将树状结构转化为线性结构</a:t>
            </a:r>
          </a:p>
          <a:p>
            <a:endParaRPr lang="en-US" altLang="zh-CN" dirty="0"/>
          </a:p>
          <a:p>
            <a:r>
              <a:rPr lang="zh-CN" altLang="en-US" dirty="0"/>
              <a:t>先考虑计算一段结果的方法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记</a:t>
            </a:r>
            <a:r>
              <a:rPr lang="en-US" altLang="zh-CN" dirty="0"/>
              <a:t>                                    </a:t>
            </a:r>
            <a:r>
              <a:rPr lang="en-US" altLang="zh-CN" dirty="0" err="1"/>
              <a:t>cnt</a:t>
            </a:r>
            <a:r>
              <a:rPr lang="en-US" altLang="zh-CN" baseline="-25000" dirty="0" err="1"/>
              <a:t>d</a:t>
            </a:r>
            <a:r>
              <a:rPr lang="zh-CN" altLang="en-US" dirty="0"/>
              <a:t>为当前拥有</a:t>
            </a:r>
            <a:r>
              <a:rPr lang="en-US" altLang="zh-CN" dirty="0"/>
              <a:t>d</a:t>
            </a:r>
            <a:r>
              <a:rPr lang="zh-CN" altLang="en-US" dirty="0"/>
              <a:t>为因子的数的数量</a:t>
            </a:r>
            <a:endParaRPr lang="en-US" altLang="zh-CN" dirty="0"/>
          </a:p>
          <a:p>
            <a:endParaRPr lang="zh-CN" altLang="en-US" dirty="0"/>
          </a:p>
          <a:p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390" y="4778662"/>
            <a:ext cx="3204716" cy="75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849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D. </a:t>
            </a:r>
            <a:r>
              <a:rPr lang="en-US" altLang="zh-CN" dirty="0"/>
              <a:t>Silver</a:t>
            </a:r>
            <a:r>
              <a:rPr lang="zh-CN" altLang="en-US" dirty="0"/>
              <a:t> </a:t>
            </a:r>
            <a:r>
              <a:rPr lang="en-US" altLang="zh-CN" dirty="0"/>
              <a:t>Haired</a:t>
            </a:r>
            <a:r>
              <a:rPr lang="zh-CN" altLang="en-US" dirty="0"/>
              <a:t> </a:t>
            </a:r>
            <a:r>
              <a:rPr lang="en-US" altLang="zh-CN" dirty="0" err="1"/>
              <a:t>Loli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endParaRPr lang="zh-CN" altLang="en-US" dirty="0"/>
          </a:p>
          <a:p>
            <a:endParaRPr lang="en-US" altLang="zh-CN" dirty="0"/>
          </a:p>
          <a:p>
            <a:endParaRPr lang="zh-CN" altLang="en-US" dirty="0"/>
          </a:p>
          <a:p>
            <a:endParaRPr lang="zh-CN" alt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543" y="1291640"/>
            <a:ext cx="3086100" cy="13970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4543" y="2688640"/>
            <a:ext cx="77597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7026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D. Silver</a:t>
            </a:r>
            <a:r>
              <a:rPr lang="zh-CN" altLang="en-US" dirty="0"/>
              <a:t> </a:t>
            </a:r>
            <a:r>
              <a:rPr lang="en-US" altLang="zh-CN" dirty="0"/>
              <a:t>Haired</a:t>
            </a:r>
            <a:r>
              <a:rPr lang="zh-CN" altLang="en-US" dirty="0"/>
              <a:t> </a:t>
            </a:r>
            <a:r>
              <a:rPr lang="en-US" altLang="zh-CN" dirty="0" err="1"/>
              <a:t>Loli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K</a:t>
            </a:r>
            <a:r>
              <a:rPr lang="zh-CN" altLang="en-US" dirty="0"/>
              <a:t>和欧拉函数的值都是定死的，每次新增一个数</a:t>
            </a:r>
            <a:r>
              <a:rPr lang="en-US" altLang="zh-CN" dirty="0"/>
              <a:t> S</a:t>
            </a:r>
            <a:r>
              <a:rPr lang="zh-CN" altLang="en-US" dirty="0"/>
              <a:t>，就将</a:t>
            </a:r>
            <a:r>
              <a:rPr lang="en-US" altLang="zh-CN" dirty="0"/>
              <a:t>S</a:t>
            </a:r>
            <a:r>
              <a:rPr lang="zh-CN" altLang="en-US" dirty="0"/>
              <a:t>的所有因子</a:t>
            </a:r>
            <a:r>
              <a:rPr lang="en-US" altLang="zh-CN" dirty="0"/>
              <a:t>d</a:t>
            </a:r>
            <a:r>
              <a:rPr lang="zh-CN" altLang="en-US" dirty="0"/>
              <a:t>都拿出来，更新一下答案以及</a:t>
            </a:r>
            <a:r>
              <a:rPr lang="en-US" altLang="zh-CN" dirty="0" err="1"/>
              <a:t>cnt</a:t>
            </a:r>
            <a:r>
              <a:rPr lang="en-US" altLang="zh-CN" baseline="-25000" dirty="0" err="1"/>
              <a:t>d</a:t>
            </a:r>
            <a:r>
              <a:rPr lang="zh-CN" altLang="en-US" dirty="0"/>
              <a:t>。移除一个数的操作也是类似的。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由上面可知如果我们拥有 </a:t>
            </a:r>
            <a:r>
              <a:rPr lang="en-US" altLang="zh-CN" dirty="0"/>
              <a:t>[L, R]</a:t>
            </a:r>
            <a:r>
              <a:rPr lang="zh-CN" altLang="en-US" dirty="0"/>
              <a:t> 的答案，就可以在</a:t>
            </a:r>
            <a:r>
              <a:rPr lang="en-US" altLang="zh-CN" dirty="0"/>
              <a:t>O(</a:t>
            </a:r>
            <a:r>
              <a:rPr lang="en-US" altLang="zh-CN" dirty="0" err="1"/>
              <a:t>sqrt</a:t>
            </a:r>
            <a:r>
              <a:rPr lang="en-US" altLang="zh-CN" dirty="0"/>
              <a:t>(A))</a:t>
            </a:r>
            <a:r>
              <a:rPr lang="zh-CN" altLang="en-US" dirty="0"/>
              <a:t>的时间内计算出 </a:t>
            </a:r>
            <a:r>
              <a:rPr lang="en-US" altLang="zh-CN" dirty="0"/>
              <a:t>[L,</a:t>
            </a:r>
            <a:r>
              <a:rPr lang="zh-CN" altLang="en-US" dirty="0"/>
              <a:t> </a:t>
            </a:r>
            <a:r>
              <a:rPr lang="en-US" altLang="zh-CN" dirty="0"/>
              <a:t>R+1], [L+1, R], [L-1, R], [L, R-1] </a:t>
            </a:r>
            <a:r>
              <a:rPr lang="zh-CN" altLang="en-US" dirty="0"/>
              <a:t>四个区间对应的结果。</a:t>
            </a:r>
          </a:p>
          <a:p>
            <a:endParaRPr lang="zh-CN" altLang="en-US" dirty="0"/>
          </a:p>
          <a:p>
            <a:r>
              <a:rPr lang="zh-CN" altLang="en-US" dirty="0"/>
              <a:t>用莫队算法即可解决。</a:t>
            </a:r>
          </a:p>
        </p:txBody>
      </p:sp>
    </p:spTree>
    <p:extLst>
      <p:ext uri="{BB962C8B-B14F-4D97-AF65-F5344CB8AC3E}">
        <p14:creationId xmlns:p14="http://schemas.microsoft.com/office/powerpoint/2010/main" val="3702387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F&lt;C&lt;E&lt;A&lt;G&lt;B&lt;D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157350"/>
              </p:ext>
            </p:extLst>
          </p:nvPr>
        </p:nvGraphicFramePr>
        <p:xfrm>
          <a:off x="838200" y="1825625"/>
          <a:ext cx="10515600" cy="3880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57711779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2257386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917527054"/>
                    </a:ext>
                  </a:extLst>
                </a:gridCol>
              </a:tblGrid>
              <a:tr h="554415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812059"/>
                  </a:ext>
                </a:extLst>
              </a:tr>
              <a:tr h="554415">
                <a:tc>
                  <a:txBody>
                    <a:bodyPr/>
                    <a:lstStyle/>
                    <a:p>
                      <a:r>
                        <a:rPr lang="en-US" altLang="zh-CN" dirty="0"/>
                        <a:t>F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199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477616"/>
                  </a:ext>
                </a:extLst>
              </a:tr>
              <a:tr h="554415">
                <a:tc>
                  <a:txBody>
                    <a:bodyPr/>
                    <a:lstStyle/>
                    <a:p>
                      <a:r>
                        <a:rPr lang="en-US" altLang="zh-CN" dirty="0"/>
                        <a:t>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166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711308"/>
                  </a:ext>
                </a:extLst>
              </a:tr>
              <a:tr h="554415">
                <a:tc>
                  <a:txBody>
                    <a:bodyPr/>
                    <a:lstStyle/>
                    <a:p>
                      <a:r>
                        <a:rPr lang="en-US" altLang="zh-CN" dirty="0"/>
                        <a:t>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73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221673"/>
                  </a:ext>
                </a:extLst>
              </a:tr>
              <a:tr h="554415">
                <a:tc>
                  <a:txBody>
                    <a:bodyPr/>
                    <a:lstStyle/>
                    <a:p>
                      <a:r>
                        <a:rPr lang="en-US" altLang="zh-CN" dirty="0"/>
                        <a:t>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37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609080"/>
                  </a:ext>
                </a:extLst>
              </a:tr>
              <a:tr h="554415">
                <a:tc>
                  <a:txBody>
                    <a:bodyPr/>
                    <a:lstStyle/>
                    <a:p>
                      <a:r>
                        <a:rPr lang="en-US" altLang="zh-CN" dirty="0"/>
                        <a:t>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819506"/>
                  </a:ext>
                </a:extLst>
              </a:tr>
              <a:tr h="554415">
                <a:tc>
                  <a:txBody>
                    <a:bodyPr/>
                    <a:lstStyle/>
                    <a:p>
                      <a:r>
                        <a:rPr lang="en-US" altLang="zh-CN" dirty="0"/>
                        <a:t>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31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797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247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F. After Explosion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/>
              <a:t>似乎题目表达得不是很清楚，有些学长似乎没能完全理解题意</a:t>
            </a:r>
            <a:r>
              <a:rPr lang="en-US" altLang="zh-CN" dirty="0"/>
              <a:t>OTZ</a:t>
            </a:r>
            <a:r>
              <a:rPr lang="zh-CN" altLang="en-US" dirty="0"/>
              <a:t>。</a:t>
            </a:r>
            <a:r>
              <a:rPr lang="en-US" altLang="zh-CN" dirty="0"/>
              <a:t>	</a:t>
            </a:r>
            <a:r>
              <a:rPr lang="zh-CN" altLang="en-US" dirty="0"/>
              <a:t>我以为学长们小时候都玩过这个智力题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题意很简单，就是把</a:t>
            </a:r>
            <a:r>
              <a:rPr lang="en-US" altLang="zh-CN" dirty="0"/>
              <a:t>N</a:t>
            </a:r>
            <a:r>
              <a:rPr lang="zh-CN" altLang="en-US" dirty="0"/>
              <a:t>拆分成</a:t>
            </a:r>
            <a:r>
              <a:rPr lang="en-US" altLang="zh-CN" dirty="0"/>
              <a:t>P</a:t>
            </a:r>
            <a:r>
              <a:rPr lang="zh-CN" altLang="en-US" dirty="0"/>
              <a:t>个数字的和，要求所有小于等于</a:t>
            </a:r>
            <a:r>
              <a:rPr lang="en-US" altLang="zh-CN" dirty="0"/>
              <a:t>N</a:t>
            </a:r>
            <a:r>
              <a:rPr lang="zh-CN" altLang="en-US" dirty="0"/>
              <a:t>的正整数能被这</a:t>
            </a:r>
            <a:r>
              <a:rPr lang="en-US" altLang="zh-CN" dirty="0"/>
              <a:t>P</a:t>
            </a:r>
            <a:r>
              <a:rPr lang="zh-CN" altLang="en-US" dirty="0"/>
              <a:t>个数字中的任意</a:t>
            </a:r>
            <a:r>
              <a:rPr lang="en-US" altLang="zh-CN" dirty="0"/>
              <a:t>K</a:t>
            </a:r>
            <a:r>
              <a:rPr lang="zh-CN" altLang="en-US" dirty="0"/>
              <a:t>个数字的和表示，求</a:t>
            </a:r>
            <a:r>
              <a:rPr lang="en-US" altLang="zh-CN" dirty="0"/>
              <a:t>P-1</a:t>
            </a:r>
            <a:r>
              <a:rPr lang="zh-CN" altLang="en-US" dirty="0"/>
              <a:t>的最小值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求</a:t>
            </a:r>
            <a:r>
              <a:rPr lang="en-US" altLang="zh-CN" dirty="0"/>
              <a:t>N</a:t>
            </a:r>
            <a:r>
              <a:rPr lang="zh-CN" altLang="en-US" dirty="0"/>
              <a:t>的二进制最高位</a:t>
            </a:r>
            <a:r>
              <a:rPr lang="en-US" altLang="zh-CN" dirty="0"/>
              <a:t>1</a:t>
            </a:r>
            <a:r>
              <a:rPr lang="zh-CN" altLang="en-US" dirty="0"/>
              <a:t>的位置</a:t>
            </a:r>
            <a:r>
              <a:rPr lang="en-US" altLang="zh-CN" dirty="0"/>
              <a:t>p</a:t>
            </a:r>
            <a:r>
              <a:rPr lang="zh-CN" altLang="en-US" dirty="0"/>
              <a:t>，然后</a:t>
            </a:r>
            <a:r>
              <a:rPr lang="en-US" altLang="zh-CN" dirty="0"/>
              <a:t>p-1</a:t>
            </a:r>
            <a:r>
              <a:rPr lang="zh-CN" altLang="en-US" dirty="0"/>
              <a:t>就是答案</a:t>
            </a:r>
            <a:endParaRPr lang="en-US" altLang="zh-CN" dirty="0"/>
          </a:p>
          <a:p>
            <a:r>
              <a:rPr lang="zh-CN" altLang="en-US" dirty="0"/>
              <a:t>因为</a:t>
            </a:r>
            <a:r>
              <a:rPr lang="en-US" altLang="zh-CN" dirty="0"/>
              <a:t>N</a:t>
            </a:r>
            <a:r>
              <a:rPr lang="zh-CN" altLang="en-US" dirty="0"/>
              <a:t>最大是</a:t>
            </a:r>
            <a:r>
              <a:rPr lang="en-US" altLang="zh-CN" dirty="0"/>
              <a:t>1.8e19</a:t>
            </a:r>
            <a:r>
              <a:rPr lang="zh-CN" altLang="en-US" dirty="0"/>
              <a:t>，所以</a:t>
            </a:r>
            <a:r>
              <a:rPr lang="en-US" altLang="zh-CN" dirty="0"/>
              <a:t>long </a:t>
            </a:r>
            <a:r>
              <a:rPr lang="en-US" altLang="zh-CN" dirty="0" err="1"/>
              <a:t>long</a:t>
            </a:r>
            <a:r>
              <a:rPr lang="zh-CN" altLang="en-US" dirty="0"/>
              <a:t>会超，改成</a:t>
            </a:r>
            <a:r>
              <a:rPr lang="en-US" altLang="zh-CN" dirty="0"/>
              <a:t>unsigned long  </a:t>
            </a:r>
            <a:r>
              <a:rPr lang="en-US" altLang="zh-CN" dirty="0" err="1"/>
              <a:t>long</a:t>
            </a:r>
            <a:r>
              <a:rPr lang="en-US" altLang="zh-CN" dirty="0"/>
              <a:t> </a:t>
            </a:r>
            <a:r>
              <a:rPr lang="zh-CN" altLang="en-US" dirty="0"/>
              <a:t>就可以了</a:t>
            </a:r>
          </a:p>
        </p:txBody>
      </p:sp>
    </p:spTree>
    <p:extLst>
      <p:ext uri="{BB962C8B-B14F-4D97-AF65-F5344CB8AC3E}">
        <p14:creationId xmlns:p14="http://schemas.microsoft.com/office/powerpoint/2010/main" val="1867177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C. Difficult Distributed Computing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其实就一个不是过于签到的签到题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给定一个有向图，用最少的树形图将整个图覆盖</a:t>
            </a:r>
            <a:r>
              <a:rPr lang="en-US" altLang="zh-CN" dirty="0"/>
              <a:t>…</a:t>
            </a:r>
            <a:r>
              <a:rPr lang="zh-CN" altLang="en-US" dirty="0"/>
              <a:t>求最少树形图的个数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对于每一个联通块，如果有入度为</a:t>
            </a:r>
            <a:r>
              <a:rPr lang="en-US" altLang="zh-CN" dirty="0"/>
              <a:t>0</a:t>
            </a:r>
            <a:r>
              <a:rPr lang="zh-CN" altLang="en-US" dirty="0"/>
              <a:t>的点，那么答案就是入度为</a:t>
            </a:r>
            <a:r>
              <a:rPr lang="en-US" altLang="zh-CN" dirty="0"/>
              <a:t>0</a:t>
            </a:r>
            <a:r>
              <a:rPr lang="zh-CN" altLang="en-US" dirty="0"/>
              <a:t>的点的个数</a:t>
            </a:r>
            <a:endParaRPr lang="en-US" altLang="zh-CN" dirty="0"/>
          </a:p>
          <a:p>
            <a:r>
              <a:rPr lang="zh-CN" altLang="en-US" dirty="0"/>
              <a:t>如果没有入度为</a:t>
            </a:r>
            <a:r>
              <a:rPr lang="en-US" altLang="zh-CN" dirty="0"/>
              <a:t>0</a:t>
            </a:r>
            <a:r>
              <a:rPr lang="zh-CN" altLang="en-US" dirty="0"/>
              <a:t>的点，那答案就是</a:t>
            </a:r>
            <a:r>
              <a:rPr lang="en-US" altLang="zh-CN" dirty="0"/>
              <a:t>1…</a:t>
            </a:r>
          </a:p>
          <a:p>
            <a:r>
              <a:rPr lang="zh-CN" altLang="en-US" dirty="0"/>
              <a:t>唯一的坑点就是可能有多个独立的联通块</a:t>
            </a:r>
          </a:p>
        </p:txBody>
      </p:sp>
    </p:spTree>
    <p:extLst>
      <p:ext uri="{BB962C8B-B14F-4D97-AF65-F5344CB8AC3E}">
        <p14:creationId xmlns:p14="http://schemas.microsoft.com/office/powerpoint/2010/main" val="3069602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E. presents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Easy Problem…. </a:t>
            </a:r>
            <a:r>
              <a:rPr lang="zh-CN" altLang="en-US" dirty="0"/>
              <a:t>数据很弱。。。</a:t>
            </a:r>
            <a:endParaRPr lang="en-US" altLang="zh-CN" dirty="0"/>
          </a:p>
          <a:p>
            <a:r>
              <a:rPr lang="en-US" altLang="zh-CN" dirty="0"/>
              <a:t>Expectation = sum/total number</a:t>
            </a:r>
          </a:p>
          <a:p>
            <a:r>
              <a:rPr lang="en-US" altLang="zh-CN" dirty="0"/>
              <a:t>Sum(n)=n!-1</a:t>
            </a:r>
          </a:p>
          <a:p>
            <a:r>
              <a:rPr lang="en-US" altLang="zh-CN" dirty="0"/>
              <a:t>N=1,{1} sum=1;</a:t>
            </a:r>
          </a:p>
          <a:p>
            <a:r>
              <a:rPr lang="en-US" altLang="zh-CN" dirty="0"/>
              <a:t>N=2,{2},{1},sum=5;</a:t>
            </a:r>
          </a:p>
          <a:p>
            <a:r>
              <a:rPr lang="en-US" altLang="zh-CN" dirty="0"/>
              <a:t>N=3,{3},{2},{1},{1,3},sum=9+4+1+9=23;</a:t>
            </a:r>
          </a:p>
          <a:p>
            <a:r>
              <a:rPr lang="en-US" altLang="zh-CN" dirty="0"/>
              <a:t>N=4,sum=119</a:t>
            </a:r>
          </a:p>
          <a:p>
            <a:r>
              <a:rPr lang="en-US" altLang="zh-CN" dirty="0"/>
              <a:t>N=5,sum=719</a:t>
            </a:r>
          </a:p>
          <a:p>
            <a:r>
              <a:rPr lang="en-US" altLang="zh-CN" dirty="0"/>
              <a:t>N=6,sum=5049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808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E. presents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数学归纳法证明一下？</a:t>
            </a:r>
            <a:endParaRPr lang="en-US" altLang="zh-CN" dirty="0"/>
          </a:p>
          <a:p>
            <a:r>
              <a:rPr lang="en-US" altLang="zh-CN" dirty="0"/>
              <a:t>S(N)=S(N-1)+N^2+S(N-2)*N^2;</a:t>
            </a:r>
          </a:p>
          <a:p>
            <a:r>
              <a:rPr lang="zh-CN" altLang="en-US" dirty="0"/>
              <a:t>已知</a:t>
            </a:r>
            <a:r>
              <a:rPr lang="en-US" altLang="zh-CN" dirty="0"/>
              <a:t>S(N-1)=N!-1;</a:t>
            </a:r>
          </a:p>
          <a:p>
            <a:r>
              <a:rPr lang="en-US" altLang="zh-CN" dirty="0"/>
              <a:t>S(N)=N!-1+N^2+((N-1)!-1)*N^2</a:t>
            </a:r>
          </a:p>
          <a:p>
            <a:pPr marL="0" indent="0">
              <a:buNone/>
            </a:pPr>
            <a:r>
              <a:rPr lang="en-US" altLang="zh-CN" dirty="0"/>
              <a:t>	=N!-1+(N-1)!*N^2</a:t>
            </a:r>
          </a:p>
          <a:p>
            <a:pPr marL="0" indent="0">
              <a:buNone/>
            </a:pPr>
            <a:r>
              <a:rPr lang="en-US" altLang="zh-CN" dirty="0"/>
              <a:t>	=N!-1+N!*N</a:t>
            </a:r>
          </a:p>
          <a:p>
            <a:pPr marL="0" indent="0">
              <a:buNone/>
            </a:pPr>
            <a:r>
              <a:rPr lang="en-US" altLang="zh-CN" dirty="0"/>
              <a:t>	=(N+1)!-1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84070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E. presents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Total number:</a:t>
            </a:r>
          </a:p>
          <a:p>
            <a:r>
              <a:rPr lang="en-US" altLang="zh-CN" dirty="0"/>
              <a:t>F(n)=F(n-1)+F(n-2)+1;F(1)=1;F(2)=2;</a:t>
            </a:r>
          </a:p>
          <a:p>
            <a:endParaRPr lang="en-US" altLang="zh-CN" dirty="0"/>
          </a:p>
          <a:p>
            <a:r>
              <a:rPr lang="zh-CN" altLang="en-US" dirty="0"/>
              <a:t>然后高精度处理一下就好了。。。。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21128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A. Difficult Old Driver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本来这个题是一个非</a:t>
            </a:r>
            <a:r>
              <a:rPr lang="en-US" altLang="zh-CN" dirty="0"/>
              <a:t>DAG</a:t>
            </a:r>
            <a:r>
              <a:rPr lang="zh-CN" altLang="en-US" dirty="0"/>
              <a:t>图的最小路径覆盖，后来</a:t>
            </a:r>
            <a:r>
              <a:rPr lang="en-US" altLang="zh-CN" dirty="0" err="1"/>
              <a:t>zimpha</a:t>
            </a:r>
            <a:r>
              <a:rPr lang="zh-CN" altLang="en-US" dirty="0"/>
              <a:t>学长说这个问题好像是</a:t>
            </a:r>
            <a:r>
              <a:rPr lang="en-US" altLang="zh-CN" dirty="0"/>
              <a:t>NP-hard</a:t>
            </a:r>
            <a:r>
              <a:rPr lang="zh-CN" altLang="en-US" dirty="0"/>
              <a:t>问题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中间更改了多次题意</a:t>
            </a:r>
            <a:r>
              <a:rPr lang="en-US" altLang="zh-CN" dirty="0"/>
              <a:t>…</a:t>
            </a:r>
            <a:r>
              <a:rPr lang="zh-CN" altLang="en-US" dirty="0"/>
              <a:t>发现都不会做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最后变成了这样一个比较简单的两个裸模型套在一起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给一个有向图，用不同的路径去覆盖，路径之间不能重叠，一个强连通分量必须在一个路径中，求最小的路径条数？</a:t>
            </a:r>
            <a:endParaRPr lang="en-US" altLang="zh-CN" dirty="0"/>
          </a:p>
          <a:p>
            <a:r>
              <a:rPr lang="zh-CN" altLang="en-US" dirty="0"/>
              <a:t>这样就是一个简单的</a:t>
            </a:r>
            <a:r>
              <a:rPr lang="en-US" altLang="zh-CN" dirty="0" err="1"/>
              <a:t>tarjan</a:t>
            </a:r>
            <a:r>
              <a:rPr lang="zh-CN" altLang="en-US" dirty="0"/>
              <a:t>缩点，然后求一下</a:t>
            </a:r>
            <a:r>
              <a:rPr lang="en-US" altLang="zh-CN" dirty="0"/>
              <a:t>DAG</a:t>
            </a:r>
            <a:r>
              <a:rPr lang="zh-CN" altLang="en-US" dirty="0"/>
              <a:t>图最小路径覆盖</a:t>
            </a:r>
            <a:r>
              <a:rPr lang="en-US" altLang="zh-CN" dirty="0"/>
              <a:t>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7348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G. Hogwarts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给定一个无向图，到达某些节点时可选择触发图的某些边改变连通状态，求</a:t>
            </a:r>
            <a:r>
              <a:rPr lang="en-US" altLang="zh-CN" dirty="0"/>
              <a:t>s</a:t>
            </a:r>
            <a:r>
              <a:rPr lang="zh-CN" altLang="en-US" dirty="0"/>
              <a:t>到</a:t>
            </a:r>
            <a:r>
              <a:rPr lang="en-US" altLang="zh-CN" dirty="0"/>
              <a:t>t</a:t>
            </a:r>
            <a:r>
              <a:rPr lang="zh-CN" altLang="en-US" dirty="0"/>
              <a:t>的最短路</a:t>
            </a:r>
          </a:p>
          <a:p>
            <a:endParaRPr lang="zh-CN" altLang="en-US" dirty="0"/>
          </a:p>
          <a:p>
            <a:r>
              <a:rPr lang="zh-CN" altLang="en-US" dirty="0"/>
              <a:t>可触发改变的点 </a:t>
            </a:r>
            <a:r>
              <a:rPr lang="en-US" altLang="zh-CN" dirty="0"/>
              <a:t>k≤10</a:t>
            </a:r>
          </a:p>
        </p:txBody>
      </p:sp>
    </p:spTree>
    <p:extLst>
      <p:ext uri="{BB962C8B-B14F-4D97-AF65-F5344CB8AC3E}">
        <p14:creationId xmlns:p14="http://schemas.microsoft.com/office/powerpoint/2010/main" val="1027960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814</Words>
  <Application>Microsoft Office PowerPoint</Application>
  <PresentationFormat>宽屏</PresentationFormat>
  <Paragraphs>102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0" baseType="lpstr">
      <vt:lpstr>等线</vt:lpstr>
      <vt:lpstr>等线 Light</vt:lpstr>
      <vt:lpstr>Arial</vt:lpstr>
      <vt:lpstr>Office 主题​​</vt:lpstr>
      <vt:lpstr>Contest 11</vt:lpstr>
      <vt:lpstr>F&lt;C&lt;E&lt;A&lt;G&lt;B&lt;D</vt:lpstr>
      <vt:lpstr>F. After Explosion</vt:lpstr>
      <vt:lpstr>C. Difficult Distributed Computing</vt:lpstr>
      <vt:lpstr>E. presents</vt:lpstr>
      <vt:lpstr>E. presents</vt:lpstr>
      <vt:lpstr>E. presents</vt:lpstr>
      <vt:lpstr>A. Difficult Old Driver</vt:lpstr>
      <vt:lpstr>G. Hogwarts</vt:lpstr>
      <vt:lpstr>G. Hogwarts</vt:lpstr>
      <vt:lpstr>B. World Wars</vt:lpstr>
      <vt:lpstr>B. World Wars</vt:lpstr>
      <vt:lpstr>D. Silver Haired Loli</vt:lpstr>
      <vt:lpstr>D. Silver Haired Loli</vt:lpstr>
      <vt:lpstr>D. Silver Haired Loli</vt:lpstr>
      <vt:lpstr>D. Silver Haired Loli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3</dc:title>
  <dc:creator>suiyan feng</dc:creator>
  <cp:lastModifiedBy>suiyan feng</cp:lastModifiedBy>
  <cp:revision>18</cp:revision>
  <dcterms:created xsi:type="dcterms:W3CDTF">2016-07-07T00:53:01Z</dcterms:created>
  <dcterms:modified xsi:type="dcterms:W3CDTF">2016-07-18T05:00:02Z</dcterms:modified>
</cp:coreProperties>
</file>