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9710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569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021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62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19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845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788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3624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1499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3276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39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7BE5F-7CEE-4B37-9770-DFA864A0EC16}" type="datetimeFigureOut">
              <a:rPr lang="zh-CN" altLang="en-US" smtClean="0"/>
              <a:t>15/7/23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E0298-8309-4575-B0FF-076CECA5FF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391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Contest 8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By Dark Flame Master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15741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C. Tapes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递推式</a:t>
            </a:r>
            <a:r>
              <a:rPr lang="en-US" altLang="zh-CN" dirty="0" smtClean="0"/>
              <a:t>:</a:t>
            </a:r>
          </a:p>
          <a:p>
            <a:r>
              <a:rPr lang="en-US" altLang="zh-CN" dirty="0" smtClean="0"/>
              <a:t>k = 0 -&gt; 2^m -1</a:t>
            </a:r>
          </a:p>
          <a:p>
            <a:r>
              <a:rPr lang="en-US" altLang="zh-CN" dirty="0" smtClean="0"/>
              <a:t>	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][0][row[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][0] | (k&lt;&lt;1)] = f[i-1][m][k | (row[i-1][1] &lt;&lt; m)];</a:t>
            </a:r>
          </a:p>
          <a:p>
            <a:r>
              <a:rPr lang="en-US" altLang="zh-CN" dirty="0" smtClean="0"/>
              <a:t>	</a:t>
            </a:r>
          </a:p>
          <a:p>
            <a:r>
              <a:rPr lang="zh-CN" altLang="en-US" dirty="0" smtClean="0"/>
              <a:t>至此</a:t>
            </a:r>
            <a:r>
              <a:rPr lang="en-US" altLang="zh-CN" dirty="0" smtClean="0"/>
              <a:t>, </a:t>
            </a:r>
            <a:r>
              <a:rPr lang="zh-CN" altLang="en-US" dirty="0" smtClean="0"/>
              <a:t>可以从</a:t>
            </a:r>
            <a:r>
              <a:rPr lang="en-US" altLang="zh-CN" dirty="0" smtClean="0"/>
              <a:t>f[0][0] </a:t>
            </a:r>
            <a:r>
              <a:rPr lang="zh-CN" altLang="en-US" dirty="0" smtClean="0"/>
              <a:t>一直推到 </a:t>
            </a:r>
            <a:r>
              <a:rPr lang="en-US" altLang="zh-CN" dirty="0" smtClean="0"/>
              <a:t>f[n-1][m].</a:t>
            </a:r>
          </a:p>
          <a:p>
            <a:r>
              <a:rPr lang="zh-CN" altLang="en-US" dirty="0" smtClean="0"/>
              <a:t>解为</a:t>
            </a:r>
            <a:r>
              <a:rPr lang="en-US" altLang="zh-CN" dirty="0" smtClean="0"/>
              <a:t>f[n-1][m][col[1] | (row[n-1][1] &lt;&lt; m)];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70193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D. In the Rain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题意</a:t>
            </a:r>
            <a:r>
              <a:rPr lang="en-US" altLang="zh-CN" dirty="0" smtClean="0"/>
              <a:t>: </a:t>
            </a:r>
            <a:r>
              <a:rPr lang="zh-CN" altLang="en-US" dirty="0" smtClean="0"/>
              <a:t>将物体抽象为一个长宽高 </a:t>
            </a:r>
            <a:r>
              <a:rPr lang="en-US" altLang="zh-CN" dirty="0" smtClean="0"/>
              <a:t>l, w, h </a:t>
            </a:r>
            <a:r>
              <a:rPr lang="zh-CN" altLang="en-US" dirty="0" smtClean="0"/>
              <a:t>的长方体，其底面中心以速度 </a:t>
            </a:r>
            <a:r>
              <a:rPr lang="en-US" altLang="zh-CN" dirty="0" smtClean="0"/>
              <a:t>v </a:t>
            </a:r>
            <a:r>
              <a:rPr lang="zh-CN" altLang="en-US" dirty="0" smtClean="0"/>
              <a:t>从原点出发沿 </a:t>
            </a:r>
            <a:r>
              <a:rPr lang="en-US" altLang="zh-CN" dirty="0" smtClean="0"/>
              <a:t>x </a:t>
            </a:r>
            <a:r>
              <a:rPr lang="zh-CN" altLang="en-US" dirty="0" smtClean="0"/>
              <a:t>轴正方向运动到 </a:t>
            </a:r>
            <a:r>
              <a:rPr lang="en-US" altLang="zh-CN" dirty="0" smtClean="0"/>
              <a:t>(x0, 0, 0) </a:t>
            </a:r>
            <a:r>
              <a:rPr lang="zh-CN" altLang="en-US" dirty="0" smtClean="0"/>
              <a:t>处。地面为平面 </a:t>
            </a:r>
            <a:r>
              <a:rPr lang="en-US" altLang="zh-CN" dirty="0" smtClean="0"/>
              <a:t>z=0</a:t>
            </a:r>
            <a:r>
              <a:rPr lang="zh-CN" altLang="en-US" dirty="0" smtClean="0"/>
              <a:t>。将雨视为连续且均匀分布，密度为</a:t>
            </a:r>
            <a:r>
              <a:rPr lang="en-US" altLang="zh-CN" dirty="0" smtClean="0"/>
              <a:t>1</a:t>
            </a:r>
            <a:r>
              <a:rPr lang="zh-CN" altLang="en-US" dirty="0" smtClean="0"/>
              <a:t>，各点运动方向相同，速度矢量为 </a:t>
            </a:r>
            <a:r>
              <a:rPr lang="en-US" altLang="zh-CN" dirty="0" smtClean="0"/>
              <a:t>(dx, </a:t>
            </a:r>
            <a:r>
              <a:rPr lang="en-US" altLang="zh-CN" dirty="0" err="1" smtClean="0"/>
              <a:t>dy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dz</a:t>
            </a:r>
            <a:r>
              <a:rPr lang="en-US" altLang="zh-CN" dirty="0" smtClean="0"/>
              <a:t>) (</a:t>
            </a:r>
            <a:r>
              <a:rPr lang="en-US" altLang="zh-CN" dirty="0" err="1" smtClean="0"/>
              <a:t>dz</a:t>
            </a:r>
            <a:r>
              <a:rPr lang="en-US" altLang="zh-CN" dirty="0" smtClean="0"/>
              <a:t> &lt; 0)</a:t>
            </a:r>
            <a:r>
              <a:rPr lang="zh-CN" altLang="en-US" dirty="0" smtClean="0"/>
              <a:t>。雨与地面或物体表面接触即被吸收。求物体运动过程中所吸收水的质量</a:t>
            </a:r>
            <a:endParaRPr lang="en-US" altLang="zh-CN" dirty="0" smtClean="0"/>
          </a:p>
          <a:p>
            <a:r>
              <a:rPr lang="zh-CN" altLang="en-US" dirty="0" smtClean="0"/>
              <a:t>解法</a:t>
            </a:r>
            <a:r>
              <a:rPr lang="en-US" altLang="zh-CN" dirty="0" smtClean="0"/>
              <a:t>: </a:t>
            </a:r>
            <a:r>
              <a:rPr lang="zh-CN" altLang="en-US" dirty="0" smtClean="0"/>
              <a:t>在雨的参考系下看，方块的速度是</a:t>
            </a:r>
            <a:r>
              <a:rPr lang="en-US" altLang="zh-CN" dirty="0" smtClean="0"/>
              <a:t>v'=(-</a:t>
            </a:r>
            <a:r>
              <a:rPr lang="en-US" altLang="zh-CN" dirty="0" err="1" smtClean="0"/>
              <a:t>dx+v</a:t>
            </a:r>
            <a:r>
              <a:rPr lang="en-US" altLang="zh-CN" dirty="0" smtClean="0"/>
              <a:t>, -</a:t>
            </a:r>
            <a:r>
              <a:rPr lang="en-US" altLang="zh-CN" dirty="0" err="1" smtClean="0"/>
              <a:t>dy</a:t>
            </a:r>
            <a:r>
              <a:rPr lang="en-US" altLang="zh-CN" dirty="0" smtClean="0"/>
              <a:t>, -</a:t>
            </a:r>
            <a:r>
              <a:rPr lang="en-US" altLang="zh-CN" dirty="0" err="1" smtClean="0"/>
              <a:t>dz</a:t>
            </a:r>
            <a:r>
              <a:rPr lang="en-US" altLang="zh-CN" dirty="0" smtClean="0"/>
              <a:t>)</a:t>
            </a:r>
            <a:r>
              <a:rPr lang="zh-CN" altLang="en-US" dirty="0" smtClean="0"/>
              <a:t>。此时方块划过的体积*密度就是淋雨量。对圆柱体来说，可以分为顶面和侧面分别计算，即</a:t>
            </a:r>
            <a:r>
              <a:rPr lang="en-US" altLang="zh-CN" dirty="0" smtClean="0"/>
              <a:t>t = x0 / v, </a:t>
            </a:r>
            <a:r>
              <a:rPr lang="en-US" altLang="zh-CN" dirty="0" err="1" smtClean="0"/>
              <a:t>ans</a:t>
            </a:r>
            <a:r>
              <a:rPr lang="en-US" altLang="zh-CN" dirty="0" smtClean="0"/>
              <a:t> = 2RH *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((x0-tdx)^2 + (</a:t>
            </a:r>
            <a:r>
              <a:rPr lang="en-US" altLang="zh-CN" dirty="0" err="1" smtClean="0"/>
              <a:t>tdy</a:t>
            </a:r>
            <a:r>
              <a:rPr lang="en-US" altLang="zh-CN" dirty="0" smtClean="0"/>
              <a:t>)^2) + PI * R^2 * (-</a:t>
            </a:r>
            <a:r>
              <a:rPr lang="en-US" altLang="zh-CN" dirty="0" err="1" smtClean="0"/>
              <a:t>dz</a:t>
            </a:r>
            <a:r>
              <a:rPr lang="en-US" altLang="zh-CN" dirty="0" smtClean="0"/>
              <a:t>)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76457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E. Arithmetic Game2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题意</a:t>
            </a:r>
            <a:r>
              <a:rPr lang="en-US" altLang="zh-CN" dirty="0" smtClean="0"/>
              <a:t>: </a:t>
            </a:r>
            <a:r>
              <a:rPr lang="zh-CN" altLang="en-US" dirty="0" smtClean="0"/>
              <a:t>给出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个整数，求所有区间和的二进制表示中</a:t>
            </a:r>
            <a:r>
              <a:rPr lang="en-US" altLang="zh-CN" dirty="0" smtClean="0"/>
              <a:t>1</a:t>
            </a:r>
            <a:r>
              <a:rPr lang="zh-CN" altLang="en-US" dirty="0" smtClean="0"/>
              <a:t>的个数之和。</a:t>
            </a:r>
            <a:endParaRPr lang="en-US" altLang="zh-CN" dirty="0"/>
          </a:p>
          <a:p>
            <a:r>
              <a:rPr lang="zh-CN" altLang="en-US" dirty="0" smtClean="0"/>
              <a:t>解法</a:t>
            </a:r>
            <a:r>
              <a:rPr lang="en-US" altLang="zh-CN" dirty="0" smtClean="0"/>
              <a:t>: </a:t>
            </a:r>
            <a:r>
              <a:rPr lang="zh-CN" altLang="en-US" dirty="0" smtClean="0"/>
              <a:t>令</a:t>
            </a:r>
            <a:r>
              <a:rPr lang="en-US" altLang="zh-CN" dirty="0" smtClean="0"/>
              <a:t>S[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  <a:r>
              <a:rPr lang="zh-CN" altLang="en-US" dirty="0" smtClean="0"/>
              <a:t>为前缀和，那么对于区间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l,r</a:t>
            </a:r>
            <a:r>
              <a:rPr lang="en-US" altLang="zh-CN" dirty="0" smtClean="0"/>
              <a:t>)</a:t>
            </a:r>
            <a:r>
              <a:rPr lang="zh-CN" altLang="en-US" dirty="0" smtClean="0"/>
              <a:t>的和为</a:t>
            </a:r>
            <a:r>
              <a:rPr lang="en-US" altLang="zh-CN" dirty="0" smtClean="0"/>
              <a:t>S[r] - S[l - 1]</a:t>
            </a:r>
            <a:r>
              <a:rPr lang="zh-CN" altLang="en-US" dirty="0" smtClean="0"/>
              <a:t>。然后我们按位枚举，依次计算每一位对最终答案的贡献，假设为第</a:t>
            </a:r>
            <a:r>
              <a:rPr lang="en-US" altLang="zh-CN" dirty="0" smtClean="0"/>
              <a:t>k</a:t>
            </a:r>
            <a:r>
              <a:rPr lang="zh-CN" altLang="en-US" dirty="0" smtClean="0"/>
              <a:t>位，判断有多少区间和的第</a:t>
            </a:r>
            <a:r>
              <a:rPr lang="en-US" altLang="zh-CN" dirty="0" smtClean="0"/>
              <a:t>k</a:t>
            </a:r>
            <a:r>
              <a:rPr lang="zh-CN" altLang="en-US" dirty="0" smtClean="0"/>
              <a:t>位是</a:t>
            </a:r>
            <a:r>
              <a:rPr lang="en-US" altLang="zh-CN" dirty="0" smtClean="0"/>
              <a:t>1</a:t>
            </a:r>
            <a:r>
              <a:rPr lang="zh-CN" altLang="en-US" dirty="0" smtClean="0"/>
              <a:t>。也就是要统计有多少</a:t>
            </a:r>
            <a:r>
              <a:rPr lang="en-US" altLang="zh-CN" dirty="0" smtClean="0"/>
              <a:t>(l, r)</a:t>
            </a:r>
            <a:r>
              <a:rPr lang="zh-CN" altLang="en-US" dirty="0" smtClean="0"/>
              <a:t>，满足</a:t>
            </a:r>
            <a:r>
              <a:rPr lang="en-US" altLang="zh-CN" dirty="0" smtClean="0"/>
              <a:t>(S(r) - S(l-1)) mod 2^(k+1) &gt;= 2^k</a:t>
            </a:r>
            <a:r>
              <a:rPr lang="zh-CN" altLang="en-US" dirty="0" smtClean="0"/>
              <a:t>。注意到第</a:t>
            </a:r>
            <a:r>
              <a:rPr lang="en-US" altLang="zh-CN" dirty="0" smtClean="0"/>
              <a:t>k</a:t>
            </a:r>
            <a:r>
              <a:rPr lang="zh-CN" altLang="en-US" dirty="0" smtClean="0"/>
              <a:t>位以上对上式没有任何影响，我们可以将所有前缀对</a:t>
            </a:r>
            <a:r>
              <a:rPr lang="en-US" altLang="zh-CN" dirty="0" smtClean="0"/>
              <a:t>2^(k+1)</a:t>
            </a:r>
            <a:r>
              <a:rPr lang="zh-CN" altLang="en-US" dirty="0" smtClean="0"/>
              <a:t>取模，设为</a:t>
            </a:r>
            <a:r>
              <a:rPr lang="en-US" altLang="zh-CN" dirty="0" smtClean="0"/>
              <a:t>T[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 = S[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 mod 2^(k+1)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16875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E. Arithmetic Game2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枚举</a:t>
            </a:r>
            <a:r>
              <a:rPr lang="en-US" altLang="zh-CN" dirty="0" smtClean="0"/>
              <a:t>T[r]</a:t>
            </a:r>
            <a:r>
              <a:rPr lang="zh-CN" altLang="en-US" dirty="0" smtClean="0"/>
              <a:t>，那么</a:t>
            </a:r>
            <a:r>
              <a:rPr lang="en-US" altLang="zh-CN" dirty="0" smtClean="0"/>
              <a:t>(T(r) - T(l-1)) mod 2^(k+1) &gt;= 2^k</a:t>
            </a:r>
            <a:r>
              <a:rPr lang="zh-CN" altLang="en-US" dirty="0" smtClean="0"/>
              <a:t>可以分成两种情况（实际上就是</a:t>
            </a:r>
            <a:r>
              <a:rPr lang="en-US" altLang="zh-CN" dirty="0" smtClean="0"/>
              <a:t>T(l-1)</a:t>
            </a:r>
            <a:r>
              <a:rPr lang="zh-CN" altLang="en-US" dirty="0" smtClean="0"/>
              <a:t>要落在一个合适的区间内）</a:t>
            </a:r>
            <a:endParaRPr lang="en-US" altLang="zh-CN" dirty="0" smtClean="0"/>
          </a:p>
          <a:p>
            <a:r>
              <a:rPr lang="en-US" altLang="zh-CN" dirty="0" smtClean="0"/>
              <a:t>1. T[l - 1] &lt;= T[r] - 2^k </a:t>
            </a:r>
          </a:p>
          <a:p>
            <a:r>
              <a:rPr lang="en-US" altLang="zh-CN" dirty="0" smtClean="0"/>
              <a:t>2. T[l - 1] &lt;= T[r] - 2^k + 2^(k+1) = T[r] + 2^k </a:t>
            </a:r>
            <a:r>
              <a:rPr lang="zh-CN" altLang="en-US" dirty="0" smtClean="0"/>
              <a:t>并且 </a:t>
            </a:r>
            <a:r>
              <a:rPr lang="en-US" altLang="zh-CN" dirty="0" smtClean="0"/>
              <a:t>T[r] &lt; T[l - 1]</a:t>
            </a:r>
          </a:p>
          <a:p>
            <a:r>
              <a:rPr lang="zh-CN" altLang="en-US" dirty="0" smtClean="0"/>
              <a:t>可以先将</a:t>
            </a:r>
            <a:r>
              <a:rPr lang="en-US" altLang="zh-CN" dirty="0" smtClean="0"/>
              <a:t>T[]</a:t>
            </a:r>
            <a:r>
              <a:rPr lang="zh-CN" altLang="en-US" dirty="0" smtClean="0"/>
              <a:t>离散化再用树状数组维护之前的前缀和，对每种情况都用树状数组查询是否存在符合要求的前缀和。由于数据较弱，不离散化，树状数组直接用</a:t>
            </a:r>
            <a:r>
              <a:rPr lang="en-US" altLang="zh-CN" dirty="0" smtClean="0"/>
              <a:t>map</a:t>
            </a:r>
            <a:r>
              <a:rPr lang="zh-CN" altLang="en-US" dirty="0" smtClean="0"/>
              <a:t>等实现也是可以卡过的。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7808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F. </a:t>
            </a:r>
            <a:r>
              <a:rPr lang="en-US" altLang="zh-CN" dirty="0"/>
              <a:t>Two Ellipses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假定其中一个椭圆</a:t>
            </a:r>
            <a:r>
              <a:rPr lang="en-US" altLang="zh-CN" dirty="0" smtClean="0"/>
              <a:t>1</a:t>
            </a:r>
            <a:r>
              <a:rPr lang="zh-CN" altLang="en-US" dirty="0" smtClean="0"/>
              <a:t>的半长轴固定了，那另一个椭圆</a:t>
            </a:r>
            <a:r>
              <a:rPr lang="en-US" altLang="zh-CN" dirty="0" smtClean="0"/>
              <a:t>2</a:t>
            </a:r>
            <a:r>
              <a:rPr lang="zh-CN" altLang="en-US" dirty="0" smtClean="0"/>
              <a:t>最大只能和椭圆</a:t>
            </a:r>
            <a:r>
              <a:rPr lang="en-US" altLang="zh-CN" dirty="0" smtClean="0"/>
              <a:t>1</a:t>
            </a:r>
            <a:r>
              <a:rPr lang="zh-CN" altLang="en-US" dirty="0" smtClean="0"/>
              <a:t>相切，求出椭圆</a:t>
            </a:r>
            <a:r>
              <a:rPr lang="en-US" altLang="zh-CN" dirty="0" smtClean="0"/>
              <a:t>1</a:t>
            </a:r>
            <a:r>
              <a:rPr lang="zh-CN" altLang="en-US" dirty="0" smtClean="0"/>
              <a:t>上与椭圆</a:t>
            </a:r>
            <a:r>
              <a:rPr lang="en-US" altLang="zh-CN" dirty="0" smtClean="0"/>
              <a:t>2</a:t>
            </a:r>
            <a:r>
              <a:rPr lang="zh-CN" altLang="en-US" dirty="0" smtClean="0"/>
              <a:t>的两焦点距离之和最小的两个点就求出了椭圆</a:t>
            </a:r>
            <a:r>
              <a:rPr lang="en-US" altLang="zh-CN" dirty="0" smtClean="0"/>
              <a:t>2</a:t>
            </a:r>
            <a:r>
              <a:rPr lang="zh-CN" altLang="en-US" dirty="0" smtClean="0"/>
              <a:t>的最大半长轴。这个可以三分角度求出来。</a:t>
            </a:r>
            <a:endParaRPr lang="en-US" altLang="zh-CN" dirty="0" smtClean="0"/>
          </a:p>
          <a:p>
            <a:r>
              <a:rPr lang="zh-CN" altLang="en-US" dirty="0" smtClean="0"/>
              <a:t>这样目标函数是关于其中一个椭圆的半周长的单值函数。而且这个函数是光滑的，可以通过爬山法或者分段三分求出极值。</a:t>
            </a:r>
            <a:br>
              <a:rPr lang="zh-CN" altLang="en-US" dirty="0" smtClean="0"/>
            </a:br>
            <a:r>
              <a:rPr lang="zh-CN" altLang="en-US" dirty="0" smtClean="0"/>
              <a:t>实际上这个函数整体应该也是凸的，可以直接三分求，只是没有证明。 </a:t>
            </a:r>
          </a:p>
        </p:txBody>
      </p:sp>
    </p:spTree>
    <p:extLst>
      <p:ext uri="{BB962C8B-B14F-4D97-AF65-F5344CB8AC3E}">
        <p14:creationId xmlns:p14="http://schemas.microsoft.com/office/powerpoint/2010/main" val="537635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A. Hearthstone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题意</a:t>
            </a:r>
            <a:br>
              <a:rPr lang="zh-CN" altLang="en-US" dirty="0" smtClean="0"/>
            </a:br>
            <a:r>
              <a:rPr lang="en-US" altLang="zh-CN" dirty="0"/>
              <a:t>Bob</a:t>
            </a:r>
            <a:r>
              <a:rPr lang="zh-CN" altLang="en-US" dirty="0"/>
              <a:t>和</a:t>
            </a:r>
            <a:r>
              <a:rPr lang="en-US" altLang="zh-CN" dirty="0"/>
              <a:t>Alice</a:t>
            </a:r>
            <a:r>
              <a:rPr lang="zh-CN" altLang="en-US" dirty="0"/>
              <a:t>在玩炉石，</a:t>
            </a:r>
            <a:r>
              <a:rPr lang="en-US" altLang="zh-CN" dirty="0"/>
              <a:t>Alice</a:t>
            </a:r>
            <a:r>
              <a:rPr lang="zh-CN" altLang="en-US" dirty="0"/>
              <a:t>知道</a:t>
            </a:r>
            <a:r>
              <a:rPr lang="en-US" altLang="zh-CN" dirty="0"/>
              <a:t>Bob</a:t>
            </a:r>
            <a:r>
              <a:rPr lang="zh-CN" altLang="en-US" dirty="0"/>
              <a:t>的牌组中恰好有一张王牌猎人，整个牌组有</a:t>
            </a:r>
            <a:r>
              <a:rPr lang="en-US" altLang="zh-CN" dirty="0"/>
              <a:t>m</a:t>
            </a:r>
            <a:r>
              <a:rPr lang="zh-CN" altLang="en-US" dirty="0"/>
              <a:t>张牌，</a:t>
            </a:r>
            <a:r>
              <a:rPr lang="en-US" altLang="zh-CN" dirty="0"/>
              <a:t>Bob</a:t>
            </a:r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zh-CN" altLang="en-US" dirty="0"/>
              <a:t>回合开始前手上没有牌。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游戏已经进行了</a:t>
            </a:r>
            <a:r>
              <a:rPr lang="en-US" altLang="zh-CN" dirty="0"/>
              <a:t>n</a:t>
            </a:r>
            <a:r>
              <a:rPr lang="zh-CN" altLang="en-US" dirty="0"/>
              <a:t>回合，第</a:t>
            </a:r>
            <a:r>
              <a:rPr lang="en-US" altLang="zh-CN" dirty="0" err="1"/>
              <a:t>i</a:t>
            </a:r>
            <a:r>
              <a:rPr lang="zh-CN" altLang="en-US" dirty="0"/>
              <a:t>回合</a:t>
            </a:r>
            <a:r>
              <a:rPr lang="en-US" altLang="zh-CN" dirty="0"/>
              <a:t>Bob</a:t>
            </a:r>
            <a:r>
              <a:rPr lang="zh-CN" altLang="en-US" dirty="0"/>
              <a:t>抽</a:t>
            </a:r>
            <a:r>
              <a:rPr lang="en-US" altLang="zh-CN" dirty="0" err="1"/>
              <a:t>ai</a:t>
            </a:r>
            <a:r>
              <a:rPr lang="zh-CN" altLang="en-US" dirty="0"/>
              <a:t>张牌，打出</a:t>
            </a:r>
            <a:r>
              <a:rPr lang="en-US" altLang="zh-CN" dirty="0"/>
              <a:t>bi</a:t>
            </a:r>
            <a:r>
              <a:rPr lang="zh-CN" altLang="en-US" dirty="0"/>
              <a:t>张牌，并且如果他已经摸到了王牌猎人有</a:t>
            </a:r>
            <a:r>
              <a:rPr lang="en-US" altLang="zh-CN" dirty="0"/>
              <a:t>pi</a:t>
            </a:r>
            <a:r>
              <a:rPr lang="zh-CN" altLang="en-US" dirty="0"/>
              <a:t>的概率打出。（抽牌时是从牌库中等概率随机抽取）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但是</a:t>
            </a:r>
            <a:r>
              <a:rPr lang="en-US" altLang="zh-CN" dirty="0"/>
              <a:t>Bob</a:t>
            </a:r>
            <a:r>
              <a:rPr lang="zh-CN" altLang="en-US" dirty="0"/>
              <a:t>直到第</a:t>
            </a:r>
            <a:r>
              <a:rPr lang="en-US" altLang="zh-CN" dirty="0"/>
              <a:t>n</a:t>
            </a:r>
            <a:r>
              <a:rPr lang="zh-CN" altLang="en-US" dirty="0"/>
              <a:t>回合还没有打出王牌猎人。假定下一回合</a:t>
            </a:r>
            <a:r>
              <a:rPr lang="en-US" altLang="zh-CN" dirty="0"/>
              <a:t>Bob</a:t>
            </a:r>
            <a:r>
              <a:rPr lang="zh-CN" altLang="en-US" dirty="0"/>
              <a:t>只抽</a:t>
            </a:r>
            <a:r>
              <a:rPr lang="en-US" altLang="zh-CN" dirty="0"/>
              <a:t>1</a:t>
            </a:r>
            <a:r>
              <a:rPr lang="zh-CN" altLang="en-US" dirty="0"/>
              <a:t>张牌，</a:t>
            </a:r>
            <a:r>
              <a:rPr lang="en-US" altLang="zh-CN" dirty="0"/>
              <a:t>Alice</a:t>
            </a:r>
            <a:r>
              <a:rPr lang="zh-CN" altLang="en-US" dirty="0"/>
              <a:t>想知道下回合</a:t>
            </a:r>
            <a:r>
              <a:rPr lang="en-US" altLang="zh-CN" dirty="0"/>
              <a:t>Bob</a:t>
            </a:r>
            <a:r>
              <a:rPr lang="zh-CN" altLang="en-US" dirty="0"/>
              <a:t>手中有王牌猎人的概率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62852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A. Hearthstone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解法</a:t>
            </a:r>
            <a:endParaRPr lang="en-US" altLang="zh-CN" dirty="0" smtClean="0"/>
          </a:p>
          <a:p>
            <a:r>
              <a:rPr lang="zh-CN" altLang="en-US" dirty="0" smtClean="0"/>
              <a:t>考虑第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回合，回合开始前有王牌猎人的概率是</a:t>
            </a:r>
            <a:r>
              <a:rPr lang="en-US" altLang="zh-CN" dirty="0" err="1" smtClean="0"/>
              <a:t>ans</a:t>
            </a:r>
            <a:r>
              <a:rPr lang="en-US" altLang="zh-CN" dirty="0" smtClean="0"/>
              <a:t>[i-1]</a:t>
            </a:r>
            <a:r>
              <a:rPr lang="zh-CN" altLang="en-US" dirty="0" smtClean="0"/>
              <a:t>，那么摸牌后有王牌的概率</a:t>
            </a:r>
            <a:r>
              <a:rPr lang="en-US" altLang="zh-CN" dirty="0" smtClean="0"/>
              <a:t>draw[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]=</a:t>
            </a:r>
            <a:r>
              <a:rPr lang="en-US" altLang="zh-CN" dirty="0" err="1" smtClean="0"/>
              <a:t>ans</a:t>
            </a:r>
            <a:r>
              <a:rPr lang="en-US" altLang="zh-CN" dirty="0" smtClean="0"/>
              <a:t>[i-1]+(1-ans[i-1])*a[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]/(m-sigma(a[j]),j&lt;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)</a:t>
            </a:r>
            <a:r>
              <a:rPr lang="zh-CN" altLang="en-US" dirty="0" smtClean="0"/>
              <a:t>。（没有的话算上这回合摸到的概率）</a:t>
            </a:r>
            <a:br>
              <a:rPr lang="zh-CN" altLang="en-US" dirty="0" smtClean="0"/>
            </a:br>
            <a:r>
              <a:rPr lang="zh-CN" altLang="en-US" dirty="0" smtClean="0"/>
              <a:t>这回合结束时有王牌的概率</a:t>
            </a:r>
            <a:r>
              <a:rPr lang="en-US" altLang="zh-CN" dirty="0" err="1" smtClean="0"/>
              <a:t>ans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  <a:r>
              <a:rPr lang="zh-CN" altLang="en-US" dirty="0" smtClean="0"/>
              <a:t>要分两种情况：</a:t>
            </a:r>
            <a:endParaRPr lang="en-US" altLang="zh-CN" dirty="0" smtClean="0"/>
          </a:p>
          <a:p>
            <a:r>
              <a:rPr lang="zh-CN" altLang="en-US" dirty="0" smtClean="0"/>
              <a:t>如果手牌打完了，</a:t>
            </a:r>
            <a:r>
              <a:rPr lang="en-US" altLang="zh-CN" dirty="0" err="1" smtClean="0"/>
              <a:t>ans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]=0</a:t>
            </a:r>
            <a:r>
              <a:rPr lang="zh-CN" altLang="en-US" dirty="0" smtClean="0"/>
              <a:t>；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en-US" altLang="zh-CN" dirty="0" smtClean="0"/>
          </a:p>
          <a:p>
            <a:r>
              <a:rPr lang="zh-CN" altLang="en-US" dirty="0" smtClean="0"/>
              <a:t>手牌没打完，要算一个后验概率</a:t>
            </a:r>
            <a:r>
              <a:rPr lang="en-US" altLang="zh-CN" dirty="0" smtClean="0"/>
              <a:t>(</a:t>
            </a:r>
            <a:r>
              <a:rPr lang="zh-CN" altLang="en-US" dirty="0" smtClean="0"/>
              <a:t>贝叶斯概率公式</a:t>
            </a:r>
            <a:r>
              <a:rPr lang="en-US" altLang="zh-CN" dirty="0" smtClean="0"/>
              <a:t>)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P(</a:t>
            </a:r>
            <a:r>
              <a:rPr lang="zh-CN" altLang="en-US" dirty="0" smtClean="0"/>
              <a:t>没打</a:t>
            </a:r>
            <a:r>
              <a:rPr lang="en-US" altLang="zh-CN" dirty="0" smtClean="0"/>
              <a:t>|</a:t>
            </a:r>
            <a:r>
              <a:rPr lang="zh-CN" altLang="en-US" dirty="0" smtClean="0"/>
              <a:t>有王牌</a:t>
            </a:r>
            <a:r>
              <a:rPr lang="en-US" altLang="zh-CN" dirty="0" smtClean="0"/>
              <a:t>)*P(</a:t>
            </a:r>
            <a:r>
              <a:rPr lang="zh-CN" altLang="en-US" dirty="0" smtClean="0"/>
              <a:t>有王牌</a:t>
            </a:r>
            <a:r>
              <a:rPr lang="en-US" altLang="zh-CN" dirty="0" smtClean="0"/>
              <a:t>)=P(</a:t>
            </a:r>
            <a:r>
              <a:rPr lang="zh-CN" altLang="en-US" dirty="0" smtClean="0"/>
              <a:t>有王牌</a:t>
            </a:r>
            <a:r>
              <a:rPr lang="en-US" altLang="zh-CN" dirty="0" smtClean="0"/>
              <a:t>|</a:t>
            </a:r>
            <a:r>
              <a:rPr lang="zh-CN" altLang="en-US" dirty="0" smtClean="0"/>
              <a:t>没打</a:t>
            </a:r>
            <a:r>
              <a:rPr lang="en-US" altLang="zh-CN" dirty="0" smtClean="0"/>
              <a:t>)*P(</a:t>
            </a:r>
            <a:r>
              <a:rPr lang="zh-CN" altLang="en-US" dirty="0" smtClean="0"/>
              <a:t>没打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=P(</a:t>
            </a:r>
            <a:r>
              <a:rPr lang="zh-CN" altLang="en-US" dirty="0" smtClean="0"/>
              <a:t>有王牌</a:t>
            </a:r>
            <a:r>
              <a:rPr lang="en-US" altLang="zh-CN" dirty="0" smtClean="0"/>
              <a:t>|</a:t>
            </a:r>
            <a:r>
              <a:rPr lang="zh-CN" altLang="en-US" dirty="0" smtClean="0"/>
              <a:t>没打</a:t>
            </a:r>
            <a:r>
              <a:rPr lang="en-US" altLang="zh-CN" dirty="0" smtClean="0"/>
              <a:t>) * (P(</a:t>
            </a:r>
            <a:r>
              <a:rPr lang="zh-CN" altLang="en-US" dirty="0" smtClean="0"/>
              <a:t>没打</a:t>
            </a:r>
            <a:r>
              <a:rPr lang="en-US" altLang="zh-CN" dirty="0" smtClean="0"/>
              <a:t>|</a:t>
            </a:r>
            <a:r>
              <a:rPr lang="zh-CN" altLang="en-US" dirty="0" smtClean="0"/>
              <a:t>有王牌</a:t>
            </a:r>
            <a:r>
              <a:rPr lang="en-US" altLang="zh-CN" dirty="0" smtClean="0"/>
              <a:t>)*P(</a:t>
            </a:r>
            <a:r>
              <a:rPr lang="zh-CN" altLang="en-US" dirty="0" smtClean="0"/>
              <a:t>有王牌</a:t>
            </a:r>
            <a:r>
              <a:rPr lang="en-US" altLang="zh-CN" dirty="0" smtClean="0"/>
              <a:t>)+P(</a:t>
            </a:r>
            <a:r>
              <a:rPr lang="zh-CN" altLang="en-US" dirty="0" smtClean="0"/>
              <a:t>没打</a:t>
            </a:r>
            <a:r>
              <a:rPr lang="en-US" altLang="zh-CN" dirty="0" smtClean="0"/>
              <a:t>|</a:t>
            </a:r>
            <a:r>
              <a:rPr lang="zh-CN" altLang="en-US" dirty="0" smtClean="0"/>
              <a:t>没王牌</a:t>
            </a:r>
            <a:r>
              <a:rPr lang="en-US" altLang="zh-CN" dirty="0" smtClean="0"/>
              <a:t>)*P(</a:t>
            </a:r>
            <a:r>
              <a:rPr lang="zh-CN" altLang="en-US" dirty="0" smtClean="0"/>
              <a:t>没王牌</a:t>
            </a:r>
            <a:r>
              <a:rPr lang="en-US" altLang="zh-CN" dirty="0" smtClean="0"/>
              <a:t>))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所以</a:t>
            </a:r>
            <a:r>
              <a:rPr lang="en-US" altLang="zh-CN" dirty="0" err="1" smtClean="0"/>
              <a:t>ans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]=P(</a:t>
            </a:r>
            <a:r>
              <a:rPr lang="zh-CN" altLang="en-US" dirty="0" smtClean="0"/>
              <a:t>有王牌</a:t>
            </a:r>
            <a:r>
              <a:rPr lang="en-US" altLang="zh-CN" dirty="0" smtClean="0"/>
              <a:t>|</a:t>
            </a:r>
            <a:r>
              <a:rPr lang="zh-CN" altLang="en-US" dirty="0" smtClean="0"/>
              <a:t>没打</a:t>
            </a:r>
            <a:r>
              <a:rPr lang="en-US" altLang="zh-CN" dirty="0" smtClean="0"/>
              <a:t>)=(1-p[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])*draw[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 / ((1-p[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])*draw[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 + (1-draw[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]))</a:t>
            </a:r>
            <a:endParaRPr lang="zh-CN" altLang="en-US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3872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B. I don’t want to forget anymore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err="1"/>
              <a:t>题意</a:t>
            </a:r>
            <a:endParaRPr lang="zh-CN" altLang="zh-CN" b="1" dirty="0"/>
          </a:p>
          <a:p>
            <a:r>
              <a:rPr lang="en-US" altLang="zh-CN" dirty="0" err="1"/>
              <a:t>Bob要做的事分为日常固定任务和日常非固定任务。求Bob在一天之内能获得的最大连续空闲时间长度</a:t>
            </a:r>
            <a:r>
              <a:rPr lang="en-US" altLang="zh-CN" dirty="0"/>
              <a:t>。</a:t>
            </a:r>
            <a:endParaRPr lang="zh-CN" altLang="zh-CN" dirty="0"/>
          </a:p>
          <a:p>
            <a:endParaRPr lang="en-US" altLang="zh-CN" b="1" dirty="0" smtClean="0"/>
          </a:p>
          <a:p>
            <a:r>
              <a:rPr lang="en-US" altLang="zh-CN" b="1" dirty="0" err="1" smtClean="0"/>
              <a:t>解法</a:t>
            </a:r>
            <a:endParaRPr lang="zh-CN" altLang="zh-CN" b="1" dirty="0"/>
          </a:p>
          <a:p>
            <a:r>
              <a:rPr lang="en-US" altLang="zh-CN" dirty="0" err="1"/>
              <a:t>暴力就好了，裸的暴力可能会超时，加个可行性剪枝就秒过了</a:t>
            </a:r>
            <a:r>
              <a:rPr lang="en-US" altLang="zh-CN" dirty="0"/>
              <a:t>。 </a:t>
            </a:r>
            <a:r>
              <a:rPr lang="en-US" altLang="zh-CN" dirty="0" err="1"/>
              <a:t>唯一的trick是时间都被占满的时候因为没有时间想idea，也要输出"Procrastination</a:t>
            </a:r>
            <a:r>
              <a:rPr lang="en-US" altLang="zh-CN" dirty="0"/>
              <a:t>!"。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97828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C. Tapes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题意</a:t>
            </a:r>
            <a:r>
              <a:rPr lang="en-US" altLang="zh-CN" dirty="0" smtClean="0"/>
              <a:t>:</a:t>
            </a:r>
            <a:r>
              <a:rPr lang="zh-CN" altLang="en-US" dirty="0" smtClean="0"/>
              <a:t>有</a:t>
            </a:r>
            <a:r>
              <a:rPr lang="en-US" altLang="zh-CN" dirty="0" smtClean="0"/>
              <a:t>n</a:t>
            </a:r>
            <a:r>
              <a:rPr lang="zh-CN" altLang="en-US" dirty="0" smtClean="0"/>
              <a:t>条横彩带</a:t>
            </a:r>
            <a:r>
              <a:rPr lang="en-US" altLang="zh-CN" dirty="0" smtClean="0"/>
              <a:t>, m</a:t>
            </a:r>
            <a:r>
              <a:rPr lang="zh-CN" altLang="en-US" dirty="0" smtClean="0"/>
              <a:t>条纵彩带</a:t>
            </a:r>
            <a:r>
              <a:rPr lang="en-US" altLang="zh-CN" dirty="0" smtClean="0"/>
              <a:t>. </a:t>
            </a:r>
            <a:r>
              <a:rPr lang="zh-CN" altLang="en-US" dirty="0" smtClean="0"/>
              <a:t>可以通过横纵彩带之间的打结操作交换被打结的两彩带的延伸方向</a:t>
            </a:r>
            <a:r>
              <a:rPr lang="en-US" altLang="zh-CN" dirty="0" smtClean="0"/>
              <a:t>. </a:t>
            </a:r>
            <a:r>
              <a:rPr lang="zh-CN" altLang="en-US" dirty="0" smtClean="0"/>
              <a:t>已知进入的彩带颜色，求离开彩带颜色序列符合目标解的个数</a:t>
            </a:r>
            <a:r>
              <a:rPr lang="en-US" altLang="zh-CN" dirty="0" smtClean="0"/>
              <a:t>.</a:t>
            </a:r>
          </a:p>
          <a:p>
            <a:endParaRPr lang="en-US" altLang="zh-CN" dirty="0" smtClean="0"/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---&gt;</a:t>
            </a: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|        2    1</a:t>
            </a: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|   1    x    </a:t>
            </a:r>
            <a:r>
              <a:rPr lang="en-US" altLang="zh-CN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V   1    0    0    1</a:t>
            </a: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1    2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28776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C. Tapes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解法</a:t>
            </a:r>
            <a:r>
              <a:rPr lang="en-US" altLang="zh-CN" dirty="0" smtClean="0"/>
              <a:t>: </a:t>
            </a:r>
            <a:r>
              <a:rPr lang="zh-CN" altLang="en-US" dirty="0" smtClean="0"/>
              <a:t>轮廓线</a:t>
            </a:r>
            <a:r>
              <a:rPr lang="en-US" altLang="zh-CN" dirty="0" err="1" smtClean="0"/>
              <a:t>dp</a:t>
            </a:r>
            <a:endParaRPr lang="en-US" altLang="zh-CN" dirty="0" smtClean="0"/>
          </a:p>
          <a:p>
            <a:r>
              <a:rPr lang="en-US" altLang="zh-CN" dirty="0" smtClean="0"/>
              <a:t>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][j][k] </a:t>
            </a:r>
            <a:r>
              <a:rPr lang="zh-CN" altLang="en-US" dirty="0" smtClean="0"/>
              <a:t>表示第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行轮廓线为</a:t>
            </a:r>
            <a:r>
              <a:rPr lang="en-US" altLang="zh-CN" dirty="0" smtClean="0"/>
              <a:t>k</a:t>
            </a:r>
            <a:r>
              <a:rPr lang="zh-CN" altLang="en-US" dirty="0" smtClean="0"/>
              <a:t>且在</a:t>
            </a:r>
            <a:r>
              <a:rPr lang="en-US" altLang="zh-CN" dirty="0" smtClean="0"/>
              <a:t>j</a:t>
            </a:r>
            <a:r>
              <a:rPr lang="zh-CN" altLang="en-US" dirty="0" smtClean="0"/>
              <a:t>处弯折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i: 0-&gt;n-1  j: 0-&gt;m  k: 0-&gt;2^(m+1)-1</a:t>
            </a:r>
          </a:p>
          <a:p>
            <a:r>
              <a:rPr lang="zh-CN" altLang="en-US" dirty="0" smtClean="0"/>
              <a:t>轮廓线上有</a:t>
            </a:r>
            <a:r>
              <a:rPr lang="en-US" altLang="zh-CN" dirty="0" smtClean="0"/>
              <a:t>m</a:t>
            </a:r>
            <a:r>
              <a:rPr lang="zh-CN" altLang="en-US" dirty="0" smtClean="0"/>
              <a:t>位是向下的</a:t>
            </a:r>
            <a:r>
              <a:rPr lang="en-US" altLang="zh-CN" dirty="0" smtClean="0"/>
              <a:t>, </a:t>
            </a:r>
            <a:r>
              <a:rPr lang="zh-CN" altLang="en-US" dirty="0" smtClean="0"/>
              <a:t>有</a:t>
            </a:r>
            <a:r>
              <a:rPr lang="en-US" altLang="zh-CN" dirty="0" smtClean="0"/>
              <a:t>1</a:t>
            </a:r>
            <a:r>
              <a:rPr lang="zh-CN" altLang="en-US" dirty="0" smtClean="0"/>
              <a:t>位是向右的</a:t>
            </a:r>
            <a:r>
              <a:rPr lang="en-US" altLang="zh-CN" dirty="0" smtClean="0"/>
              <a:t>. (</a:t>
            </a:r>
            <a:r>
              <a:rPr lang="zh-CN" altLang="en-US" dirty="0" smtClean="0"/>
              <a:t>轮廓线二进制位从小到大分别表示上图中从左到右的位置</a:t>
            </a:r>
            <a:r>
              <a:rPr lang="en-US" altLang="zh-CN" dirty="0" smtClean="0"/>
              <a:t>).</a:t>
            </a:r>
          </a:p>
          <a:p>
            <a:r>
              <a:rPr lang="en-US" altLang="zh-CN" dirty="0" smtClean="0"/>
              <a:t>col[0] </a:t>
            </a:r>
            <a:r>
              <a:rPr lang="zh-CN" altLang="en-US" dirty="0" smtClean="0"/>
              <a:t>表示将输入列通过二进制表示的值</a:t>
            </a:r>
            <a:r>
              <a:rPr lang="en-US" altLang="zh-CN" dirty="0" smtClean="0"/>
              <a:t>, </a:t>
            </a:r>
            <a:r>
              <a:rPr lang="zh-CN" altLang="en-US" dirty="0" smtClean="0"/>
              <a:t>对上图矩阵</a:t>
            </a:r>
            <a:r>
              <a:rPr lang="en-US" altLang="zh-CN" dirty="0" smtClean="0"/>
              <a:t>: col[0] = 1;</a:t>
            </a:r>
          </a:p>
          <a:p>
            <a:r>
              <a:rPr lang="en-US" altLang="zh-CN" dirty="0" smtClean="0"/>
              <a:t>col[1] </a:t>
            </a:r>
            <a:r>
              <a:rPr lang="zh-CN" altLang="en-US" dirty="0" smtClean="0"/>
              <a:t>表示输出</a:t>
            </a:r>
          </a:p>
          <a:p>
            <a:r>
              <a:rPr lang="en-US" altLang="zh-CN" dirty="0" smtClean="0"/>
              <a:t>row[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][0] </a:t>
            </a:r>
            <a:r>
              <a:rPr lang="zh-CN" altLang="en-US" dirty="0" smtClean="0"/>
              <a:t>表示第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行的输入</a:t>
            </a:r>
          </a:p>
          <a:p>
            <a:r>
              <a:rPr lang="en-US" altLang="zh-CN" dirty="0" smtClean="0"/>
              <a:t>row[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][1] </a:t>
            </a:r>
            <a:r>
              <a:rPr lang="zh-CN" altLang="en-US" dirty="0" smtClean="0"/>
              <a:t>表示第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行的输出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34370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C. Tapes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初始值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f[0][0][row[0][0] | (col[0] &lt;&lt; 1)] = 1; f[other] = 0;</a:t>
            </a:r>
          </a:p>
          <a:p>
            <a:endParaRPr lang="en-US" altLang="zh-CN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 1    0</a:t>
            </a: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_________</a:t>
            </a: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| 0</a:t>
            </a: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___|            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当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j=0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时值为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即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的轮廓线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左边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方向向右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其余向下</a:t>
            </a:r>
          </a:p>
          <a:p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      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    ____ </a:t>
            </a: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 0  | 1</a:t>
            </a: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________|         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当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j=1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时值为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010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即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的轮廓线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两个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方向向下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1</a:t>
            </a:r>
            <a:r>
              <a:rPr lang="zh-CN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向右</a:t>
            </a:r>
            <a:endParaRPr lang="zh-CN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420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C. Tapes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递推方程可写出</a:t>
            </a:r>
          </a:p>
          <a:p>
            <a:r>
              <a:rPr lang="en-US" altLang="zh-CN" dirty="0" smtClean="0"/>
              <a:t>j!=0:</a:t>
            </a:r>
          </a:p>
          <a:p>
            <a:r>
              <a:rPr lang="en-US" altLang="zh-CN" dirty="0" smtClean="0"/>
              <a:t>k = 0 -&gt; 2^(m+1) - 1</a:t>
            </a:r>
          </a:p>
          <a:p>
            <a:r>
              <a:rPr lang="en-US" altLang="zh-CN" dirty="0" smtClean="0"/>
              <a:t>	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][j][k] = 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][j-1][k] // </a:t>
            </a:r>
            <a:r>
              <a:rPr lang="zh-CN" altLang="en-US" dirty="0" smtClean="0"/>
              <a:t>打结的情况下</a:t>
            </a:r>
            <a:r>
              <a:rPr lang="en-US" altLang="zh-CN" dirty="0" smtClean="0"/>
              <a:t>k</a:t>
            </a:r>
            <a:r>
              <a:rPr lang="zh-CN" altLang="en-US" dirty="0" smtClean="0"/>
              <a:t>的值不变</a:t>
            </a:r>
            <a:r>
              <a:rPr lang="en-US" altLang="zh-CN" dirty="0" smtClean="0"/>
              <a:t>, </a:t>
            </a:r>
            <a:r>
              <a:rPr lang="zh-CN" altLang="en-US" dirty="0" smtClean="0"/>
              <a:t>参考上图</a:t>
            </a:r>
          </a:p>
          <a:p>
            <a:r>
              <a:rPr lang="zh-CN" altLang="en-US" dirty="0" smtClean="0"/>
              <a:t>	      		</a:t>
            </a:r>
            <a:r>
              <a:rPr lang="en-US" altLang="zh-CN" dirty="0" smtClean="0"/>
              <a:t>+ 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][j-1][</a:t>
            </a:r>
            <a:r>
              <a:rPr lang="en-US" altLang="zh-CN" dirty="0" err="1" smtClean="0"/>
              <a:t>swapbit</a:t>
            </a:r>
            <a:r>
              <a:rPr lang="en-US" altLang="zh-CN" dirty="0" smtClean="0"/>
              <a:t>(k, j, j-1)]; // </a:t>
            </a:r>
            <a:r>
              <a:rPr lang="zh-CN" altLang="en-US" dirty="0" smtClean="0"/>
              <a:t>如果不打结的情况下</a:t>
            </a:r>
            <a:r>
              <a:rPr lang="en-US" altLang="zh-CN" dirty="0" smtClean="0"/>
              <a:t>, </a:t>
            </a:r>
            <a:r>
              <a:rPr lang="zh-CN" altLang="en-US" dirty="0" smtClean="0"/>
              <a:t>向右的格子接着向右</a:t>
            </a:r>
            <a:r>
              <a:rPr lang="en-US" altLang="zh-CN" dirty="0" smtClean="0"/>
              <a:t>, </a:t>
            </a:r>
            <a:r>
              <a:rPr lang="zh-CN" altLang="en-US" dirty="0" smtClean="0"/>
              <a:t>向下的向下</a:t>
            </a:r>
            <a:r>
              <a:rPr lang="en-US" altLang="zh-CN" dirty="0" smtClean="0"/>
              <a:t>, </a:t>
            </a:r>
            <a:r>
              <a:rPr lang="zh-CN" altLang="en-US" dirty="0" smtClean="0"/>
              <a:t>产生交错</a:t>
            </a:r>
            <a:r>
              <a:rPr lang="en-US" altLang="zh-CN" dirty="0" smtClean="0"/>
              <a:t>, </a:t>
            </a:r>
            <a:r>
              <a:rPr lang="zh-CN" altLang="en-US" dirty="0" smtClean="0"/>
              <a:t>所以轮廓线的值在这两个位置交换</a:t>
            </a:r>
            <a:r>
              <a:rPr lang="en-US" altLang="zh-CN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9431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C. Tapes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j==0:</a:t>
            </a:r>
          </a:p>
          <a:p>
            <a:r>
              <a:rPr lang="zh-CN" altLang="en-US" dirty="0" smtClean="0"/>
              <a:t>产生了换行</a:t>
            </a:r>
            <a:r>
              <a:rPr lang="en-US" altLang="zh-CN" dirty="0" smtClean="0"/>
              <a:t>, </a:t>
            </a:r>
            <a:r>
              <a:rPr lang="zh-CN" altLang="en-US" dirty="0" smtClean="0"/>
              <a:t>此时的递推要满足</a:t>
            </a:r>
            <a:r>
              <a:rPr lang="en-US" altLang="zh-CN" dirty="0" smtClean="0"/>
              <a:t>i-1</a:t>
            </a:r>
            <a:r>
              <a:rPr lang="zh-CN" altLang="en-US" dirty="0" smtClean="0"/>
              <a:t>行的轮廓线在行出口位置的值与指定的值一致</a:t>
            </a:r>
            <a:r>
              <a:rPr lang="en-US" altLang="zh-CN" dirty="0" smtClean="0"/>
              <a:t>, </a:t>
            </a:r>
            <a:r>
              <a:rPr lang="zh-CN" altLang="en-US" dirty="0" smtClean="0"/>
              <a:t>且当前</a:t>
            </a:r>
            <a:r>
              <a:rPr lang="en-US" altLang="zh-CN" dirty="0" smtClean="0"/>
              <a:t>k</a:t>
            </a:r>
            <a:r>
              <a:rPr lang="zh-CN" altLang="en-US" dirty="0" smtClean="0"/>
              <a:t>要与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行的入口位置的值一致</a:t>
            </a:r>
            <a:r>
              <a:rPr lang="en-US" altLang="zh-CN" dirty="0" smtClean="0"/>
              <a:t>.</a:t>
            </a:r>
          </a:p>
          <a:p>
            <a:r>
              <a:rPr lang="zh-CN" altLang="en-US" dirty="0" smtClean="0"/>
              <a:t>即纵向轮廓线的值要进行枚举</a:t>
            </a:r>
            <a:r>
              <a:rPr lang="en-US" altLang="zh-CN" dirty="0" smtClean="0"/>
              <a:t>, </a:t>
            </a:r>
            <a:r>
              <a:rPr lang="zh-CN" altLang="en-US" dirty="0" smtClean="0"/>
              <a:t>但是两端的值必须为指定的值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            __________</a:t>
            </a:r>
          </a:p>
          <a:p>
            <a:r>
              <a:rPr lang="en-US" altLang="zh-CN" dirty="0" smtClean="0"/>
              <a:t>            | x    y | row[i-1][1]</a:t>
            </a:r>
          </a:p>
          <a:p>
            <a:r>
              <a:rPr lang="en-US" altLang="zh-CN" dirty="0" smtClean="0"/>
              <a:t>        ____|________| </a:t>
            </a:r>
          </a:p>
          <a:p>
            <a:r>
              <a:rPr lang="en-US" altLang="zh-CN" dirty="0" smtClean="0"/>
              <a:t>  row[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][0] |</a:t>
            </a:r>
          </a:p>
          <a:p>
            <a:r>
              <a:rPr lang="en-US" altLang="zh-CN" dirty="0" smtClean="0"/>
              <a:t>        ____|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35799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1004</Words>
  <Application>Microsoft Office PowerPoint</Application>
  <PresentationFormat>宽屏</PresentationFormat>
  <Paragraphs>84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0" baseType="lpstr">
      <vt:lpstr>宋体</vt:lpstr>
      <vt:lpstr>Arial</vt:lpstr>
      <vt:lpstr>Calibri</vt:lpstr>
      <vt:lpstr>Calibri Light</vt:lpstr>
      <vt:lpstr>Courier New</vt:lpstr>
      <vt:lpstr>Office 主题</vt:lpstr>
      <vt:lpstr>Contest 8</vt:lpstr>
      <vt:lpstr>A. Hearthstone</vt:lpstr>
      <vt:lpstr>A. Hearthstone</vt:lpstr>
      <vt:lpstr>B. I don’t want to forget anymore</vt:lpstr>
      <vt:lpstr>C. Tapes</vt:lpstr>
      <vt:lpstr>C. Tapes</vt:lpstr>
      <vt:lpstr>C. Tapes</vt:lpstr>
      <vt:lpstr>C. Tapes</vt:lpstr>
      <vt:lpstr>C. Tapes</vt:lpstr>
      <vt:lpstr>C. Tapes</vt:lpstr>
      <vt:lpstr>D. In the Rain</vt:lpstr>
      <vt:lpstr>E. Arithmetic Game2</vt:lpstr>
      <vt:lpstr>E. Arithmetic Game2</vt:lpstr>
      <vt:lpstr>F. Two Ellipses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 8</dc:title>
  <dc:creator>Bob Gong</dc:creator>
  <cp:lastModifiedBy>Bob Gong</cp:lastModifiedBy>
  <cp:revision>18</cp:revision>
  <dcterms:created xsi:type="dcterms:W3CDTF">2015-07-23T03:40:54Z</dcterms:created>
  <dcterms:modified xsi:type="dcterms:W3CDTF">2015-07-23T04:38:42Z</dcterms:modified>
</cp:coreProperties>
</file>