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00"/>
  </p:normalViewPr>
  <p:slideViewPr>
    <p:cSldViewPr snapToGrid="0" snapToObjects="1">
      <p:cViewPr varScale="1">
        <p:scale>
          <a:sx n="102" d="100"/>
          <a:sy n="102" d="100"/>
        </p:scale>
        <p:origin x="3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59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24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747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594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98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66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66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03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6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268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21EA3-C73D-8C48-B60F-688566C6DE6F}" type="datetimeFigureOut">
              <a:rPr lang="en-US" smtClean="0"/>
              <a:t>7/21/15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EB4AE-B7AA-554E-BF13-F786E297B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C.</a:t>
            </a:r>
            <a:r>
              <a:rPr lang="zh-CN" altLang="en-US" dirty="0" smtClean="0"/>
              <a:t> </a:t>
            </a:r>
            <a:r>
              <a:rPr lang="en-US" altLang="zh-CN" dirty="0" smtClean="0"/>
              <a:t>Virtual</a:t>
            </a:r>
            <a:r>
              <a:rPr lang="zh-CN" altLang="en-US" dirty="0" smtClean="0"/>
              <a:t> </a:t>
            </a:r>
            <a:r>
              <a:rPr lang="en-US" altLang="zh-CN" dirty="0" smtClean="0"/>
              <a:t>Machine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pPr marL="0" indent="0">
                  <a:lnSpc>
                    <a:spcPct val="120000"/>
                  </a:lnSpc>
                  <a:buNone/>
                </a:pPr>
                <a:r>
                  <a:rPr lang="en-US" altLang="zh-CN" dirty="0" smtClean="0"/>
                  <a:t>【</a:t>
                </a:r>
                <a:r>
                  <a:rPr lang="zh-CN" altLang="en-US" dirty="0" smtClean="0"/>
                  <a:t>题意</a:t>
                </a:r>
                <a:r>
                  <a:rPr lang="en-US" altLang="zh-CN" dirty="0" smtClean="0"/>
                  <a:t>】</a:t>
                </a:r>
                <a:r>
                  <a:rPr lang="zh-CN" altLang="en-US" dirty="0" smtClean="0"/>
                  <a:t>从前有个虚拟机，虚拟机里有个虚拟机</a:t>
                </a:r>
                <a:r>
                  <a:rPr lang="en-US" altLang="zh-CN" dirty="0" smtClean="0"/>
                  <a:t>……</a:t>
                </a:r>
                <a:endParaRPr lang="zh-CN" altLang="en-US" dirty="0" smtClean="0"/>
              </a:p>
              <a:p>
                <a:pPr marL="0" indent="0">
                  <a:lnSpc>
                    <a:spcPct val="120000"/>
                  </a:lnSpc>
                  <a:buNone/>
                </a:pPr>
                <a:r>
                  <a:rPr lang="en-US" altLang="zh-CN" dirty="0" smtClean="0"/>
                  <a:t>Tom</a:t>
                </a:r>
                <a:r>
                  <a:rPr lang="zh-CN" altLang="en-US" dirty="0" smtClean="0"/>
                  <a:t>在虚拟机中安装虚拟机，</a:t>
                </a:r>
                <a:r>
                  <a:rPr lang="zh-CN" altLang="en-US" dirty="0" smtClean="0"/>
                  <a:t>最</a:t>
                </a:r>
                <a:r>
                  <a:rPr lang="zh-CN" altLang="en-US" dirty="0" smtClean="0"/>
                  <a:t>内</a:t>
                </a:r>
                <a:r>
                  <a:rPr lang="zh-CN" altLang="en-US" dirty="0" smtClean="0"/>
                  <a:t>层的</a:t>
                </a:r>
                <a:r>
                  <a:rPr lang="zh-CN" altLang="en-US" dirty="0" smtClean="0"/>
                  <a:t>虚拟机</a:t>
                </a:r>
                <a:r>
                  <a:rPr lang="zh-CN" altLang="en-US" dirty="0" smtClean="0"/>
                  <a:t>系统</a:t>
                </a:r>
                <a:r>
                  <a:rPr lang="zh-CN" altLang="en-US" dirty="0" smtClean="0"/>
                  <a:t>的</a:t>
                </a:r>
                <a:r>
                  <a:rPr lang="en-US" altLang="zh-CN" dirty="0" smtClean="0"/>
                  <a:t>memory</a:t>
                </a:r>
                <a:r>
                  <a:rPr lang="zh-CN" altLang="en-US" dirty="0" smtClean="0"/>
                  <a:t>为</a:t>
                </a:r>
                <a:r>
                  <a:rPr lang="en-US" altLang="zh-CN" dirty="0" smtClean="0"/>
                  <a:t>v</a:t>
                </a:r>
                <a:r>
                  <a:rPr lang="zh-CN" altLang="en-US" dirty="0" smtClean="0"/>
                  <a:t>，</a:t>
                </a:r>
                <a:r>
                  <a:rPr lang="zh-CN" altLang="en-US" dirty="0" smtClean="0"/>
                  <a:t>最</a:t>
                </a:r>
                <a:r>
                  <a:rPr lang="zh-CN" altLang="en-US" dirty="0" smtClean="0"/>
                  <a:t>外</a:t>
                </a:r>
                <a:r>
                  <a:rPr lang="zh-CN" altLang="en-US" dirty="0" smtClean="0"/>
                  <a:t>层的</a:t>
                </a:r>
                <a:r>
                  <a:rPr lang="zh-CN" altLang="en-US" dirty="0" smtClean="0"/>
                  <a:t>主机</a:t>
                </a:r>
                <a:r>
                  <a:rPr lang="zh-CN" altLang="en-US" dirty="0" smtClean="0"/>
                  <a:t>系统</a:t>
                </a:r>
                <a:r>
                  <a:rPr lang="zh-CN" altLang="en-US" dirty="0" smtClean="0"/>
                  <a:t>的</a:t>
                </a:r>
                <a:r>
                  <a:rPr lang="en-US" altLang="zh-CN" dirty="0" smtClean="0"/>
                  <a:t>memory</a:t>
                </a:r>
                <a:r>
                  <a:rPr lang="zh-CN" altLang="en-US" dirty="0" smtClean="0"/>
                  <a:t>为</a:t>
                </a:r>
                <a:r>
                  <a:rPr lang="en-US" altLang="zh-CN" dirty="0" smtClean="0"/>
                  <a:t>m</a:t>
                </a:r>
                <a:r>
                  <a:rPr lang="zh-CN" altLang="en-US" dirty="0"/>
                  <a:t>，</a:t>
                </a:r>
                <a:r>
                  <a:rPr lang="en-US" altLang="zh-CN" dirty="0" smtClean="0"/>
                  <a:t>3</a:t>
                </a:r>
                <a:r>
                  <a:rPr lang="zh-CN" altLang="en-US" dirty="0" smtClean="0"/>
                  <a:t>种系统占上级系统内存的比率由</a:t>
                </a:r>
                <a:r>
                  <a:rPr lang="en-US" altLang="zh-CN" dirty="0" smtClean="0"/>
                  <a:t>x,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y,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z</a:t>
                </a:r>
                <a:r>
                  <a:rPr lang="zh-CN" altLang="en-US" dirty="0" smtClean="0"/>
                  <a:t>给</a:t>
                </a:r>
                <a:r>
                  <a:rPr lang="zh-CN" altLang="en-US" dirty="0" smtClean="0"/>
                  <a:t>出，</a:t>
                </a:r>
                <a:r>
                  <a:rPr lang="zh-CN" altLang="en-US" dirty="0" smtClean="0"/>
                  <a:t>分别为</a:t>
                </a:r>
                <a:r>
                  <a:rPr lang="en-US" altLang="zh-CN" dirty="0" smtClean="0"/>
                  <a:t>1/x</a:t>
                </a:r>
                <a:r>
                  <a:rPr lang="en-US" altLang="zh-CN" dirty="0" smtClean="0"/>
                  <a:t>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1/y,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1/z</a:t>
                </a:r>
                <a:r>
                  <a:rPr lang="zh-CN" altLang="en-US" dirty="0" smtClean="0"/>
                  <a:t>，</a:t>
                </a:r>
                <a:r>
                  <a:rPr lang="zh-CN" altLang="en-US" dirty="0" smtClean="0"/>
                  <a:t>求有几种安装方式。</a:t>
                </a:r>
                <a:r>
                  <a:rPr lang="en-US" altLang="zh-CN" dirty="0" smtClean="0"/>
                  <a:t>m</a:t>
                </a:r>
                <a:r>
                  <a:rPr lang="zh-CN" altLang="en-US" dirty="0" smtClean="0"/>
                  <a:t>的数据范围较大，</a:t>
                </a:r>
                <a:r>
                  <a:rPr lang="en-US" altLang="zh-CN" dirty="0" smtClean="0"/>
                  <a:t>10^1000</a:t>
                </a:r>
                <a:r>
                  <a:rPr lang="zh-CN" altLang="en-US" dirty="0" smtClean="0"/>
                  <a:t>。</a:t>
                </a:r>
              </a:p>
              <a:p>
                <a:pPr marL="0" indent="0">
                  <a:lnSpc>
                    <a:spcPct val="120000"/>
                  </a:lnSpc>
                  <a:buNone/>
                </a:pPr>
                <a:endParaRPr lang="zh-CN" altLang="en-US" dirty="0" smtClean="0"/>
              </a:p>
              <a:p>
                <a:pPr marL="0" indent="0">
                  <a:lnSpc>
                    <a:spcPct val="120000"/>
                  </a:lnSpc>
                  <a:buNone/>
                </a:pPr>
                <a:r>
                  <a:rPr lang="en-US" altLang="zh-CN" dirty="0" smtClean="0"/>
                  <a:t>【</a:t>
                </a:r>
                <a:r>
                  <a:rPr lang="zh-CN" altLang="en-US" dirty="0" smtClean="0"/>
                  <a:t>题解</a:t>
                </a:r>
                <a:r>
                  <a:rPr lang="en-US" altLang="zh-CN" dirty="0" smtClean="0"/>
                  <a:t>】</a:t>
                </a:r>
                <a:r>
                  <a:rPr lang="zh-CN" altLang="en-US" dirty="0" smtClean="0"/>
                  <a:t>利用高精度除法、模乘法逆元</a:t>
                </a:r>
                <a:r>
                  <a:rPr lang="zh-CN" altLang="en-US" dirty="0" smtClean="0"/>
                  <a:t>。</a:t>
                </a:r>
              </a:p>
              <a:p>
                <a:pPr marL="0" indent="0">
                  <a:lnSpc>
                    <a:spcPct val="120000"/>
                  </a:lnSpc>
                  <a:buNone/>
                </a:pPr>
                <a:r>
                  <a:rPr lang="zh-CN" altLang="en-US" dirty="0" smtClean="0"/>
                  <a:t>设</a:t>
                </a:r>
                <a:r>
                  <a:rPr lang="en-US" altLang="zh-CN" dirty="0" smtClean="0"/>
                  <a:t>x</a:t>
                </a:r>
                <a:r>
                  <a:rPr lang="zh-CN" altLang="en-US" dirty="0" smtClean="0"/>
                  <a:t>系统安装了</a:t>
                </a:r>
                <a:r>
                  <a:rPr lang="en-US" altLang="zh-CN" dirty="0" smtClean="0"/>
                  <a:t>a</a:t>
                </a:r>
                <a:r>
                  <a:rPr lang="zh-CN" altLang="en-US" dirty="0" smtClean="0"/>
                  <a:t>次，</a:t>
                </a:r>
                <a:r>
                  <a:rPr lang="en-US" altLang="zh-CN" dirty="0" smtClean="0"/>
                  <a:t>y</a:t>
                </a:r>
                <a:r>
                  <a:rPr lang="en-US" altLang="zh-CN" dirty="0" smtClean="0"/>
                  <a:t>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z</a:t>
                </a:r>
                <a:r>
                  <a:rPr lang="zh-CN" altLang="en-US" dirty="0" smtClean="0"/>
                  <a:t>系统分别是</a:t>
                </a:r>
                <a:r>
                  <a:rPr lang="en-US" altLang="zh-CN" dirty="0" smtClean="0"/>
                  <a:t>b,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c</a:t>
                </a:r>
                <a:r>
                  <a:rPr lang="zh-CN" altLang="en-US" dirty="0" smtClean="0"/>
                  <a:t>次，</a:t>
                </a:r>
                <a:r>
                  <a:rPr lang="zh-CN" altLang="en-US" dirty="0" smtClean="0"/>
                  <a:t>关系式</a:t>
                </a:r>
                <a:r>
                  <a:rPr lang="zh-CN" altLang="en-US" dirty="0" smtClean="0"/>
                  <a:t>如下</a:t>
                </a:r>
              </a:p>
              <a:p>
                <a:pPr marL="0" indent="0">
                  <a:lnSpc>
                    <a:spcPct val="120000"/>
                  </a:lnSpc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smtClean="0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altLang="zh-CN" sz="3600" b="0" i="1" smtClean="0">
                            <a:latin typeface="Cambria Math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3600" b="0" i="1" smtClean="0">
                            <a:latin typeface="Cambria Math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zh-CN" altLang="en-US" sz="3600" dirty="0" smtClean="0"/>
                  <a:t> 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600" b="0" i="1" dirty="0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3600" i="1" dirty="0" smtClean="0">
                            <a:latin typeface="Cambria Math" charset="0"/>
                          </a:rPr>
                          <m:t>x</m:t>
                        </m:r>
                      </m:e>
                      <m:sup>
                        <m:r>
                          <a:rPr lang="en-US" altLang="zh-CN" sz="3600" b="0" i="1" dirty="0" smtClean="0">
                            <a:latin typeface="Cambria Math" charset="0"/>
                          </a:rPr>
                          <m:t>𝑎</m:t>
                        </m:r>
                      </m:sup>
                    </m:sSup>
                    <m:r>
                      <a:rPr lang="zh-CN" altLang="en-US" sz="3600" b="0" i="1" dirty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∙</m:t>
                    </m:r>
                    <m:sSup>
                      <m:sSupPr>
                        <m:ctrlPr>
                          <a:rPr lang="en-US" altLang="zh-CN" sz="3600" b="0" i="1" dirty="0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altLang="zh-CN" sz="3600" b="0" i="1" dirty="0" smtClean="0">
                            <a:latin typeface="Cambria Math" charset="0"/>
                          </a:rPr>
                          <m:t>𝑦</m:t>
                        </m:r>
                      </m:e>
                      <m:sup>
                        <m:r>
                          <a:rPr lang="en-US" altLang="zh-CN" sz="3600" b="0" i="1" dirty="0" smtClean="0">
                            <a:latin typeface="Cambria Math" charset="0"/>
                          </a:rPr>
                          <m:t>𝑏</m:t>
                        </m:r>
                      </m:sup>
                    </m:sSup>
                    <m:r>
                      <a:rPr lang="zh-CN" altLang="en-US" sz="3600" b="0" i="1" dirty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∙</m:t>
                    </m:r>
                    <m:sSup>
                      <m:sSupPr>
                        <m:ctrlPr>
                          <a:rPr lang="en-US" altLang="zh-CN" sz="3600" b="0" i="1" dirty="0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altLang="zh-CN" sz="3600" b="0" i="1" dirty="0" smtClean="0">
                            <a:latin typeface="Cambria Math" charset="0"/>
                          </a:rPr>
                          <m:t>𝑧</m:t>
                        </m:r>
                      </m:e>
                      <m:sup>
                        <m:r>
                          <a:rPr lang="en-US" altLang="zh-CN" sz="3600" b="0" i="1" dirty="0" smtClean="0">
                            <a:latin typeface="Cambria Math" charset="0"/>
                          </a:rPr>
                          <m:t>𝑐</m:t>
                        </m:r>
                      </m:sup>
                    </m:sSup>
                  </m:oMath>
                </a14:m>
                <a:r>
                  <a:rPr lang="zh-CN" altLang="en-US" sz="3600" b="0" dirty="0" smtClean="0"/>
                  <a:t> </a:t>
                </a:r>
              </a:p>
              <a:p>
                <a:pPr marL="0" indent="0">
                  <a:lnSpc>
                    <a:spcPct val="120000"/>
                  </a:lnSpc>
                  <a:buNone/>
                </a:pPr>
                <a:r>
                  <a:rPr lang="zh-CN" altLang="en-US" b="0" dirty="0" smtClean="0"/>
                  <a:t>求出</a:t>
                </a:r>
                <a:r>
                  <a:rPr lang="en-US" altLang="zh-CN" b="0" dirty="0" smtClean="0"/>
                  <a:t>a</a:t>
                </a:r>
                <a:r>
                  <a:rPr lang="en-US" altLang="zh-CN" dirty="0" smtClean="0"/>
                  <a:t>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b,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c</a:t>
                </a:r>
                <a:r>
                  <a:rPr lang="zh-CN" altLang="en-US" dirty="0" smtClean="0"/>
                  <a:t>后计算排列</a:t>
                </a:r>
                <a:r>
                  <a:rPr lang="zh-CN" altLang="en-US" dirty="0"/>
                  <a:t>	</a:t>
                </a:r>
                <a:r>
                  <a:rPr lang="en-US" altLang="zh-CN" sz="3600" dirty="0" smtClean="0"/>
                  <a:t>P</a:t>
                </a:r>
                <a:r>
                  <a:rPr lang="zh-CN" altLang="en-US" sz="3600" b="0" dirty="0" smtClean="0"/>
                  <a:t> </a:t>
                </a:r>
                <a:r>
                  <a:rPr lang="en-US" altLang="zh-CN" sz="3600" b="0" dirty="0" smtClean="0"/>
                  <a:t>=</a:t>
                </a:r>
                <a:r>
                  <a:rPr lang="zh-CN" altLang="en-US" sz="3600" b="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b="0" i="1" smtClean="0">
                            <a:latin typeface="Cambria Math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3600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altLang="zh-CN" sz="3600" b="0" i="1" smtClean="0">
                                <a:latin typeface="Cambria Math" charset="0"/>
                              </a:rPr>
                              <m:t>𝑎</m:t>
                            </m:r>
                            <m:r>
                              <a:rPr lang="en-US" altLang="zh-CN" sz="3600" b="0" i="1" smtClean="0">
                                <a:latin typeface="Cambria Math" charset="0"/>
                              </a:rPr>
                              <m:t>+</m:t>
                            </m:r>
                            <m:r>
                              <a:rPr lang="en-US" altLang="zh-CN" sz="3600" b="0" i="1" smtClean="0">
                                <a:latin typeface="Cambria Math" charset="0"/>
                              </a:rPr>
                              <m:t>𝑏</m:t>
                            </m:r>
                            <m:r>
                              <a:rPr lang="en-US" altLang="zh-CN" sz="3600" b="0" i="1" smtClean="0">
                                <a:latin typeface="Cambria Math" charset="0"/>
                              </a:rPr>
                              <m:t>+</m:t>
                            </m:r>
                            <m:r>
                              <a:rPr lang="en-US" altLang="zh-CN" sz="3600" b="0" i="1" smtClean="0">
                                <a:latin typeface="Cambria Math" charset="0"/>
                              </a:rPr>
                              <m:t>𝑐</m:t>
                            </m:r>
                          </m:e>
                        </m:d>
                        <m:r>
                          <a:rPr lang="en-US" altLang="zh-CN" sz="3600" b="0" i="1" smtClean="0">
                            <a:latin typeface="Cambria Math" charset="0"/>
                          </a:rPr>
                          <m:t>!</m:t>
                        </m:r>
                      </m:num>
                      <m:den>
                        <m:r>
                          <a:rPr lang="en-US" altLang="zh-CN" sz="3600" b="0" i="1" smtClean="0">
                            <a:latin typeface="Cambria Math" charset="0"/>
                          </a:rPr>
                          <m:t>𝑎</m:t>
                        </m:r>
                        <m:r>
                          <a:rPr lang="en-US" altLang="zh-CN" sz="3600" b="0" i="1" smtClean="0">
                            <a:latin typeface="Cambria Math" charset="0"/>
                          </a:rPr>
                          <m:t>!</m:t>
                        </m:r>
                        <m:r>
                          <a:rPr lang="en-US" altLang="zh-CN" sz="3600" b="0" i="1" smtClean="0">
                            <a:latin typeface="Cambria Math" charset="0"/>
                          </a:rPr>
                          <m:t>𝑏</m:t>
                        </m:r>
                        <m:r>
                          <a:rPr lang="en-US" altLang="zh-CN" sz="3600" b="0" i="1" smtClean="0">
                            <a:latin typeface="Cambria Math" charset="0"/>
                          </a:rPr>
                          <m:t>!</m:t>
                        </m:r>
                        <m:r>
                          <a:rPr lang="en-US" altLang="zh-CN" sz="3600" b="0" i="1" smtClean="0">
                            <a:latin typeface="Cambria Math" charset="0"/>
                          </a:rPr>
                          <m:t>𝑐</m:t>
                        </m:r>
                        <m:r>
                          <a:rPr lang="en-US" altLang="zh-CN" sz="3600" b="0" i="1" smtClean="0">
                            <a:latin typeface="Cambria Math" charset="0"/>
                          </a:rPr>
                          <m:t>!</m:t>
                        </m:r>
                      </m:den>
                    </m:f>
                  </m:oMath>
                </a14:m>
                <a:endParaRPr lang="zh-CN" altLang="en-US" b="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638" t="-12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23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116</Words>
  <Application>Microsoft Macintosh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Calibri</vt:lpstr>
      <vt:lpstr>Calibri Light</vt:lpstr>
      <vt:lpstr>Cambria Math</vt:lpstr>
      <vt:lpstr>宋体</vt:lpstr>
      <vt:lpstr>Arial</vt:lpstr>
      <vt:lpstr>Office Theme</vt:lpstr>
      <vt:lpstr>PowerPoint Presentation</vt:lpstr>
      <vt:lpstr>C. Virtual Machine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9</cp:revision>
  <dcterms:created xsi:type="dcterms:W3CDTF">2015-07-21T01:53:50Z</dcterms:created>
  <dcterms:modified xsi:type="dcterms:W3CDTF">2015-07-21T05:01:32Z</dcterms:modified>
</cp:coreProperties>
</file>