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7"/>
  </p:normalViewPr>
  <p:slideViewPr>
    <p:cSldViewPr snapToGrid="0" snapToObjects="1">
      <p:cViewPr varScale="1">
        <p:scale>
          <a:sx n="105" d="100"/>
          <a:sy n="105" d="100"/>
        </p:scale>
        <p:origin x="7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BCCC-A0A5-C045-9CA4-51D3F0DFE43C}" type="datetimeFigureOut">
              <a:rPr lang="en-US" smtClean="0"/>
              <a:t>7/31/15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341C-1716-5541-9211-824C18851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BCCC-A0A5-C045-9CA4-51D3F0DFE43C}" type="datetimeFigureOut">
              <a:rPr lang="en-US" smtClean="0"/>
              <a:t>7/31/15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341C-1716-5541-9211-824C18851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533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BCCC-A0A5-C045-9CA4-51D3F0DFE43C}" type="datetimeFigureOut">
              <a:rPr lang="en-US" smtClean="0"/>
              <a:t>7/31/15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341C-1716-5541-9211-824C18851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723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BCCC-A0A5-C045-9CA4-51D3F0DFE43C}" type="datetimeFigureOut">
              <a:rPr lang="en-US" smtClean="0"/>
              <a:t>7/31/15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341C-1716-5541-9211-824C18851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02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BCCC-A0A5-C045-9CA4-51D3F0DFE43C}" type="datetimeFigureOut">
              <a:rPr lang="en-US" smtClean="0"/>
              <a:t>7/31/15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341C-1716-5541-9211-824C18851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826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BCCC-A0A5-C045-9CA4-51D3F0DFE43C}" type="datetimeFigureOut">
              <a:rPr lang="en-US" smtClean="0"/>
              <a:t>7/31/15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341C-1716-5541-9211-824C18851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770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BCCC-A0A5-C045-9CA4-51D3F0DFE43C}" type="datetimeFigureOut">
              <a:rPr lang="en-US" smtClean="0"/>
              <a:t>7/31/15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341C-1716-5541-9211-824C18851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72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BCCC-A0A5-C045-9CA4-51D3F0DFE43C}" type="datetimeFigureOut">
              <a:rPr lang="en-US" smtClean="0"/>
              <a:t>7/31/15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341C-1716-5541-9211-824C18851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149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BCCC-A0A5-C045-9CA4-51D3F0DFE43C}" type="datetimeFigureOut">
              <a:rPr lang="en-US" smtClean="0"/>
              <a:t>7/31/15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341C-1716-5541-9211-824C18851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334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BCCC-A0A5-C045-9CA4-51D3F0DFE43C}" type="datetimeFigureOut">
              <a:rPr lang="en-US" smtClean="0"/>
              <a:t>7/31/15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341C-1716-5541-9211-824C18851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645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BCCC-A0A5-C045-9CA4-51D3F0DFE43C}" type="datetimeFigureOut">
              <a:rPr lang="en-US" smtClean="0"/>
              <a:t>7/31/15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341C-1716-5541-9211-824C18851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591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CBCCC-A0A5-C045-9CA4-51D3F0DFE43C}" type="datetimeFigureOut">
              <a:rPr lang="en-US" smtClean="0"/>
              <a:t>7/31/15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6341C-1716-5541-9211-824C18851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Musical</a:t>
            </a:r>
            <a:r>
              <a:rPr lang="zh-CN" altLang="en-US" dirty="0" smtClean="0"/>
              <a:t> </a:t>
            </a:r>
            <a:r>
              <a:rPr lang="en-US" altLang="zh-CN" dirty="0" smtClean="0"/>
              <a:t>Notes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分   配   </a:t>
            </a:r>
            <a:r>
              <a:rPr lang="zh-CN" altLang="en-US" dirty="0" smtClean="0"/>
              <a:t>音    </a:t>
            </a:r>
            <a:r>
              <a:rPr lang="zh-CN" altLang="en-US" dirty="0" smtClean="0"/>
              <a:t>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已知乐曲中音符的总个数 </a:t>
            </a:r>
            <a:r>
              <a:rPr lang="en-US" altLang="zh-CN" dirty="0" smtClean="0"/>
              <a:t>n</a:t>
            </a:r>
            <a:r>
              <a:rPr lang="zh-CN" altLang="en-US" dirty="0" smtClean="0"/>
              <a:t>，已知音符的总长度为 </a:t>
            </a:r>
            <a:r>
              <a:rPr lang="en-US" altLang="zh-CN" dirty="0" smtClean="0"/>
              <a:t>4</a:t>
            </a:r>
            <a:r>
              <a:rPr lang="zh-CN" altLang="en-US" dirty="0" smtClean="0"/>
              <a:t>*</a:t>
            </a:r>
            <a:r>
              <a:rPr lang="en-US" altLang="zh-CN" dirty="0" smtClean="0"/>
              <a:t>m-k</a:t>
            </a:r>
            <a:r>
              <a:rPr lang="zh-CN" altLang="en-US" dirty="0" smtClean="0"/>
              <a:t> 拍。</a:t>
            </a:r>
          </a:p>
          <a:p>
            <a:r>
              <a:rPr lang="zh-CN" altLang="en-US" dirty="0" smtClean="0"/>
              <a:t>根据现有</a:t>
            </a:r>
            <a:r>
              <a:rPr lang="en-US" altLang="zh-CN" dirty="0" smtClean="0"/>
              <a:t>5</a:t>
            </a:r>
            <a:r>
              <a:rPr lang="zh-CN" altLang="en-US" dirty="0" smtClean="0"/>
              <a:t>种不同拍长的音符，求出音符总共排列的方式有几种。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967311"/>
            <a:ext cx="4813300" cy="3344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956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思路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38656"/>
                <a:ext cx="10515600" cy="5419344"/>
              </a:xfrm>
            </p:spPr>
            <p:txBody>
              <a:bodyPr>
                <a:normAutofit fontScale="6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dirty="0" smtClean="0"/>
                  <a:t>需要</a:t>
                </a:r>
                <a:r>
                  <a:rPr lang="en-US" altLang="zh-CN" sz="3200" dirty="0" err="1" smtClean="0"/>
                  <a:t>dfs</a:t>
                </a:r>
                <a:r>
                  <a:rPr lang="zh-CN" altLang="en-US" sz="3200" dirty="0" smtClean="0"/>
                  <a:t>累加所有情况，满足</a:t>
                </a:r>
                <a:r>
                  <a:rPr lang="en-US" altLang="zh-CN" sz="3200" dirty="0" smtClean="0"/>
                  <a:t>d1+d2+d4+d8+d16</a:t>
                </a:r>
                <a:r>
                  <a:rPr lang="zh-CN" altLang="en-US" sz="3200" dirty="0" smtClean="0"/>
                  <a:t> ＝ </a:t>
                </a:r>
                <a:r>
                  <a:rPr lang="en-US" altLang="zh-CN" sz="3200" dirty="0" smtClean="0"/>
                  <a:t>n</a:t>
                </a:r>
                <a:r>
                  <a:rPr lang="en-US" altLang="zh-CN" sz="3200" dirty="0"/>
                  <a:t>.</a:t>
                </a:r>
                <a:endParaRPr lang="zh-CN" altLang="en-US" sz="3200" dirty="0"/>
              </a:p>
              <a:p>
                <a:pPr>
                  <a:lnSpc>
                    <a:spcPct val="120000"/>
                  </a:lnSpc>
                </a:pPr>
                <a:r>
                  <a:rPr lang="zh-CN" altLang="en-US" sz="3200" dirty="0" smtClean="0"/>
                  <a:t>对于每一种情况，求出</a:t>
                </a:r>
                <a:r>
                  <a:rPr lang="en-US" altLang="zh-CN" sz="3200" dirty="0" smtClean="0"/>
                  <a:t>d1</a:t>
                </a:r>
                <a:r>
                  <a:rPr lang="zh-CN" altLang="en-US" sz="3200" dirty="0" smtClean="0"/>
                  <a:t>，</a:t>
                </a:r>
                <a:r>
                  <a:rPr lang="en-US" altLang="zh-CN" sz="3200" dirty="0" smtClean="0"/>
                  <a:t>d2</a:t>
                </a:r>
                <a:r>
                  <a:rPr lang="zh-CN" altLang="en-US" sz="3200" dirty="0" smtClean="0"/>
                  <a:t>，</a:t>
                </a:r>
                <a:r>
                  <a:rPr lang="en-US" altLang="zh-CN" sz="3200" dirty="0" smtClean="0"/>
                  <a:t>d4</a:t>
                </a:r>
                <a:r>
                  <a:rPr lang="zh-CN" altLang="en-US" sz="3200" dirty="0" smtClean="0"/>
                  <a:t>，</a:t>
                </a:r>
                <a:r>
                  <a:rPr lang="en-US" altLang="zh-CN" sz="3200" dirty="0" smtClean="0"/>
                  <a:t>d8</a:t>
                </a:r>
                <a:r>
                  <a:rPr lang="zh-CN" altLang="en-US" sz="3200" dirty="0" smtClean="0"/>
                  <a:t>，</a:t>
                </a:r>
                <a:r>
                  <a:rPr lang="en-US" altLang="zh-CN" sz="3200" dirty="0" smtClean="0"/>
                  <a:t>d16</a:t>
                </a:r>
                <a:r>
                  <a:rPr lang="zh-CN" altLang="en-US" sz="3200" dirty="0" smtClean="0"/>
                  <a:t>（分别表示</a:t>
                </a:r>
                <a:r>
                  <a:rPr lang="en-US" altLang="zh-CN" sz="3200" dirty="0" smtClean="0"/>
                  <a:t>5</a:t>
                </a:r>
                <a:r>
                  <a:rPr lang="zh-CN" altLang="en-US" sz="3200" dirty="0" smtClean="0"/>
                  <a:t>种音符个数）之后，进行排列即可</a:t>
                </a:r>
                <a:r>
                  <a:rPr lang="zh-CN" altLang="en-US" sz="3200" dirty="0" smtClean="0"/>
                  <a:t>。</a:t>
                </a:r>
              </a:p>
              <a:p>
                <a:pPr>
                  <a:lnSpc>
                    <a:spcPct val="120000"/>
                  </a:lnSpc>
                </a:pPr>
                <a:endParaRPr lang="zh-CN" altLang="en-US" sz="200" dirty="0" smtClean="0"/>
              </a:p>
              <a:p>
                <a:pPr>
                  <a:lnSpc>
                    <a:spcPct val="120000"/>
                  </a:lnSpc>
                </a:pPr>
                <a:r>
                  <a:rPr lang="en-US" altLang="zh-CN" sz="3800" dirty="0" smtClean="0"/>
                  <a:t>DFS</a:t>
                </a:r>
                <a:r>
                  <a:rPr lang="zh-CN" altLang="en-US" sz="3800" dirty="0" smtClean="0"/>
                  <a:t>操作</a:t>
                </a:r>
                <a:endParaRPr lang="zh-CN" altLang="en-US" sz="3800" dirty="0" smtClean="0"/>
              </a:p>
              <a:p>
                <a:pPr lvl="1">
                  <a:lnSpc>
                    <a:spcPct val="120000"/>
                  </a:lnSpc>
                </a:pPr>
                <a:r>
                  <a:rPr lang="zh-CN" altLang="en-US" sz="2900" dirty="0" smtClean="0"/>
                  <a:t>初始情况，求出</a:t>
                </a:r>
                <a:r>
                  <a:rPr lang="en-US" altLang="zh-CN" sz="2900" dirty="0" smtClean="0"/>
                  <a:t>d1+d2+d4+d8+d16</a:t>
                </a:r>
                <a:r>
                  <a:rPr lang="zh-CN" altLang="en-US" sz="2900" dirty="0" smtClean="0"/>
                  <a:t>最小的情况，也就是大音符较多的情况，一个大音符可以分解成两个比它小一级的音符，再</a:t>
                </a:r>
                <a:r>
                  <a:rPr lang="en-US" altLang="zh-CN" sz="2900" dirty="0" err="1" smtClean="0"/>
                  <a:t>dfs</a:t>
                </a:r>
                <a:endParaRPr lang="zh-CN" altLang="en-US" sz="2900" dirty="0" smtClean="0"/>
              </a:p>
              <a:p>
                <a:pPr lvl="1">
                  <a:lnSpc>
                    <a:spcPct val="120000"/>
                  </a:lnSpc>
                </a:pPr>
                <a:r>
                  <a:rPr lang="en-US" altLang="zh-CN" sz="2900" dirty="0" err="1" smtClean="0"/>
                  <a:t>dfs</a:t>
                </a:r>
                <a:r>
                  <a:rPr lang="zh-CN" altLang="en-US" sz="2900" dirty="0" smtClean="0"/>
                  <a:t>内要递归</a:t>
                </a:r>
                <a:r>
                  <a:rPr lang="en-US" altLang="zh-CN" sz="2900" dirty="0" smtClean="0"/>
                  <a:t>4</a:t>
                </a:r>
                <a:r>
                  <a:rPr lang="zh-CN" altLang="en-US" sz="2900" dirty="0" smtClean="0"/>
                  <a:t>种操作，将前四种音符分别进行“个数减一，下一个音符增二”的操作。复杂度为</a:t>
                </a:r>
                <a:r>
                  <a:rPr lang="en-US" altLang="zh-CN" sz="2900" dirty="0" smtClean="0"/>
                  <a:t>4^k</a:t>
                </a:r>
                <a:r>
                  <a:rPr lang="zh-CN" altLang="en-US" sz="2900" dirty="0" smtClean="0"/>
                  <a:t>，</a:t>
                </a:r>
                <a:r>
                  <a:rPr lang="en-US" altLang="zh-CN" sz="2900" dirty="0" smtClean="0"/>
                  <a:t>k</a:t>
                </a:r>
                <a:r>
                  <a:rPr lang="zh-CN" altLang="en-US" sz="2900" dirty="0" smtClean="0"/>
                  <a:t>为深度</a:t>
                </a:r>
                <a:r>
                  <a:rPr lang="zh-CN" altLang="en-US" sz="2900" dirty="0" smtClean="0"/>
                  <a:t>。</a:t>
                </a:r>
              </a:p>
              <a:p>
                <a:pPr lvl="1">
                  <a:lnSpc>
                    <a:spcPct val="120000"/>
                  </a:lnSpc>
                </a:pPr>
                <a:endParaRPr lang="zh-CN" altLang="en-US" sz="500" dirty="0" smtClean="0"/>
              </a:p>
              <a:p>
                <a:pPr>
                  <a:lnSpc>
                    <a:spcPct val="120000"/>
                  </a:lnSpc>
                </a:pPr>
                <a:r>
                  <a:rPr lang="zh-CN" altLang="en-US" sz="3800" dirty="0" smtClean="0"/>
                  <a:t>复杂度分析</a:t>
                </a:r>
                <a:endParaRPr lang="zh-CN" altLang="en-US" sz="3800" dirty="0" smtClean="0"/>
              </a:p>
              <a:p>
                <a:pPr lvl="1">
                  <a:lnSpc>
                    <a:spcPct val="120000"/>
                  </a:lnSpc>
                </a:pPr>
                <a:r>
                  <a:rPr lang="zh-CN" altLang="en-US" sz="2900" dirty="0" smtClean="0"/>
                  <a:t>题中给出了一个很有趣的范围，</a:t>
                </a:r>
                <a:r>
                  <a:rPr lang="en-US" altLang="zh-CN" sz="2900" dirty="0" smtClean="0"/>
                  <a:t>m</a:t>
                </a:r>
                <a:r>
                  <a:rPr lang="zh-CN" altLang="en-US" sz="2900" dirty="0" smtClean="0"/>
                  <a:t> </a:t>
                </a:r>
                <a:r>
                  <a:rPr lang="en-US" altLang="zh-CN" sz="2900" dirty="0" smtClean="0"/>
                  <a:t>&lt;=</a:t>
                </a:r>
                <a:r>
                  <a:rPr lang="zh-CN" altLang="en-US" sz="2900" dirty="0" smtClean="0"/>
                  <a:t> </a:t>
                </a:r>
                <a:r>
                  <a:rPr lang="en-US" altLang="zh-CN" sz="2900" dirty="0" smtClean="0"/>
                  <a:t>n</a:t>
                </a:r>
                <a:r>
                  <a:rPr lang="zh-CN" altLang="en-US" sz="2900" dirty="0" smtClean="0"/>
                  <a:t> </a:t>
                </a:r>
                <a:r>
                  <a:rPr lang="en-US" altLang="zh-CN" sz="2900" dirty="0" smtClean="0"/>
                  <a:t>&lt;=</a:t>
                </a:r>
                <a:r>
                  <a:rPr lang="zh-CN" altLang="en-US" sz="2900" dirty="0" smtClean="0"/>
                  <a:t> </a:t>
                </a:r>
                <a:r>
                  <a:rPr lang="en-US" altLang="zh-CN" sz="2900" dirty="0" smtClean="0"/>
                  <a:t>m+13</a:t>
                </a:r>
                <a:r>
                  <a:rPr lang="zh-CN" altLang="en-US" sz="2900" dirty="0" smtClean="0"/>
                  <a:t>，我们知道</a:t>
                </a:r>
                <a:r>
                  <a:rPr lang="en-US" altLang="zh-CN" sz="2900" dirty="0" smtClean="0"/>
                  <a:t>d1+d2+d4+d8+d16</a:t>
                </a:r>
                <a:r>
                  <a:rPr lang="zh-CN" altLang="en-US" sz="2900" dirty="0" smtClean="0"/>
                  <a:t>的初始值</a:t>
                </a:r>
                <a:r>
                  <a:rPr lang="en-US" altLang="zh-CN" sz="2900" dirty="0" smtClean="0"/>
                  <a:t>d0</a:t>
                </a:r>
                <a:r>
                  <a:rPr lang="zh-CN" altLang="en-US" sz="2900" dirty="0" smtClean="0"/>
                  <a:t>一定比</a:t>
                </a:r>
                <a:r>
                  <a:rPr lang="en-US" altLang="zh-CN" sz="2900" dirty="0" smtClean="0"/>
                  <a:t>m</a:t>
                </a:r>
                <a:r>
                  <a:rPr lang="zh-CN" altLang="en-US" sz="2900" dirty="0" smtClean="0"/>
                  <a:t>大（如果等于</a:t>
                </a:r>
                <a:r>
                  <a:rPr lang="en-US" altLang="zh-CN" sz="2900" dirty="0" smtClean="0"/>
                  <a:t>m</a:t>
                </a:r>
                <a:r>
                  <a:rPr lang="zh-CN" altLang="en-US" sz="2900" dirty="0" smtClean="0"/>
                  <a:t>，第一层递归也就只有一种操作），而递归深度</a:t>
                </a:r>
                <a:r>
                  <a:rPr lang="en-US" altLang="zh-CN" sz="2900" dirty="0" smtClean="0"/>
                  <a:t>k</a:t>
                </a:r>
                <a:r>
                  <a:rPr lang="zh-CN" altLang="en-US" sz="2900" dirty="0" smtClean="0"/>
                  <a:t>＝</a:t>
                </a:r>
                <a:r>
                  <a:rPr lang="en-US" altLang="zh-CN" sz="2900" dirty="0" smtClean="0"/>
                  <a:t>n</a:t>
                </a:r>
                <a:r>
                  <a:rPr lang="zh-CN" altLang="en-US" sz="2900" dirty="0" smtClean="0"/>
                  <a:t> </a:t>
                </a:r>
                <a:r>
                  <a:rPr lang="en-US" altLang="zh-CN" sz="2900" dirty="0" smtClean="0"/>
                  <a:t>-</a:t>
                </a:r>
                <a:r>
                  <a:rPr lang="zh-CN" altLang="en-US" sz="2900" dirty="0" smtClean="0"/>
                  <a:t> </a:t>
                </a:r>
                <a:r>
                  <a:rPr lang="en-US" altLang="zh-CN" sz="2900" dirty="0" smtClean="0"/>
                  <a:t>d0</a:t>
                </a:r>
                <a:r>
                  <a:rPr lang="zh-CN" altLang="en-US" sz="2900" dirty="0" smtClean="0"/>
                  <a:t>，所以一次递归的最高复杂度小于</a:t>
                </a:r>
                <a:r>
                  <a:rPr lang="en-US" altLang="zh-CN" sz="2900" dirty="0" smtClean="0"/>
                  <a:t>4^12</a:t>
                </a:r>
                <a:r>
                  <a:rPr lang="zh-CN" altLang="en-US" sz="2900" dirty="0" smtClean="0"/>
                  <a:t> </a:t>
                </a:r>
                <a14:m>
                  <m:oMath xmlns:m="http://schemas.openxmlformats.org/officeDocument/2006/math">
                    <m:r>
                      <a:rPr lang="zh-CN" altLang="en-US" sz="29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≈</m:t>
                    </m:r>
                  </m:oMath>
                </a14:m>
                <a:r>
                  <a:rPr lang="zh-CN" altLang="en-US" sz="2900" dirty="0" smtClean="0"/>
                  <a:t> </a:t>
                </a:r>
                <a:r>
                  <a:rPr lang="en-US" altLang="zh-CN" sz="2900" dirty="0" smtClean="0"/>
                  <a:t>10^7</a:t>
                </a:r>
                <a:r>
                  <a:rPr lang="zh-CN" altLang="en-US" sz="2900" dirty="0" smtClean="0"/>
                  <a:t>，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zh-CN" altLang="en-US" sz="2900" dirty="0" smtClean="0"/>
                  <a:t>而且</a:t>
                </a:r>
                <a:r>
                  <a:rPr lang="zh-CN" altLang="en-US" sz="2900" dirty="0" smtClean="0"/>
                  <a:t>递归的时候大部分都是重复情况（有效情况少于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zh-CN" altLang="en-US" sz="2900" i="1" smtClean="0">
                            <a:latin typeface="Cambria Math" charset="0"/>
                          </a:rPr>
                        </m:ctrlPr>
                      </m:naryPr>
                      <m:sub/>
                      <m:sup/>
                      <m:e>
                        <m:sSubSup>
                          <m:sSubSupPr>
                            <m:ctrlPr>
                              <a:rPr lang="en-US" altLang="zh-CN" sz="2900" i="1">
                                <a:latin typeface="Cambria Math" charset="0"/>
                              </a:rPr>
                            </m:ctrlPr>
                          </m:sSubSupPr>
                          <m:e>
                            <m:r>
                              <a:rPr lang="en-US" altLang="zh-CN" sz="2900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900" i="1">
                                <a:latin typeface="Cambria Math" charset="0"/>
                              </a:rPr>
                              <m:t>13</m:t>
                            </m:r>
                          </m:sub>
                          <m:sup>
                            <m:r>
                              <a:rPr lang="en-US" altLang="zh-CN" sz="2900" i="1">
                                <a:latin typeface="Cambria Math" charset="0"/>
                              </a:rPr>
                              <m:t>𝑖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900" i="1">
                                <a:latin typeface="Cambria Math" charset="0"/>
                              </a:rPr>
                            </m:ctrlPr>
                          </m:sSubSupPr>
                          <m:e>
                            <m:r>
                              <a:rPr lang="en-US" altLang="zh-CN" sz="2900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900" i="1">
                                <a:latin typeface="Cambria Math" charset="0"/>
                              </a:rPr>
                              <m:t>13−</m:t>
                            </m:r>
                            <m:r>
                              <a:rPr lang="en-US" altLang="zh-CN" sz="2900" i="1">
                                <a:latin typeface="Cambria Math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n-US" altLang="zh-CN" sz="2900" i="1">
                                <a:latin typeface="Cambria Math" charset="0"/>
                              </a:rPr>
                              <m:t>𝑗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900" i="1">
                                <a:latin typeface="Cambria Math" charset="0"/>
                              </a:rPr>
                            </m:ctrlPr>
                          </m:sSubSupPr>
                          <m:e>
                            <m:r>
                              <a:rPr lang="en-US" altLang="zh-CN" sz="2900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900" i="1">
                                <a:latin typeface="Cambria Math" charset="0"/>
                              </a:rPr>
                              <m:t>13−</m:t>
                            </m:r>
                            <m:r>
                              <a:rPr lang="en-US" altLang="zh-CN" sz="2900" i="1">
                                <a:latin typeface="Cambria Math" charset="0"/>
                              </a:rPr>
                              <m:t>𝑖</m:t>
                            </m:r>
                            <m:r>
                              <a:rPr lang="en-US" altLang="zh-CN" sz="2900" i="1">
                                <a:latin typeface="Cambria Math" charset="0"/>
                              </a:rPr>
                              <m:t>−</m:t>
                            </m:r>
                            <m:r>
                              <a:rPr lang="en-US" altLang="zh-CN" sz="2900" i="1">
                                <a:latin typeface="Cambria Math" charset="0"/>
                              </a:rPr>
                              <m:t>𝑗</m:t>
                            </m:r>
                          </m:sub>
                          <m:sup>
                            <m:r>
                              <a:rPr lang="en-US" altLang="zh-CN" sz="2900" i="1">
                                <a:latin typeface="Cambria Math" charset="0"/>
                              </a:rPr>
                              <m:t>𝑘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900" i="1">
                                <a:latin typeface="Cambria Math" charset="0"/>
                              </a:rPr>
                            </m:ctrlPr>
                          </m:sSubSupPr>
                          <m:e>
                            <m:r>
                              <a:rPr lang="en-US" altLang="zh-CN" sz="2900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900" i="1">
                                <a:latin typeface="Cambria Math" charset="0"/>
                              </a:rPr>
                              <m:t>13−</m:t>
                            </m:r>
                            <m:r>
                              <a:rPr lang="en-US" altLang="zh-CN" sz="2900" i="1">
                                <a:latin typeface="Cambria Math" charset="0"/>
                              </a:rPr>
                              <m:t>𝑖</m:t>
                            </m:r>
                            <m:r>
                              <a:rPr lang="en-US" altLang="zh-CN" sz="2900" i="1">
                                <a:latin typeface="Cambria Math" charset="0"/>
                              </a:rPr>
                              <m:t>−</m:t>
                            </m:r>
                            <m:r>
                              <a:rPr lang="en-US" altLang="zh-CN" sz="2900" i="1">
                                <a:latin typeface="Cambria Math" charset="0"/>
                              </a:rPr>
                              <m:t>𝑗</m:t>
                            </m:r>
                            <m:r>
                              <a:rPr lang="en-US" altLang="zh-CN" sz="2900" i="1">
                                <a:latin typeface="Cambria Math" charset="0"/>
                              </a:rPr>
                              <m:t>−</m:t>
                            </m:r>
                            <m:r>
                              <a:rPr lang="en-US" altLang="zh-CN" sz="2900" i="1">
                                <a:latin typeface="Cambria Math" charset="0"/>
                              </a:rPr>
                              <m:t>𝑘</m:t>
                            </m:r>
                          </m:sub>
                          <m:sup>
                            <m:r>
                              <a:rPr lang="en-US" altLang="zh-CN" sz="2900" i="1">
                                <a:latin typeface="Cambria Math" charset="0"/>
                              </a:rPr>
                              <m:t>𝑙</m:t>
                            </m:r>
                          </m:sup>
                        </m:sSubSup>
                      </m:e>
                    </m:nary>
                    <m:r>
                      <a:rPr lang="zh-CN" altLang="en-US" sz="2900" i="1">
                        <a:latin typeface="Cambria Math" charset="0"/>
                        <a:ea typeface="Cambria Math" charset="0"/>
                        <a:cs typeface="Cambria Math" charset="0"/>
                      </a:rPr>
                      <m:t>∙</m:t>
                    </m:r>
                    <m:sSubSup>
                      <m:sSubSupPr>
                        <m:ctrlPr>
                          <a:rPr lang="en-US" altLang="zh-CN" sz="290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sSubSupPr>
                      <m:e>
                        <m:r>
                          <a:rPr lang="en-US" altLang="zh-CN" sz="29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𝐴</m:t>
                        </m:r>
                      </m:e>
                      <m:sub>
                        <m:r>
                          <a:rPr lang="en-US" altLang="zh-CN" sz="29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4</m:t>
                        </m:r>
                      </m:sub>
                      <m:sup>
                        <m:r>
                          <a:rPr lang="en-US" altLang="zh-CN" sz="29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4</m:t>
                        </m:r>
                      </m:sup>
                    </m:sSubSup>
                  </m:oMath>
                </a14:m>
                <a:r>
                  <a:rPr lang="zh-CN" altLang="en-US" sz="2900" dirty="0" smtClean="0"/>
                  <a:t>）</a:t>
                </a:r>
                <a:r>
                  <a:rPr lang="zh-CN" altLang="en-US" sz="2900" dirty="0" smtClean="0"/>
                  <a:t>，剪枝优化能过。</a:t>
                </a:r>
                <a:endParaRPr lang="en-US" sz="29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38656"/>
                <a:ext cx="10515600" cy="5419344"/>
              </a:xfrm>
              <a:blipFill rotWithShape="0">
                <a:blip r:embed="rId2"/>
                <a:stretch>
                  <a:fillRect l="-812" t="-1012" r="-406" b="-2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0759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题解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4"/>
                <a:ext cx="10515600" cy="4623943"/>
              </a:xfrm>
            </p:spPr>
            <p:txBody>
              <a:bodyPr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 smtClean="0"/>
                  <a:t>总长</a:t>
                </a:r>
                <a:r>
                  <a:rPr lang="en-US" altLang="zh-CN" dirty="0" smtClean="0"/>
                  <a:t>L</a:t>
                </a:r>
                <a:r>
                  <a:rPr lang="zh-CN" altLang="en-US" dirty="0" smtClean="0"/>
                  <a:t>＝</a:t>
                </a:r>
                <a:r>
                  <a:rPr lang="en-US" altLang="zh-CN" dirty="0" smtClean="0"/>
                  <a:t>4</a:t>
                </a:r>
                <a:r>
                  <a:rPr lang="zh-CN" altLang="en-US" dirty="0" smtClean="0"/>
                  <a:t>*</a:t>
                </a:r>
                <a:r>
                  <a:rPr lang="en-US" altLang="zh-CN" dirty="0" smtClean="0"/>
                  <a:t>m</a:t>
                </a:r>
                <a:r>
                  <a:rPr lang="zh-CN" altLang="en-US" dirty="0" smtClean="0"/>
                  <a:t>－</a:t>
                </a:r>
                <a:r>
                  <a:rPr lang="en-US" altLang="zh-CN" dirty="0" smtClean="0"/>
                  <a:t>k</a:t>
                </a:r>
                <a:r>
                  <a:rPr lang="zh-CN" altLang="en-US" dirty="0" smtClean="0"/>
                  <a:t> 拍，</a:t>
                </a:r>
                <a:r>
                  <a:rPr lang="en-US" altLang="zh-CN" dirty="0" smtClean="0"/>
                  <a:t>5</a:t>
                </a:r>
                <a:r>
                  <a:rPr lang="zh-CN" altLang="en-US" dirty="0" smtClean="0"/>
                  <a:t>个音符的长度分别为</a:t>
                </a:r>
                <a:r>
                  <a:rPr lang="en-US" altLang="zh-CN" dirty="0" smtClean="0"/>
                  <a:t>4</a:t>
                </a:r>
                <a:r>
                  <a:rPr lang="zh-CN" altLang="en-US" dirty="0" smtClean="0"/>
                  <a:t>，</a:t>
                </a:r>
                <a:r>
                  <a:rPr lang="en-US" altLang="zh-CN" dirty="0" smtClean="0"/>
                  <a:t>2</a:t>
                </a:r>
                <a:r>
                  <a:rPr lang="zh-CN" altLang="en-US" dirty="0" smtClean="0"/>
                  <a:t>，</a:t>
                </a:r>
                <a:r>
                  <a:rPr lang="en-US" altLang="zh-CN" dirty="0" smtClean="0"/>
                  <a:t>1</a:t>
                </a:r>
                <a:r>
                  <a:rPr lang="zh-CN" altLang="en-US" dirty="0" smtClean="0"/>
                  <a:t>，</a:t>
                </a:r>
                <a:r>
                  <a:rPr lang="en-US" altLang="zh-CN" dirty="0" smtClean="0"/>
                  <a:t>1/2</a:t>
                </a:r>
                <a:r>
                  <a:rPr lang="zh-CN" altLang="en-US" dirty="0" smtClean="0"/>
                  <a:t>，</a:t>
                </a:r>
                <a:r>
                  <a:rPr lang="en-US" altLang="zh-CN" dirty="0" smtClean="0"/>
                  <a:t>1/4</a:t>
                </a:r>
                <a:r>
                  <a:rPr lang="zh-CN" altLang="en-US" dirty="0" smtClean="0"/>
                  <a:t>拍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dirty="0" smtClean="0"/>
                  <a:t>都乘以</a:t>
                </a:r>
                <a:r>
                  <a:rPr lang="en-US" altLang="zh-CN" dirty="0" smtClean="0"/>
                  <a:t>4</a:t>
                </a:r>
                <a:r>
                  <a:rPr lang="zh-CN" altLang="en-US" dirty="0" smtClean="0"/>
                  <a:t>，按大音符优先的方式把</a:t>
                </a:r>
                <a:r>
                  <a:rPr lang="zh-CN" altLang="en-US" dirty="0"/>
                  <a:t> </a:t>
                </a:r>
                <a:r>
                  <a:rPr lang="en-US" altLang="zh-CN" dirty="0" smtClean="0"/>
                  <a:t>L</a:t>
                </a:r>
                <a:r>
                  <a:rPr lang="zh-CN" altLang="en-US" dirty="0"/>
                  <a:t> </a:t>
                </a:r>
                <a:r>
                  <a:rPr lang="zh-CN" altLang="en-US" dirty="0" smtClean="0"/>
                  <a:t>分配给</a:t>
                </a:r>
                <a:r>
                  <a:rPr lang="en-US" altLang="zh-CN" dirty="0" smtClean="0"/>
                  <a:t>d1</a:t>
                </a:r>
                <a:r>
                  <a:rPr lang="zh-CN" altLang="en-US" dirty="0" smtClean="0"/>
                  <a:t>，</a:t>
                </a:r>
                <a:r>
                  <a:rPr lang="en-US" altLang="zh-CN" dirty="0" smtClean="0"/>
                  <a:t>d2</a:t>
                </a:r>
                <a:r>
                  <a:rPr lang="zh-CN" altLang="en-US" dirty="0" smtClean="0"/>
                  <a:t>，</a:t>
                </a:r>
                <a:r>
                  <a:rPr lang="en-US" altLang="zh-CN" dirty="0" smtClean="0"/>
                  <a:t>d4</a:t>
                </a:r>
                <a:r>
                  <a:rPr lang="zh-CN" altLang="en-US" dirty="0" smtClean="0"/>
                  <a:t>，</a:t>
                </a:r>
                <a:r>
                  <a:rPr lang="en-US" altLang="zh-CN" dirty="0" smtClean="0"/>
                  <a:t>d8</a:t>
                </a:r>
                <a:r>
                  <a:rPr lang="zh-CN" altLang="en-US" dirty="0" smtClean="0"/>
                  <a:t>，</a:t>
                </a:r>
                <a:r>
                  <a:rPr lang="en-US" altLang="zh-CN" dirty="0" smtClean="0"/>
                  <a:t>d16</a:t>
                </a:r>
                <a:endParaRPr lang="zh-CN" altLang="en-US" dirty="0" smtClean="0"/>
              </a:p>
              <a:p>
                <a:pPr>
                  <a:lnSpc>
                    <a:spcPct val="120000"/>
                  </a:lnSpc>
                </a:pPr>
                <a:endParaRPr lang="zh-CN" altLang="en-US" sz="1500" dirty="0"/>
              </a:p>
              <a:p>
                <a:pPr>
                  <a:lnSpc>
                    <a:spcPct val="120000"/>
                  </a:lnSpc>
                </a:pPr>
                <a:r>
                  <a:rPr lang="en-US" altLang="zh-CN" dirty="0" err="1" smtClean="0"/>
                  <a:t>dfs</a:t>
                </a:r>
                <a:r>
                  <a:rPr lang="en-US" altLang="zh-CN" dirty="0" smtClean="0"/>
                  <a:t>(d1,</a:t>
                </a:r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d2,</a:t>
                </a:r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d4,</a:t>
                </a:r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d8,</a:t>
                </a:r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d16);</a:t>
                </a:r>
                <a:endParaRPr lang="zh-CN" altLang="en-US" dirty="0" smtClean="0"/>
              </a:p>
              <a:p>
                <a:pPr>
                  <a:lnSpc>
                    <a:spcPct val="120000"/>
                  </a:lnSpc>
                </a:pPr>
                <a:endParaRPr lang="zh-CN" altLang="en-US" sz="1500" dirty="0"/>
              </a:p>
              <a:p>
                <a:pPr>
                  <a:lnSpc>
                    <a:spcPct val="120000"/>
                  </a:lnSpc>
                </a:pPr>
                <a:r>
                  <a:rPr lang="zh-CN" altLang="en-US" dirty="0" smtClean="0"/>
                  <a:t>当</a:t>
                </a:r>
                <a:r>
                  <a:rPr lang="en-US" altLang="zh-CN" dirty="0" smtClean="0"/>
                  <a:t>d1+</a:t>
                </a:r>
                <a:r>
                  <a:rPr lang="en-US" altLang="zh-CN" dirty="0" smtClean="0"/>
                  <a:t>d2+d4+d8+d16</a:t>
                </a:r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=</a:t>
                </a:r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n</a:t>
                </a:r>
                <a:r>
                  <a:rPr lang="zh-CN" altLang="en-US" dirty="0" smtClean="0"/>
                  <a:t>时，判断它是否已经被加过了。用一个数组之类的保存一下已加过的情况种</a:t>
                </a:r>
                <a:r>
                  <a:rPr lang="en-US" altLang="zh-CN" dirty="0" smtClean="0"/>
                  <a:t>5</a:t>
                </a:r>
                <a:r>
                  <a:rPr lang="zh-CN" altLang="en-US" dirty="0" smtClean="0"/>
                  <a:t>个数的状态，因为总情况数比较小，维护顺序再二分查找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dirty="0" smtClean="0"/>
                  <a:t>如果没被加过，就加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i="1" smtClean="0">
                        <a:latin typeface="Cambria Math" charset="0"/>
                      </a:rPr>
                      <m:t>P</m:t>
                    </m:r>
                    <m:r>
                      <a:rPr lang="en-US" altLang="zh-CN" b="0" i="1" smtClean="0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altLang="zh-CN" b="0" i="1" smtClean="0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latin typeface="Cambria Math" charset="0"/>
                          </a:rPr>
                          <m:t>𝑛</m:t>
                        </m:r>
                        <m:r>
                          <a:rPr lang="en-US" altLang="zh-CN" b="0" i="1" smtClean="0">
                            <a:latin typeface="Cambria Math" charset="0"/>
                          </a:rPr>
                          <m:t>!</m:t>
                        </m:r>
                      </m:num>
                      <m:den>
                        <m:r>
                          <a:rPr lang="en-US" altLang="zh-CN" b="0" i="1" smtClean="0">
                            <a:latin typeface="Cambria Math" charset="0"/>
                          </a:rPr>
                          <m:t>𝑑</m:t>
                        </m:r>
                        <m:r>
                          <a:rPr lang="en-US" altLang="zh-CN" b="0" i="1" smtClean="0">
                            <a:latin typeface="Cambria Math" charset="0"/>
                          </a:rPr>
                          <m:t>1!</m:t>
                        </m:r>
                        <m:r>
                          <a:rPr lang="en-US" altLang="zh-CN" b="0" i="1" smtClean="0">
                            <a:latin typeface="Cambria Math" charset="0"/>
                          </a:rPr>
                          <m:t>𝑑</m:t>
                        </m:r>
                        <m:r>
                          <a:rPr lang="en-US" altLang="zh-CN" b="0" i="1" smtClean="0">
                            <a:latin typeface="Cambria Math" charset="0"/>
                          </a:rPr>
                          <m:t>2!</m:t>
                        </m:r>
                        <m:r>
                          <a:rPr lang="en-US" altLang="zh-CN" b="0" i="1" smtClean="0">
                            <a:latin typeface="Cambria Math" charset="0"/>
                          </a:rPr>
                          <m:t>𝑑</m:t>
                        </m:r>
                        <m:r>
                          <a:rPr lang="en-US" altLang="zh-CN" b="0" i="1" smtClean="0">
                            <a:latin typeface="Cambria Math" charset="0"/>
                          </a:rPr>
                          <m:t>4!</m:t>
                        </m:r>
                        <m:r>
                          <a:rPr lang="en-US" altLang="zh-CN" b="0" i="1" smtClean="0">
                            <a:latin typeface="Cambria Math" charset="0"/>
                          </a:rPr>
                          <m:t>𝑑</m:t>
                        </m:r>
                        <m:r>
                          <a:rPr lang="en-US" altLang="zh-CN" b="0" i="1" smtClean="0">
                            <a:latin typeface="Cambria Math" charset="0"/>
                          </a:rPr>
                          <m:t>8!</m:t>
                        </m:r>
                        <m:r>
                          <a:rPr lang="en-US" altLang="zh-CN" b="0" i="1" smtClean="0">
                            <a:latin typeface="Cambria Math" charset="0"/>
                          </a:rPr>
                          <m:t>𝑑</m:t>
                        </m:r>
                        <m:r>
                          <a:rPr lang="en-US" altLang="zh-CN" b="0" i="1" smtClean="0">
                            <a:latin typeface="Cambria Math" charset="0"/>
                          </a:rPr>
                          <m:t>16!</m:t>
                        </m:r>
                      </m:den>
                    </m:f>
                  </m:oMath>
                </a14:m>
                <a:endParaRPr lang="zh-CN" altLang="en-US" b="0" dirty="0" smtClean="0"/>
              </a:p>
              <a:p>
                <a:pPr>
                  <a:lnSpc>
                    <a:spcPct val="120000"/>
                  </a:lnSpc>
                </a:pPr>
                <a:endParaRPr lang="zh-CN" altLang="en-US" sz="1500" dirty="0" smtClean="0"/>
              </a:p>
              <a:p>
                <a:pPr>
                  <a:lnSpc>
                    <a:spcPct val="120000"/>
                  </a:lnSpc>
                </a:pPr>
                <a:r>
                  <a:rPr lang="zh-CN" altLang="en-US" dirty="0" smtClean="0"/>
                  <a:t>标程纯暴力</a:t>
                </a:r>
                <a:r>
                  <a:rPr lang="en-US" altLang="zh-CN" dirty="0" smtClean="0"/>
                  <a:t>1s</a:t>
                </a:r>
                <a:endParaRPr lang="zh-CN" alt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4"/>
                <a:ext cx="10515600" cy="4623943"/>
              </a:xfrm>
              <a:blipFill rotWithShape="0">
                <a:blip r:embed="rId2"/>
                <a:stretch>
                  <a:fillRect l="-696" t="-1449" r="-6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45934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390</Words>
  <Application>Microsoft Macintosh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Calibri Light</vt:lpstr>
      <vt:lpstr>Cambria Math</vt:lpstr>
      <vt:lpstr>宋体</vt:lpstr>
      <vt:lpstr>Arial</vt:lpstr>
      <vt:lpstr>Office Theme</vt:lpstr>
      <vt:lpstr>Musical Notes</vt:lpstr>
      <vt:lpstr>题意</vt:lpstr>
      <vt:lpstr>思路</vt:lpstr>
      <vt:lpstr>题解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Musical Notes</dc:title>
  <dc:creator>Microsoft Office User</dc:creator>
  <cp:lastModifiedBy>Microsoft Office User</cp:lastModifiedBy>
  <cp:revision>14</cp:revision>
  <dcterms:created xsi:type="dcterms:W3CDTF">2015-07-31T03:33:15Z</dcterms:created>
  <dcterms:modified xsi:type="dcterms:W3CDTF">2015-07-31T04:52:11Z</dcterms:modified>
</cp:coreProperties>
</file>