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sldIdLst>
    <p:sldId id="257" r:id="rId2"/>
    <p:sldId id="258" r:id="rId3"/>
    <p:sldId id="259" r:id="rId4"/>
  </p:sldIdLst>
  <p:sldSz cx="12192000" cy="6858000"/>
  <p:notesSz cx="7772400" cy="100584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87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6" name="图片 75"/>
          <p:cNvPicPr/>
          <p:nvPr/>
        </p:nvPicPr>
        <p:blipFill>
          <a:blip r:embed="rId2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7" name="图片 76"/>
          <p:cNvPicPr/>
          <p:nvPr/>
        </p:nvPicPr>
        <p:blipFill>
          <a:blip r:embed="rId2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7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zh-CN" sz="6000">
                <a:solidFill>
                  <a:srgbClr val="000000"/>
                </a:solidFill>
                <a:latin typeface="Calibri Light"/>
              </a:rPr>
              <a:t>Click to edit the title text format单击此处编辑母版标题样式</a:t>
            </a:r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1200">
                <a:solidFill>
                  <a:srgbClr val="8B8B8B"/>
                </a:solidFill>
                <a:latin typeface="Calibri"/>
              </a:rPr>
              <a:t>7/30/15</a:t>
            </a:r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4E95DE1B-9B42-4EF5-9C84-D0849AB40177}" type="slidenum">
              <a:rPr lang="en-US" sz="1200">
                <a:solidFill>
                  <a:srgbClr val="8B8B8B"/>
                </a:solidFill>
                <a:latin typeface="Calibri"/>
              </a:rPr>
              <a:t>‹#›</a:t>
            </a:fld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zh-CN" sz="2800"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zh-CN" sz="2000"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zh-CN"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zh-CN"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zh-CN" sz="2000"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zh-CN" sz="2000">
                <a:latin typeface="Calibri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zh-CN" sz="2000">
                <a:latin typeface="Calibri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1299960" y="145800"/>
            <a:ext cx="7772040" cy="103428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zh-CN" sz="4400">
                <a:solidFill>
                  <a:srgbClr val="000000"/>
                </a:solidFill>
                <a:latin typeface="Calibri Light"/>
              </a:rPr>
              <a:t>C. Number Game</a:t>
            </a:r>
            <a:endParaRPr/>
          </a:p>
        </p:txBody>
      </p:sp>
      <p:sp>
        <p:nvSpPr>
          <p:cNvPr id="81" name="CustomShape 2"/>
          <p:cNvSpPr/>
          <p:nvPr/>
        </p:nvSpPr>
        <p:spPr>
          <a:xfrm>
            <a:off x="957420" y="1553760"/>
            <a:ext cx="10020600" cy="1187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【</a:t>
            </a:r>
            <a:r>
              <a:rPr lang="en-US" altLang="zh-CN" dirty="0" err="1" smtClean="0">
                <a:solidFill>
                  <a:srgbClr val="000000"/>
                </a:solidFill>
                <a:latin typeface="微软雅黑"/>
                <a:ea typeface="微软雅黑"/>
              </a:rPr>
              <a:t>题目大意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】</a:t>
            </a:r>
            <a:endParaRPr lang="en-US" altLang="zh-CN" dirty="0"/>
          </a:p>
          <a:p>
            <a:r>
              <a:rPr 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         给定</a:t>
            </a:r>
            <a:r>
              <a:rPr lang="en-US" dirty="0">
                <a:solidFill>
                  <a:srgbClr val="000000"/>
                </a:solidFill>
                <a:latin typeface="微软雅黑"/>
                <a:ea typeface="微软雅黑"/>
              </a:rPr>
              <a:t>n个数a1..an，每次取出两个数，并且两个数之和不大于k，得到它们的乘积，至多取m次。求乘积和的最大值。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  <p:sp>
        <p:nvSpPr>
          <p:cNvPr id="82" name="CustomShape 3"/>
          <p:cNvSpPr/>
          <p:nvPr/>
        </p:nvSpPr>
        <p:spPr>
          <a:xfrm>
            <a:off x="957420" y="3356992"/>
            <a:ext cx="9604800" cy="28328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50000"/>
              </a:lnSpc>
            </a:pP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【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解法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】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    贪心。 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    首先将数排序。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    将与最小值相加大于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k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的数删去。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    此时最大值一定要取，另一个要取的数是与它相加不大于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k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的最大值。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    取出两数后，重复上述两个步骤，最终得到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p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个乘积。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    将乘积排序，取最大的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min(</a:t>
            </a:r>
            <a:r>
              <a:rPr lang="en-US" altLang="zh-CN" dirty="0" err="1" smtClean="0">
                <a:solidFill>
                  <a:srgbClr val="000000"/>
                </a:solidFill>
                <a:latin typeface="微软雅黑"/>
                <a:ea typeface="微软雅黑"/>
              </a:rPr>
              <a:t>m,p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)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个乘积的和就是答案。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1299960" y="145800"/>
            <a:ext cx="7772040" cy="103428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zh-CN" sz="4400" dirty="0">
                <a:solidFill>
                  <a:srgbClr val="000000"/>
                </a:solidFill>
                <a:latin typeface="Calibri Light"/>
              </a:rPr>
              <a:t>C. Number Game</a:t>
            </a:r>
            <a:endParaRPr dirty="0"/>
          </a:p>
        </p:txBody>
      </p:sp>
      <p:sp>
        <p:nvSpPr>
          <p:cNvPr id="84" name="CustomShape 2"/>
          <p:cNvSpPr/>
          <p:nvPr/>
        </p:nvSpPr>
        <p:spPr>
          <a:xfrm>
            <a:off x="749520" y="1553760"/>
            <a:ext cx="10020600" cy="5028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【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步骤证明 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】 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将与最小值相加大于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K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的数删去 。</a:t>
            </a:r>
          </a:p>
          <a:p>
            <a:pPr>
              <a:lnSpc>
                <a:spcPct val="100000"/>
              </a:lnSpc>
            </a:pP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	1.</a:t>
            </a:r>
            <a:r>
              <a:rPr lang="zh-CN" altLang="en-US" sz="2000" b="1" dirty="0" smtClean="0">
                <a:solidFill>
                  <a:srgbClr val="000000"/>
                </a:solidFill>
                <a:latin typeface="微软雅黑"/>
                <a:ea typeface="微软雅黑"/>
              </a:rPr>
              <a:t>若此时能取最大值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(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若没有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m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次限制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,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取了肯定是不亏的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)</a:t>
            </a:r>
          </a:p>
          <a:p>
            <a:pPr>
              <a:lnSpc>
                <a:spcPct val="100000"/>
              </a:lnSpc>
            </a:pP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r>
              <a:rPr lang="zh-CN" altLang="en-US" sz="2000" b="1" dirty="0" smtClean="0">
                <a:solidFill>
                  <a:srgbClr val="000000"/>
                </a:solidFill>
                <a:latin typeface="微软雅黑"/>
                <a:ea typeface="微软雅黑"/>
              </a:rPr>
              <a:t>和最大值配对的一定要最大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. (a2 = max(</a:t>
            </a:r>
            <a:r>
              <a:rPr lang="en-US" altLang="zh-CN" sz="2000" dirty="0" err="1" smtClean="0">
                <a:solidFill>
                  <a:srgbClr val="000000"/>
                </a:solidFill>
                <a:latin typeface="微软雅黑"/>
                <a:ea typeface="微软雅黑"/>
              </a:rPr>
              <a:t>ai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), </a:t>
            </a:r>
            <a:r>
              <a:rPr lang="en-US" altLang="zh-CN" sz="2000" dirty="0" err="1" smtClean="0">
                <a:solidFill>
                  <a:srgbClr val="000000"/>
                </a:solidFill>
                <a:latin typeface="微软雅黑"/>
                <a:ea typeface="微软雅黑"/>
              </a:rPr>
              <a:t>ai+an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&lt;=k)</a:t>
            </a:r>
          </a:p>
          <a:p>
            <a:pPr>
              <a:lnSpc>
                <a:spcPct val="100000"/>
              </a:lnSpc>
            </a:pP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若不是最大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,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若最大的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a2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没被取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,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取之</a:t>
            </a:r>
          </a:p>
          <a:p>
            <a:pPr>
              <a:lnSpc>
                <a:spcPct val="100000"/>
              </a:lnSpc>
            </a:pP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若被取了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, a2*ax,a1*an (a1&lt;=a2, ax&lt;=an)</a:t>
            </a:r>
          </a:p>
          <a:p>
            <a:pPr>
              <a:lnSpc>
                <a:spcPct val="100000"/>
              </a:lnSpc>
            </a:pP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由排序不等式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, a2*an+a1*ax &gt;= a2*ax+a1*ax(a1+ax&lt;=k)</a:t>
            </a:r>
          </a:p>
          <a:p>
            <a:pPr>
              <a:lnSpc>
                <a:spcPct val="100000"/>
              </a:lnSpc>
            </a:pP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	2.</a:t>
            </a:r>
            <a:r>
              <a:rPr lang="zh-CN" altLang="en-US" sz="2000" b="1" dirty="0" smtClean="0">
                <a:solidFill>
                  <a:srgbClr val="000000"/>
                </a:solidFill>
                <a:latin typeface="微软雅黑"/>
                <a:ea typeface="微软雅黑"/>
              </a:rPr>
              <a:t>若一定不能取最大值</a:t>
            </a:r>
            <a:r>
              <a:rPr lang="en-US" altLang="zh-CN" sz="2000" b="1" dirty="0" smtClean="0">
                <a:solidFill>
                  <a:srgbClr val="000000"/>
                </a:solidFill>
                <a:latin typeface="微软雅黑"/>
                <a:ea typeface="微软雅黑"/>
              </a:rPr>
              <a:t>an</a:t>
            </a:r>
            <a:r>
              <a:rPr lang="zh-CN" altLang="en-US" sz="2000" dirty="0">
                <a:solidFill>
                  <a:srgbClr val="000000"/>
                </a:solidFill>
                <a:latin typeface="微软雅黑"/>
                <a:ea typeface="微软雅黑"/>
              </a:rPr>
              <a:t>，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a2*an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肯定小于其他最优配对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,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不然可用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a2*an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替换</a:t>
            </a:r>
          </a:p>
          <a:p>
            <a:pPr>
              <a:lnSpc>
                <a:spcPct val="100000"/>
              </a:lnSpc>
            </a:pP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因为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ax &lt;= an, a1 &lt;= a2,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所以不会出现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a1*ax(a1*ax&lt;=a2*an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的配对</a:t>
            </a:r>
          </a:p>
          <a:p>
            <a:pPr>
              <a:lnSpc>
                <a:spcPct val="100000"/>
              </a:lnSpc>
            </a:pP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即</a:t>
            </a:r>
            <a:r>
              <a:rPr lang="en-US" altLang="zh-CN" sz="2000" b="1" dirty="0" smtClean="0">
                <a:solidFill>
                  <a:srgbClr val="000000"/>
                </a:solidFill>
                <a:latin typeface="微软雅黑"/>
                <a:ea typeface="微软雅黑"/>
              </a:rPr>
              <a:t>(a1,a2)</a:t>
            </a:r>
            <a:r>
              <a:rPr lang="zh-CN" altLang="en-US" sz="2000" b="1" dirty="0" smtClean="0">
                <a:solidFill>
                  <a:srgbClr val="000000"/>
                </a:solidFill>
                <a:latin typeface="微软雅黑"/>
                <a:ea typeface="微软雅黑"/>
              </a:rPr>
              <a:t>中的数也一定不能取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,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只能从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(a3, an-1)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里找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配对，</a:t>
            </a:r>
            <a:endParaRPr lang="en-US" altLang="zh-CN" sz="2000" dirty="0" smtClean="0">
              <a:solidFill>
                <a:srgbClr val="000000"/>
              </a:solidFill>
              <a:latin typeface="微软雅黑"/>
              <a:ea typeface="微软雅黑"/>
            </a:endParaRPr>
          </a:p>
          <a:p>
            <a:r>
              <a:rPr lang="en-US" altLang="zh-CN" sz="2000" dirty="0">
                <a:solidFill>
                  <a:srgbClr val="000000"/>
                </a:solidFill>
                <a:latin typeface="微软雅黑"/>
                <a:ea typeface="微软雅黑"/>
              </a:rPr>
              <a:t>	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	</a:t>
            </a:r>
            <a:r>
              <a:rPr lang="zh-CN" altLang="en-US" sz="2000" dirty="0">
                <a:solidFill>
                  <a:srgbClr val="000000"/>
                </a:solidFill>
                <a:latin typeface="微软雅黑"/>
                <a:ea typeface="微软雅黑"/>
              </a:rPr>
              <a:t>直接从</a:t>
            </a:r>
            <a:r>
              <a:rPr lang="en-US" altLang="zh-CN" sz="2000" dirty="0">
                <a:solidFill>
                  <a:srgbClr val="000000"/>
                </a:solidFill>
                <a:latin typeface="微软雅黑"/>
                <a:ea typeface="微软雅黑"/>
              </a:rPr>
              <a:t>(a1,an-1)-a2</a:t>
            </a:r>
            <a:r>
              <a:rPr lang="zh-CN" altLang="en-US" sz="2000" dirty="0">
                <a:solidFill>
                  <a:srgbClr val="000000"/>
                </a:solidFill>
                <a:latin typeface="微软雅黑"/>
                <a:ea typeface="微软雅黑"/>
              </a:rPr>
              <a:t>或</a:t>
            </a:r>
            <a:r>
              <a:rPr lang="en-US" altLang="zh-CN" sz="2000" dirty="0">
                <a:solidFill>
                  <a:srgbClr val="000000"/>
                </a:solidFill>
                <a:latin typeface="微软雅黑"/>
                <a:ea typeface="微软雅黑"/>
              </a:rPr>
              <a:t>(a3,an-1)</a:t>
            </a:r>
            <a:r>
              <a:rPr lang="zh-CN" altLang="en-US" sz="2000" dirty="0">
                <a:solidFill>
                  <a:srgbClr val="000000"/>
                </a:solidFill>
                <a:latin typeface="微软雅黑"/>
                <a:ea typeface="微软雅黑"/>
              </a:rPr>
              <a:t>里找配对都是一样的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.</a:t>
            </a:r>
            <a:endParaRPr lang="zh-CN" altLang="en-US" sz="2000" dirty="0" smtClean="0">
              <a:solidFill>
                <a:srgbClr val="000000"/>
              </a:solidFill>
              <a:latin typeface="微软雅黑"/>
              <a:ea typeface="微软雅黑"/>
            </a:endParaRPr>
          </a:p>
          <a:p>
            <a:pPr>
              <a:lnSpc>
                <a:spcPct val="100000"/>
              </a:lnSpc>
            </a:pP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最后若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an*a2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果然最小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,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不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取再</a:t>
            </a:r>
            <a:r>
              <a:rPr lang="zh-CN" altLang="en-US" sz="2000" dirty="0">
                <a:solidFill>
                  <a:srgbClr val="000000"/>
                </a:solidFill>
                <a:latin typeface="微软雅黑"/>
                <a:ea typeface="微软雅黑"/>
              </a:rPr>
              <a:t>从</a:t>
            </a:r>
            <a:r>
              <a:rPr lang="en-US" altLang="zh-CN" sz="2000" dirty="0">
                <a:solidFill>
                  <a:srgbClr val="000000"/>
                </a:solidFill>
                <a:latin typeface="微软雅黑"/>
                <a:ea typeface="微软雅黑"/>
              </a:rPr>
              <a:t>(a1,an-1)-a2</a:t>
            </a:r>
            <a:r>
              <a:rPr lang="zh-CN" altLang="en-US" sz="2000" dirty="0">
                <a:solidFill>
                  <a:srgbClr val="000000"/>
                </a:solidFill>
                <a:latin typeface="微软雅黑"/>
                <a:ea typeface="微软雅黑"/>
              </a:rPr>
              <a:t>里找配对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endParaRPr lang="en-US" altLang="zh-CN" sz="2000" dirty="0" smtClean="0">
              <a:solidFill>
                <a:srgbClr val="000000"/>
              </a:solidFill>
              <a:latin typeface="微软雅黑"/>
              <a:ea typeface="微软雅黑"/>
            </a:endParaRPr>
          </a:p>
          <a:p>
            <a:pPr>
              <a:lnSpc>
                <a:spcPct val="100000"/>
              </a:lnSpc>
            </a:pPr>
            <a:r>
              <a:rPr lang="en-US" altLang="zh-CN" sz="2000" dirty="0">
                <a:solidFill>
                  <a:srgbClr val="000000"/>
                </a:solidFill>
                <a:latin typeface="微软雅黑"/>
                <a:ea typeface="微软雅黑"/>
              </a:rPr>
              <a:t>	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	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若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an*a2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不是最小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,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取了再从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(a1,an-1)-a2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里找配对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		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从上可看出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,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在最优解中，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an*a2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可先取出来</a:t>
            </a:r>
            <a:r>
              <a:rPr lang="zh-CN" altLang="en-US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再讨论，不影响后面的选择</a:t>
            </a:r>
            <a:r>
              <a:rPr lang="en-US" altLang="zh-CN" sz="2000" dirty="0" smtClean="0">
                <a:solidFill>
                  <a:srgbClr val="000000"/>
                </a:solidFill>
                <a:latin typeface="微软雅黑"/>
                <a:ea typeface="微软雅黑"/>
              </a:rPr>
              <a:t>.</a:t>
            </a:r>
            <a:endParaRPr lang="en-US" altLang="zh-CN" sz="2000" dirty="0" smtClean="0">
              <a:solidFill>
                <a:srgbClr val="000000"/>
              </a:solidFill>
              <a:latin typeface="微软雅黑"/>
              <a:ea typeface="微软雅黑"/>
            </a:endParaRPr>
          </a:p>
        </p:txBody>
      </p:sp>
      <p:sp>
        <p:nvSpPr>
          <p:cNvPr id="85" name="CustomShape 3"/>
          <p:cNvSpPr/>
          <p:nvPr/>
        </p:nvSpPr>
        <p:spPr>
          <a:xfrm>
            <a:off x="383400" y="3127320"/>
            <a:ext cx="9604800" cy="283284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1299960" y="145800"/>
            <a:ext cx="7772040" cy="103428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zh-CN" sz="4400" dirty="0">
                <a:solidFill>
                  <a:srgbClr val="000000"/>
                </a:solidFill>
                <a:latin typeface="Calibri Light"/>
              </a:rPr>
              <a:t>C. Number Game</a:t>
            </a:r>
            <a:endParaRPr dirty="0"/>
          </a:p>
        </p:txBody>
      </p:sp>
      <p:sp>
        <p:nvSpPr>
          <p:cNvPr id="84" name="CustomShape 2"/>
          <p:cNvSpPr/>
          <p:nvPr/>
        </p:nvSpPr>
        <p:spPr>
          <a:xfrm>
            <a:off x="749520" y="1553760"/>
            <a:ext cx="10020600" cy="5028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【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步骤证明</a:t>
            </a:r>
            <a:r>
              <a:rPr lang="en-US" altLang="zh-CN" dirty="0">
                <a:solidFill>
                  <a:srgbClr val="000000"/>
                </a:solidFill>
                <a:latin typeface="微软雅黑"/>
                <a:ea typeface="微软雅黑"/>
              </a:rPr>
              <a:t>】</a:t>
            </a:r>
            <a:r>
              <a:rPr lang="zh-CN" altLang="en-US" dirty="0" smtClean="0">
                <a:solidFill>
                  <a:srgbClr val="000000"/>
                </a:solidFill>
                <a:latin typeface="微软雅黑"/>
                <a:ea typeface="微软雅黑"/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  <a:latin typeface="微软雅黑"/>
                <a:ea typeface="微软雅黑"/>
              </a:rPr>
              <a:t>	</a:t>
            </a:r>
            <a:endParaRPr lang="en-US" altLang="zh-CN" dirty="0" smtClean="0">
              <a:solidFill>
                <a:srgbClr val="000000"/>
              </a:solidFill>
              <a:latin typeface="微软雅黑"/>
              <a:ea typeface="微软雅黑"/>
            </a:endParaRPr>
          </a:p>
          <a:p>
            <a:pPr>
              <a:lnSpc>
                <a:spcPct val="100000"/>
              </a:lnSpc>
            </a:pP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3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.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设现在得到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p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个最优乘积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,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考虑如何得到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m(m&lt;p)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个乘积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考虑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最大值取不取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,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若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an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不能取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, 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再从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(a3,an-1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)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，也即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(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a1,an-1)-a2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中取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m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个乘积</a:t>
            </a:r>
          </a:p>
          <a:p>
            <a:pPr>
              <a:lnSpc>
                <a:spcPct val="100000"/>
              </a:lnSpc>
            </a:pP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若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an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能取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,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再从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(a1,an-1)-a2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中取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m-1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个乘积</a:t>
            </a:r>
          </a:p>
          <a:p>
            <a:pPr>
              <a:lnSpc>
                <a:spcPct val="100000"/>
              </a:lnSpc>
            </a:pP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n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，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m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和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p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规模减少，可以看出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m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个最优乘积是从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p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个最优乘积中挑出来的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altLang="zh-CN" sz="2800" dirty="0">
                <a:solidFill>
                  <a:srgbClr val="000000"/>
                </a:solidFill>
                <a:latin typeface="微软雅黑"/>
                <a:ea typeface="微软雅黑"/>
              </a:rPr>
              <a:t> 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从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p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个最优乘积中删去最小的那些乘积可得到</a:t>
            </a:r>
            <a:r>
              <a:rPr lang="en-US" altLang="zh-CN" sz="2800" dirty="0">
                <a:solidFill>
                  <a:srgbClr val="000000"/>
                </a:solidFill>
                <a:latin typeface="微软雅黑"/>
                <a:ea typeface="微软雅黑"/>
              </a:rPr>
              <a:t>m</a:t>
            </a:r>
            <a:r>
              <a:rPr lang="zh-CN" altLang="en-US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个最优乘积</a:t>
            </a:r>
            <a:r>
              <a:rPr lang="en-US" altLang="zh-CN" sz="2800" dirty="0" smtClean="0">
                <a:solidFill>
                  <a:srgbClr val="000000"/>
                </a:solidFill>
                <a:latin typeface="微软雅黑"/>
                <a:ea typeface="微软雅黑"/>
              </a:rPr>
              <a:t>. </a:t>
            </a:r>
            <a:endParaRPr sz="2800" dirty="0"/>
          </a:p>
        </p:txBody>
      </p:sp>
      <p:sp>
        <p:nvSpPr>
          <p:cNvPr id="85" name="CustomShape 3"/>
          <p:cNvSpPr/>
          <p:nvPr/>
        </p:nvSpPr>
        <p:spPr>
          <a:xfrm>
            <a:off x="383400" y="3127320"/>
            <a:ext cx="9604800" cy="2832840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60417726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133</Words>
  <Application>Microsoft Office PowerPoint</Application>
  <PresentationFormat>自定义</PresentationFormat>
  <Paragraphs>31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zhao</cp:lastModifiedBy>
  <cp:revision>20</cp:revision>
  <dcterms:modified xsi:type="dcterms:W3CDTF">2015-07-30T06:12:13Z</dcterms:modified>
</cp:coreProperties>
</file>