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62" r:id="rId4"/>
    <p:sldId id="264" r:id="rId5"/>
    <p:sldId id="265" r:id="rId6"/>
    <p:sldId id="263" r:id="rId7"/>
    <p:sldId id="257" r:id="rId8"/>
    <p:sldId id="258" r:id="rId9"/>
    <p:sldId id="259" r:id="rId10"/>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4" d="100"/>
          <a:sy n="64" d="100"/>
        </p:scale>
        <p:origin x="-450" y="-108"/>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D6C8FE7A-8CD1-4966-AAB8-70CA550524DB}" type="datetimeFigureOut">
              <a:rPr lang="zh-CN" altLang="en-US"/>
              <a:pPr>
                <a:defRPr/>
              </a:pPr>
              <a:t>2015/7/28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DB7A1782-3CA0-4BBB-BD30-2F84988792D1}"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3CA46FFB-800D-4FF0-A6C5-725F4FF85EED}" type="datetimeFigureOut">
              <a:rPr lang="zh-CN" altLang="en-US"/>
              <a:pPr>
                <a:defRPr/>
              </a:pPr>
              <a:t>2015/7/28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DD61E167-6B4D-4EB9-B24F-A1C805AAD671}"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F911E768-194D-4735-AD6B-DCB29C68021A}" type="datetimeFigureOut">
              <a:rPr lang="zh-CN" altLang="en-US"/>
              <a:pPr>
                <a:defRPr/>
              </a:pPr>
              <a:t>2015/7/28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F1FB219D-2B50-401A-A47D-FC96BAC6EEE9}" type="slidenum">
              <a:rPr lang="zh-CN" altLang="en-US"/>
              <a:pPr>
                <a:defRPr/>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CB133BD-0CAD-460B-8EA5-24074457F947}" type="datetimeFigureOut">
              <a:rPr lang="zh-CN" altLang="en-US"/>
              <a:pPr>
                <a:defRPr/>
              </a:pPr>
              <a:t>2015/7/28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B8E25348-BD92-47E9-B08D-71A0F7872917}" type="slidenum">
              <a:rPr lang="zh-CN" altLang="en-US"/>
              <a:pPr>
                <a:defRPr/>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B4C27AD5-4478-48BA-9C32-9D707ECB8317}" type="datetimeFigureOut">
              <a:rPr lang="zh-CN" altLang="en-US"/>
              <a:pPr>
                <a:defRPr/>
              </a:pPr>
              <a:t>2015/7/28</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E396A923-32E8-4191-B9A5-0425192BF3A4}"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5FF57352-CE20-4731-B123-DF31AEED9F12}" type="datetimeFigureOut">
              <a:rPr lang="zh-CN" altLang="en-US"/>
              <a:pPr>
                <a:defRPr/>
              </a:pPr>
              <a:t>2015/7/28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D5F27E6C-49EE-465C-AE9D-DBB2081CBFDB}"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71F754C1-3FF1-4D23-B062-592F2320A3C5}" type="datetimeFigureOut">
              <a:rPr lang="zh-CN" altLang="en-US"/>
              <a:pPr>
                <a:defRPr/>
              </a:pPr>
              <a:t>2015/7/28</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088AE5B-6BFA-4346-9291-5A49707F77E5}"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302F460E-7157-48E2-B1C1-EF326E66A9D7}" type="datetimeFigureOut">
              <a:rPr lang="zh-CN" altLang="en-US"/>
              <a:pPr>
                <a:defRPr/>
              </a:pPr>
              <a:t>2015/7/28</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6A95F086-3EB5-4A0A-A61F-1DE851113CC4}"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CA8A274C-5FD5-43AE-B2E6-739660E2972B}" type="datetimeFigureOut">
              <a:rPr lang="zh-CN" altLang="en-US"/>
              <a:pPr>
                <a:defRPr/>
              </a:pPr>
              <a:t>2015/7/28</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BC5CB2A8-E71E-4BF6-81DD-4BC25D268B24}"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25A77F64-C02E-4B47-A382-909A9047561F}" type="datetimeFigureOut">
              <a:rPr lang="zh-CN" altLang="en-US"/>
              <a:pPr>
                <a:defRPr/>
              </a:pPr>
              <a:t>2015/7/28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7667B02-931C-4D5D-8B99-199B3ECE8794}"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8A0E979E-0713-4180-AC0A-528CC5107C39}" type="datetimeFigureOut">
              <a:rPr lang="zh-CN" altLang="en-US"/>
              <a:pPr>
                <a:defRPr/>
              </a:pPr>
              <a:t>2015/7/28</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9D2734B6-ED34-4B60-916C-02AB9944CE14}"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838200" y="365125"/>
            <a:ext cx="10515600" cy="13255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838200" y="1825625"/>
            <a:ext cx="10515600" cy="43513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2BC8C75A-849C-411D-9B3D-DEBABC7D09F1}" type="datetimeFigureOut">
              <a:rPr lang="zh-CN" altLang="en-US"/>
              <a:pPr>
                <a:defRPr/>
              </a:pPr>
              <a:t>2015/7/28</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defRPr>
            </a:lvl1pPr>
          </a:lstStyle>
          <a:p>
            <a:pPr>
              <a:defRPr/>
            </a:pPr>
            <a:fld id="{E9FE8F10-534E-4925-AF44-EE4D1E718C97}"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l" rtl="0" eaLnBrk="0" fontAlgn="base" hangingPunct="0">
        <a:lnSpc>
          <a:spcPct val="90000"/>
        </a:lnSpc>
        <a:spcBef>
          <a:spcPct val="0"/>
        </a:spcBef>
        <a:spcAft>
          <a:spcPct val="0"/>
        </a:spcAft>
        <a:defRPr sz="4400" kern="1200">
          <a:solidFill>
            <a:schemeClr val="tx1"/>
          </a:solidFill>
          <a:latin typeface="Verdana" pitchFamily="34" charset="0"/>
          <a:ea typeface="文泉驿微米黑" pitchFamily="34" charset="-122"/>
          <a:cs typeface="+mj-cs"/>
        </a:defRPr>
      </a:lvl1pPr>
      <a:lvl2pPr algn="l" rtl="0" eaLnBrk="0" fontAlgn="base" hangingPunct="0">
        <a:lnSpc>
          <a:spcPct val="90000"/>
        </a:lnSpc>
        <a:spcBef>
          <a:spcPct val="0"/>
        </a:spcBef>
        <a:spcAft>
          <a:spcPct val="0"/>
        </a:spcAft>
        <a:defRPr sz="4400">
          <a:solidFill>
            <a:schemeClr val="tx1"/>
          </a:solidFill>
          <a:latin typeface="Verdana" pitchFamily="34" charset="0"/>
          <a:ea typeface="文泉驿微米黑" pitchFamily="34" charset="-122"/>
        </a:defRPr>
      </a:lvl2pPr>
      <a:lvl3pPr algn="l" rtl="0" eaLnBrk="0" fontAlgn="base" hangingPunct="0">
        <a:lnSpc>
          <a:spcPct val="90000"/>
        </a:lnSpc>
        <a:spcBef>
          <a:spcPct val="0"/>
        </a:spcBef>
        <a:spcAft>
          <a:spcPct val="0"/>
        </a:spcAft>
        <a:defRPr sz="4400">
          <a:solidFill>
            <a:schemeClr val="tx1"/>
          </a:solidFill>
          <a:latin typeface="Verdana" pitchFamily="34" charset="0"/>
          <a:ea typeface="文泉驿微米黑" pitchFamily="34" charset="-122"/>
        </a:defRPr>
      </a:lvl3pPr>
      <a:lvl4pPr algn="l" rtl="0" eaLnBrk="0" fontAlgn="base" hangingPunct="0">
        <a:lnSpc>
          <a:spcPct val="90000"/>
        </a:lnSpc>
        <a:spcBef>
          <a:spcPct val="0"/>
        </a:spcBef>
        <a:spcAft>
          <a:spcPct val="0"/>
        </a:spcAft>
        <a:defRPr sz="4400">
          <a:solidFill>
            <a:schemeClr val="tx1"/>
          </a:solidFill>
          <a:latin typeface="Verdana" pitchFamily="34" charset="0"/>
          <a:ea typeface="文泉驿微米黑" pitchFamily="34" charset="-122"/>
        </a:defRPr>
      </a:lvl4pPr>
      <a:lvl5pPr algn="l" rtl="0" eaLnBrk="0" fontAlgn="base" hangingPunct="0">
        <a:lnSpc>
          <a:spcPct val="90000"/>
        </a:lnSpc>
        <a:spcBef>
          <a:spcPct val="0"/>
        </a:spcBef>
        <a:spcAft>
          <a:spcPct val="0"/>
        </a:spcAft>
        <a:defRPr sz="4400">
          <a:solidFill>
            <a:schemeClr val="tx1"/>
          </a:solidFill>
          <a:latin typeface="Verdana" pitchFamily="34" charset="0"/>
          <a:ea typeface="文泉驿微米黑" pitchFamily="34" charset="-122"/>
        </a:defRPr>
      </a:lvl5pPr>
      <a:lvl6pPr marL="457200" algn="l" rtl="0" fontAlgn="base">
        <a:lnSpc>
          <a:spcPct val="90000"/>
        </a:lnSpc>
        <a:spcBef>
          <a:spcPct val="0"/>
        </a:spcBef>
        <a:spcAft>
          <a:spcPct val="0"/>
        </a:spcAft>
        <a:defRPr sz="4400">
          <a:solidFill>
            <a:schemeClr val="tx1"/>
          </a:solidFill>
          <a:latin typeface="Verdana" pitchFamily="34" charset="0"/>
          <a:ea typeface="文泉驿微米黑" pitchFamily="34" charset="-122"/>
        </a:defRPr>
      </a:lvl6pPr>
      <a:lvl7pPr marL="914400" algn="l" rtl="0" fontAlgn="base">
        <a:lnSpc>
          <a:spcPct val="90000"/>
        </a:lnSpc>
        <a:spcBef>
          <a:spcPct val="0"/>
        </a:spcBef>
        <a:spcAft>
          <a:spcPct val="0"/>
        </a:spcAft>
        <a:defRPr sz="4400">
          <a:solidFill>
            <a:schemeClr val="tx1"/>
          </a:solidFill>
          <a:latin typeface="Verdana" pitchFamily="34" charset="0"/>
          <a:ea typeface="文泉驿微米黑" pitchFamily="34" charset="-122"/>
        </a:defRPr>
      </a:lvl7pPr>
      <a:lvl8pPr marL="1371600" algn="l" rtl="0" fontAlgn="base">
        <a:lnSpc>
          <a:spcPct val="90000"/>
        </a:lnSpc>
        <a:spcBef>
          <a:spcPct val="0"/>
        </a:spcBef>
        <a:spcAft>
          <a:spcPct val="0"/>
        </a:spcAft>
        <a:defRPr sz="4400">
          <a:solidFill>
            <a:schemeClr val="tx1"/>
          </a:solidFill>
          <a:latin typeface="Verdana" pitchFamily="34" charset="0"/>
          <a:ea typeface="文泉驿微米黑" pitchFamily="34" charset="-122"/>
        </a:defRPr>
      </a:lvl8pPr>
      <a:lvl9pPr marL="1828800" algn="l" rtl="0" fontAlgn="base">
        <a:lnSpc>
          <a:spcPct val="90000"/>
        </a:lnSpc>
        <a:spcBef>
          <a:spcPct val="0"/>
        </a:spcBef>
        <a:spcAft>
          <a:spcPct val="0"/>
        </a:spcAft>
        <a:defRPr sz="4400">
          <a:solidFill>
            <a:schemeClr val="tx1"/>
          </a:solidFill>
          <a:latin typeface="Verdana" pitchFamily="34" charset="0"/>
          <a:ea typeface="文泉驿微米黑" pitchFamily="34" charset="-122"/>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Verdana" pitchFamily="34" charset="0"/>
          <a:ea typeface="文泉驿微米黑" pitchFamily="34" charset="-122"/>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Verdana" pitchFamily="34" charset="0"/>
          <a:ea typeface="文泉驿微米黑" pitchFamily="34" charset="-122"/>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Verdana" pitchFamily="34" charset="0"/>
          <a:ea typeface="文泉驿微米黑" pitchFamily="34" charset="-122"/>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Verdana" pitchFamily="34" charset="0"/>
          <a:ea typeface="文泉驿微米黑" pitchFamily="34" charset="-122"/>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Verdana" pitchFamily="34" charset="0"/>
          <a:ea typeface="文泉驿微米黑"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标题 1"/>
          <p:cNvSpPr>
            <a:spLocks noGrp="1"/>
          </p:cNvSpPr>
          <p:nvPr>
            <p:ph type="title"/>
          </p:nvPr>
        </p:nvSpPr>
        <p:spPr>
          <a:xfrm>
            <a:off x="838200" y="365125"/>
            <a:ext cx="10515600" cy="1325563"/>
          </a:xfrm>
        </p:spPr>
        <p:txBody>
          <a:bodyPr/>
          <a:lstStyle/>
          <a:p>
            <a:pPr eaLnBrk="1" hangingPunct="1"/>
            <a:r>
              <a:rPr lang="en-US" altLang="zh-CN" smtClean="0"/>
              <a:t>Contest 12</a:t>
            </a:r>
            <a:endParaRPr lang="zh-CN" altLang="en-US" smtClean="0"/>
          </a:p>
        </p:txBody>
      </p:sp>
      <p:sp>
        <p:nvSpPr>
          <p:cNvPr id="13314" name="副标题 2"/>
          <p:cNvSpPr>
            <a:spLocks noGrp="1"/>
          </p:cNvSpPr>
          <p:nvPr>
            <p:ph type="body" idx="1"/>
          </p:nvPr>
        </p:nvSpPr>
        <p:spPr>
          <a:xfrm>
            <a:off x="838200" y="1825625"/>
            <a:ext cx="10515600" cy="4351338"/>
          </a:xfrm>
        </p:spPr>
        <p:txBody>
          <a:bodyPr/>
          <a:lstStyle/>
          <a:p>
            <a:pPr marL="228600" indent="-228600" algn="l" eaLnBrk="1" hangingPunct="1">
              <a:buFont typeface="Arial" charset="0"/>
              <a:buChar char="•"/>
            </a:pPr>
            <a:r>
              <a:rPr lang="en-US" altLang="zh-CN" smtClean="0"/>
              <a:t>By Dark Flame Master</a:t>
            </a:r>
            <a:endParaRPr lang="zh-CN" altLang="en-US"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标题 1"/>
          <p:cNvSpPr>
            <a:spLocks noGrp="1"/>
          </p:cNvSpPr>
          <p:nvPr>
            <p:ph type="title"/>
          </p:nvPr>
        </p:nvSpPr>
        <p:spPr/>
        <p:txBody>
          <a:bodyPr anchor="b"/>
          <a:lstStyle/>
          <a:p>
            <a:pPr algn="ctr" eaLnBrk="1" hangingPunct="1"/>
            <a:r>
              <a:rPr lang="en-US" altLang="zh-CN" smtClean="0"/>
              <a:t>A - Reversi</a:t>
            </a:r>
            <a:endParaRPr lang="zh-CN" altLang="en-US" smtClean="0"/>
          </a:p>
        </p:txBody>
      </p:sp>
      <p:sp>
        <p:nvSpPr>
          <p:cNvPr id="14338" name="Rectangle 4"/>
          <p:cNvSpPr>
            <a:spLocks noGrp="1"/>
          </p:cNvSpPr>
          <p:nvPr>
            <p:ph type="body" idx="1"/>
          </p:nvPr>
        </p:nvSpPr>
        <p:spPr/>
        <p:txBody>
          <a:bodyPr/>
          <a:lstStyle/>
          <a:p>
            <a:pPr eaLnBrk="1" hangingPunct="1"/>
            <a:r>
              <a:rPr lang="zh-CN" altLang="en-US" smtClean="0"/>
              <a:t>题意</a:t>
            </a:r>
          </a:p>
          <a:p>
            <a:pPr eaLnBrk="1" hangingPunct="1"/>
            <a:r>
              <a:rPr lang="zh-CN" altLang="en-US" smtClean="0"/>
              <a:t>黑白棋（又称反棋）</a:t>
            </a:r>
            <a:endParaRPr lang="en-US" altLang="zh-CN" smtClean="0"/>
          </a:p>
          <a:p>
            <a:pPr eaLnBrk="1" hangingPunct="1"/>
            <a:r>
              <a:rPr lang="zh-CN" altLang="en-US" smtClean="0"/>
              <a:t>给定棋盘初始状态，和一系列操作，如果这些操作合法，就输出结果状态。如果执行到一步发现非法操作，则输出第一次非法的操作</a:t>
            </a:r>
            <a:r>
              <a:rPr lang="en-US" altLang="zh-CN" smtClean="0"/>
              <a:t>id</a:t>
            </a:r>
            <a:r>
              <a:rPr lang="zh-CN" altLang="en-US" smtClean="0"/>
              <a:t>。</a:t>
            </a:r>
          </a:p>
          <a:p>
            <a:pPr eaLnBrk="1" hangingPunct="1"/>
            <a:endParaRPr lang="zh-CN"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标题 1"/>
          <p:cNvSpPr>
            <a:spLocks noGrp="1"/>
          </p:cNvSpPr>
          <p:nvPr>
            <p:ph type="title"/>
          </p:nvPr>
        </p:nvSpPr>
        <p:spPr/>
        <p:txBody>
          <a:bodyPr/>
          <a:lstStyle/>
          <a:p>
            <a:pPr algn="ctr" eaLnBrk="1" hangingPunct="1"/>
            <a:r>
              <a:rPr lang="en-US" altLang="zh-CN" smtClean="0"/>
              <a:t>A - Reversi</a:t>
            </a:r>
            <a:endParaRPr lang="zh-CN" altLang="en-US" smtClean="0"/>
          </a:p>
        </p:txBody>
      </p:sp>
      <p:sp>
        <p:nvSpPr>
          <p:cNvPr id="15362" name="内容占位符 2"/>
          <p:cNvSpPr>
            <a:spLocks noGrp="1"/>
          </p:cNvSpPr>
          <p:nvPr>
            <p:ph type="body" idx="1"/>
          </p:nvPr>
        </p:nvSpPr>
        <p:spPr/>
        <p:txBody>
          <a:bodyPr/>
          <a:lstStyle/>
          <a:p>
            <a:pPr eaLnBrk="1" hangingPunct="1"/>
            <a:r>
              <a:rPr lang="zh-CN" altLang="en-US" smtClean="0"/>
              <a:t>解法</a:t>
            </a:r>
          </a:p>
          <a:p>
            <a:pPr eaLnBrk="1" hangingPunct="1"/>
            <a:r>
              <a:rPr lang="zh-CN" altLang="en-US" smtClean="0"/>
              <a:t>模拟</a:t>
            </a:r>
            <a:endParaRPr lang="en-US" altLang="zh-CN" smtClean="0"/>
          </a:p>
          <a:p>
            <a:pPr eaLnBrk="1" hangingPunct="1"/>
            <a:r>
              <a:rPr lang="zh-CN" altLang="en-US" smtClean="0"/>
              <a:t>棋盘</a:t>
            </a:r>
            <a:r>
              <a:rPr lang="en-US" altLang="zh-CN" smtClean="0"/>
              <a:t>g[N][N]</a:t>
            </a:r>
            <a:r>
              <a:rPr lang="zh-CN" altLang="en-US" smtClean="0"/>
              <a:t>，对于一次操作先看</a:t>
            </a:r>
            <a:r>
              <a:rPr lang="en-US" altLang="zh-CN" smtClean="0"/>
              <a:t>g[i][j]</a:t>
            </a:r>
            <a:r>
              <a:rPr lang="zh-CN" altLang="en-US" smtClean="0"/>
              <a:t>是否等于</a:t>
            </a:r>
            <a:r>
              <a:rPr lang="en-US" altLang="zh-CN" smtClean="0"/>
              <a:t>0</a:t>
            </a:r>
            <a:r>
              <a:rPr lang="zh-CN" altLang="en-US" smtClean="0"/>
              <a:t>，不等于则操作非法。如果等于</a:t>
            </a:r>
            <a:r>
              <a:rPr lang="en-US" altLang="zh-CN" smtClean="0"/>
              <a:t>0</a:t>
            </a:r>
            <a:r>
              <a:rPr lang="zh-CN" altLang="en-US" smtClean="0"/>
              <a:t>，则判断</a:t>
            </a:r>
            <a:r>
              <a:rPr lang="en-US" altLang="zh-CN" smtClean="0"/>
              <a:t>8</a:t>
            </a:r>
            <a:r>
              <a:rPr lang="zh-CN" altLang="en-US" smtClean="0"/>
              <a:t>个方向上是否存在可以翻转的棋子，翻转的棋子是紧紧地夹在新下的棋子和一枚和新下棋子颜色相同的棋子间的且这些必须连续且中间不能有和新下棋子颜色的相同的棋子。如果存在则执行操作，如果不存在，则操作非法。</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标题 1"/>
          <p:cNvSpPr>
            <a:spLocks noGrp="1"/>
          </p:cNvSpPr>
          <p:nvPr>
            <p:ph type="title"/>
          </p:nvPr>
        </p:nvSpPr>
        <p:spPr/>
        <p:txBody>
          <a:bodyPr anchor="b"/>
          <a:lstStyle/>
          <a:p>
            <a:pPr algn="ctr" eaLnBrk="1" hangingPunct="1"/>
            <a:r>
              <a:rPr lang="en-US" altLang="zh-CN" smtClean="0"/>
              <a:t>B – Easy Reversi</a:t>
            </a:r>
            <a:endParaRPr lang="zh-CN" altLang="en-US" smtClean="0"/>
          </a:p>
        </p:txBody>
      </p:sp>
      <p:sp>
        <p:nvSpPr>
          <p:cNvPr id="16386" name="Rectangle 3"/>
          <p:cNvSpPr>
            <a:spLocks noGrp="1"/>
          </p:cNvSpPr>
          <p:nvPr>
            <p:ph type="body" idx="1"/>
          </p:nvPr>
        </p:nvSpPr>
        <p:spPr/>
        <p:txBody>
          <a:bodyPr/>
          <a:lstStyle/>
          <a:p>
            <a:pPr eaLnBrk="1" hangingPunct="1">
              <a:lnSpc>
                <a:spcPct val="80000"/>
              </a:lnSpc>
            </a:pPr>
            <a:r>
              <a:rPr lang="zh-CN" altLang="en-US" smtClean="0"/>
              <a:t>题意</a:t>
            </a:r>
          </a:p>
          <a:p>
            <a:pPr eaLnBrk="1" hangingPunct="1">
              <a:lnSpc>
                <a:spcPct val="80000"/>
              </a:lnSpc>
            </a:pPr>
            <a:r>
              <a:rPr lang="zh-CN" altLang="en-US" smtClean="0"/>
              <a:t>有</a:t>
            </a:r>
            <a:r>
              <a:rPr lang="en-US" altLang="zh-CN" smtClean="0"/>
              <a:t>1*n</a:t>
            </a:r>
            <a:r>
              <a:rPr lang="zh-CN" altLang="en-US" smtClean="0"/>
              <a:t>的一个棋盘，放有</a:t>
            </a:r>
            <a:r>
              <a:rPr lang="en-US" altLang="zh-CN" smtClean="0"/>
              <a:t>n</a:t>
            </a:r>
            <a:r>
              <a:rPr lang="zh-CN" altLang="en-US" smtClean="0"/>
              <a:t>个棋子，每个棋子正反分别是黑白色。一次操作可以翻转一个棋子，或者反转从某个棋子开始到最左侧的全部棋子。给出一个初始局面，求最小翻转次数令所有棋子为同色。</a:t>
            </a:r>
          </a:p>
          <a:p>
            <a:pPr eaLnBrk="1" hangingPunct="1">
              <a:lnSpc>
                <a:spcPct val="80000"/>
              </a:lnSpc>
            </a:pPr>
            <a:r>
              <a:rPr lang="zh-CN" altLang="en-US" smtClean="0"/>
              <a:t>解法</a:t>
            </a:r>
          </a:p>
          <a:p>
            <a:pPr eaLnBrk="1" hangingPunct="1">
              <a:lnSpc>
                <a:spcPct val="80000"/>
              </a:lnSpc>
            </a:pPr>
            <a:r>
              <a:rPr lang="zh-CN" altLang="en-US" smtClean="0"/>
              <a:t>设</a:t>
            </a:r>
            <a:r>
              <a:rPr lang="en-US" altLang="zh-CN" smtClean="0"/>
              <a:t>dp[i][0]</a:t>
            </a:r>
            <a:r>
              <a:rPr lang="zh-CN" altLang="en-US" smtClean="0"/>
              <a:t>和</a:t>
            </a:r>
            <a:r>
              <a:rPr lang="en-US" altLang="zh-CN" smtClean="0"/>
              <a:t>dp[i][1]</a:t>
            </a:r>
            <a:r>
              <a:rPr lang="zh-CN" altLang="en-US" smtClean="0"/>
              <a:t>分别为区间</a:t>
            </a:r>
            <a:r>
              <a:rPr lang="en-US" altLang="zh-CN" smtClean="0"/>
              <a:t>[1, i]</a:t>
            </a:r>
            <a:r>
              <a:rPr lang="zh-CN" altLang="en-US" smtClean="0"/>
              <a:t>全为</a:t>
            </a:r>
            <a:r>
              <a:rPr lang="en-US" altLang="zh-CN" smtClean="0"/>
              <a:t>’W’</a:t>
            </a:r>
            <a:r>
              <a:rPr lang="zh-CN" altLang="en-US" smtClean="0"/>
              <a:t>或全为</a:t>
            </a:r>
            <a:r>
              <a:rPr lang="en-US" altLang="zh-CN" smtClean="0"/>
              <a:t>’B’</a:t>
            </a:r>
            <a:r>
              <a:rPr lang="zh-CN" altLang="en-US" smtClean="0"/>
              <a:t>的最小翻转次数。若</a:t>
            </a:r>
            <a:r>
              <a:rPr lang="en-US" altLang="zh-CN" smtClean="0"/>
              <a:t>s[i+1]==‘W’</a:t>
            </a:r>
            <a:r>
              <a:rPr lang="zh-CN" altLang="en-US" smtClean="0"/>
              <a:t>，则</a:t>
            </a:r>
            <a:r>
              <a:rPr lang="en-US" altLang="zh-CN" smtClean="0"/>
              <a:t>dp[i+1][0]=dp[i][0]</a:t>
            </a:r>
            <a:r>
              <a:rPr lang="zh-CN" altLang="en-US" smtClean="0"/>
              <a:t>，</a:t>
            </a:r>
            <a:r>
              <a:rPr lang="en-US" altLang="zh-CN" smtClean="0"/>
              <a:t>dp[i+1][1]=min(dp[i+1][0], dp[i+1][1]) + 1</a:t>
            </a:r>
            <a:r>
              <a:rPr lang="zh-CN" altLang="en-US" smtClean="0"/>
              <a:t>，前者是翻转左侧全体，后者是仅翻转当前位置。</a:t>
            </a:r>
            <a:r>
              <a:rPr lang="en-US" altLang="zh-CN" smtClean="0"/>
              <a:t>s[i+1]==‘B’</a:t>
            </a:r>
            <a:r>
              <a:rPr lang="zh-CN" altLang="en-US" smtClean="0"/>
              <a:t>的转移与此对称。</a:t>
            </a:r>
          </a:p>
          <a:p>
            <a:pPr eaLnBrk="1" hangingPunct="1">
              <a:lnSpc>
                <a:spcPct val="80000"/>
              </a:lnSpc>
            </a:pPr>
            <a:endParaRPr lang="zh-CN"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标题 1"/>
          <p:cNvSpPr>
            <a:spLocks noGrp="1"/>
          </p:cNvSpPr>
          <p:nvPr>
            <p:ph type="title"/>
          </p:nvPr>
        </p:nvSpPr>
        <p:spPr/>
        <p:txBody>
          <a:bodyPr anchor="b"/>
          <a:lstStyle/>
          <a:p>
            <a:pPr algn="ctr" eaLnBrk="1" hangingPunct="1"/>
            <a:r>
              <a:rPr lang="en-US" altLang="zh-CN" smtClean="0"/>
              <a:t>D – Freshman is coming</a:t>
            </a:r>
            <a:endParaRPr lang="zh-CN" altLang="en-US" smtClean="0"/>
          </a:p>
        </p:txBody>
      </p:sp>
      <p:sp>
        <p:nvSpPr>
          <p:cNvPr id="17410" name="Rectangle 3"/>
          <p:cNvSpPr>
            <a:spLocks noGrp="1"/>
          </p:cNvSpPr>
          <p:nvPr>
            <p:ph type="body" idx="1"/>
          </p:nvPr>
        </p:nvSpPr>
        <p:spPr/>
        <p:txBody>
          <a:bodyPr/>
          <a:lstStyle/>
          <a:p>
            <a:pPr eaLnBrk="1" hangingPunct="1">
              <a:lnSpc>
                <a:spcPct val="80000"/>
              </a:lnSpc>
            </a:pPr>
            <a:r>
              <a:rPr lang="zh-CN" altLang="en-US" smtClean="0"/>
              <a:t>题意</a:t>
            </a:r>
          </a:p>
          <a:p>
            <a:pPr eaLnBrk="1" hangingPunct="1">
              <a:lnSpc>
                <a:spcPct val="80000"/>
              </a:lnSpc>
            </a:pPr>
            <a:r>
              <a:rPr lang="zh-CN" altLang="en-US" smtClean="0"/>
              <a:t>有</a:t>
            </a:r>
            <a:r>
              <a:rPr lang="en-US" altLang="zh-CN" smtClean="0"/>
              <a:t>n</a:t>
            </a:r>
            <a:r>
              <a:rPr lang="zh-CN" altLang="en-US" smtClean="0"/>
              <a:t>个人要入住寝室，性别、就寝时间、空调需求不同的人不能住同寝室。另外同寝室不能全为同地区的人，除非仅剩一人。</a:t>
            </a:r>
          </a:p>
          <a:p>
            <a:pPr eaLnBrk="1" hangingPunct="1">
              <a:lnSpc>
                <a:spcPct val="80000"/>
              </a:lnSpc>
            </a:pPr>
            <a:r>
              <a:rPr lang="zh-CN" altLang="en-US" smtClean="0"/>
              <a:t>解法</a:t>
            </a:r>
          </a:p>
          <a:p>
            <a:pPr eaLnBrk="1" hangingPunct="1">
              <a:lnSpc>
                <a:spcPct val="80000"/>
              </a:lnSpc>
            </a:pPr>
            <a:r>
              <a:rPr lang="zh-CN" altLang="en-US" smtClean="0"/>
              <a:t>首先将其分为</a:t>
            </a:r>
            <a:r>
              <a:rPr lang="en-US" altLang="zh-CN" smtClean="0"/>
              <a:t>8</a:t>
            </a:r>
            <a:r>
              <a:rPr lang="zh-CN" altLang="en-US" smtClean="0"/>
              <a:t>类，对于每一类，设共</a:t>
            </a:r>
            <a:r>
              <a:rPr lang="en-US" altLang="zh-CN" smtClean="0"/>
              <a:t>n</a:t>
            </a:r>
            <a:r>
              <a:rPr lang="zh-CN" altLang="en-US" smtClean="0"/>
              <a:t>人，人数最多的某个地区为</a:t>
            </a:r>
            <a:r>
              <a:rPr lang="en-US" altLang="zh-CN" smtClean="0"/>
              <a:t>m</a:t>
            </a:r>
            <a:r>
              <a:rPr lang="zh-CN" altLang="en-US" smtClean="0"/>
              <a:t>人，则只需比较</a:t>
            </a:r>
            <a:r>
              <a:rPr lang="en-US" altLang="zh-CN" smtClean="0"/>
              <a:t>n</a:t>
            </a:r>
            <a:r>
              <a:rPr lang="zh-CN" altLang="en-US" smtClean="0"/>
              <a:t>和</a:t>
            </a:r>
            <a:r>
              <a:rPr lang="en-US" altLang="zh-CN" smtClean="0"/>
              <a:t>ceil(m/3)</a:t>
            </a:r>
            <a:r>
              <a:rPr lang="zh-CN" altLang="en-US" smtClean="0"/>
              <a:t>的大小。</a:t>
            </a:r>
          </a:p>
          <a:p>
            <a:pPr eaLnBrk="1" hangingPunct="1">
              <a:lnSpc>
                <a:spcPct val="80000"/>
              </a:lnSpc>
            </a:pPr>
            <a:r>
              <a:rPr lang="zh-CN" altLang="en-US" smtClean="0"/>
              <a:t>若</a:t>
            </a:r>
            <a:r>
              <a:rPr lang="en-US" altLang="zh-CN" smtClean="0"/>
              <a:t>n-m&gt;=ceil(m/3)</a:t>
            </a:r>
            <a:r>
              <a:rPr lang="zh-CN" altLang="en-US" smtClean="0"/>
              <a:t>，则平均分配各地区人即可，解为</a:t>
            </a:r>
            <a:r>
              <a:rPr lang="en-US" altLang="zh-CN" smtClean="0"/>
              <a:t>ceil(n/4)</a:t>
            </a:r>
            <a:r>
              <a:rPr lang="zh-CN" altLang="en-US" smtClean="0"/>
              <a:t>。</a:t>
            </a:r>
          </a:p>
          <a:p>
            <a:pPr eaLnBrk="1" hangingPunct="1">
              <a:lnSpc>
                <a:spcPct val="80000"/>
              </a:lnSpc>
            </a:pPr>
            <a:r>
              <a:rPr lang="zh-CN" altLang="en-US" smtClean="0"/>
              <a:t>若</a:t>
            </a:r>
            <a:r>
              <a:rPr lang="en-US" altLang="zh-CN" smtClean="0"/>
              <a:t>n-m&lt;ceil(m/3)</a:t>
            </a:r>
            <a:r>
              <a:rPr lang="zh-CN" altLang="en-US" smtClean="0"/>
              <a:t>，则</a:t>
            </a:r>
            <a:r>
              <a:rPr lang="en-US" altLang="zh-CN" smtClean="0"/>
              <a:t>m</a:t>
            </a:r>
            <a:r>
              <a:rPr lang="zh-CN" altLang="en-US" smtClean="0"/>
              <a:t>人中必然有人要孤独一人，解为</a:t>
            </a:r>
            <a:r>
              <a:rPr lang="en-US" altLang="zh-CN" smtClean="0"/>
              <a:t>ceil(m/3)</a:t>
            </a:r>
            <a:r>
              <a:rPr lang="zh-CN" altLang="en-US" smtClean="0"/>
              <a:t>。</a:t>
            </a:r>
          </a:p>
          <a:p>
            <a:pPr eaLnBrk="1" hangingPunct="1">
              <a:lnSpc>
                <a:spcPct val="80000"/>
              </a:lnSpc>
            </a:pPr>
            <a:endParaRPr lang="zh-CN" altLang="en-US"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标题 1"/>
          <p:cNvSpPr>
            <a:spLocks noGrp="1"/>
          </p:cNvSpPr>
          <p:nvPr>
            <p:ph type="title"/>
          </p:nvPr>
        </p:nvSpPr>
        <p:spPr/>
        <p:txBody>
          <a:bodyPr/>
          <a:lstStyle/>
          <a:p>
            <a:pPr algn="ctr" eaLnBrk="1" hangingPunct="1"/>
            <a:r>
              <a:rPr lang="en-US" altLang="zh-CN" smtClean="0"/>
              <a:t>E - Bomb Game</a:t>
            </a:r>
            <a:endParaRPr lang="zh-CN" altLang="en-US" smtClean="0"/>
          </a:p>
        </p:txBody>
      </p:sp>
      <p:sp>
        <p:nvSpPr>
          <p:cNvPr id="18434" name="内容占位符 2"/>
          <p:cNvSpPr>
            <a:spLocks noGrp="1"/>
          </p:cNvSpPr>
          <p:nvPr>
            <p:ph type="body" idx="1"/>
          </p:nvPr>
        </p:nvSpPr>
        <p:spPr/>
        <p:txBody>
          <a:bodyPr/>
          <a:lstStyle/>
          <a:p>
            <a:pPr eaLnBrk="1" hangingPunct="1"/>
            <a:r>
              <a:rPr lang="zh-CN" altLang="en-US" sz="2400" smtClean="0"/>
              <a:t>题意：</a:t>
            </a:r>
            <a:r>
              <a:rPr lang="en-US" altLang="zh-CN" sz="2400" smtClean="0"/>
              <a:t>Alice</a:t>
            </a:r>
            <a:r>
              <a:rPr lang="zh-CN" altLang="en-US" sz="2400" smtClean="0"/>
              <a:t>有</a:t>
            </a:r>
            <a:r>
              <a:rPr lang="en-US" altLang="zh-CN" sz="2400" smtClean="0"/>
              <a:t>n</a:t>
            </a:r>
            <a:r>
              <a:rPr lang="zh-CN" altLang="en-US" sz="2400" smtClean="0"/>
              <a:t>张牌，每张牌代表不同的元素，每轮挑出两张相邻的且元素之间优先级最大的爆掉。如果有多个，选择最左边那个。</a:t>
            </a:r>
            <a:endParaRPr lang="en-US" altLang="zh-CN" sz="2400" smtClean="0"/>
          </a:p>
          <a:p>
            <a:pPr eaLnBrk="1" hangingPunct="1"/>
            <a:r>
              <a:rPr lang="zh-CN" altLang="en-US" sz="2400" smtClean="0"/>
              <a:t>优先队列</a:t>
            </a:r>
            <a:r>
              <a:rPr lang="en-US" altLang="zh-CN" sz="2400" smtClean="0"/>
              <a:t>+</a:t>
            </a:r>
            <a:r>
              <a:rPr lang="zh-CN" altLang="en-US" sz="2400" smtClean="0"/>
              <a:t>双端链表</a:t>
            </a:r>
            <a:br>
              <a:rPr lang="zh-CN" altLang="en-US" sz="2400" smtClean="0"/>
            </a:br>
            <a:r>
              <a:rPr lang="zh-CN" altLang="en-US" sz="2400" smtClean="0"/>
              <a:t>最初扫一遍整个队列，将所有相邻元素的组合都加入。每次取出队首，如果合法（两个元素都还存在）就更新，然后将爆炸位置两侧（如果爆炸位置不在首尾）的元素组合加入队列。最初加入</a:t>
            </a:r>
            <a:r>
              <a:rPr lang="en-US" altLang="zh-CN" sz="2400" smtClean="0"/>
              <a:t>2n-1</a:t>
            </a:r>
            <a:r>
              <a:rPr lang="zh-CN" altLang="en-US" sz="2400" smtClean="0"/>
              <a:t>个，之后最多加入</a:t>
            </a:r>
            <a:r>
              <a:rPr lang="en-US" altLang="zh-CN" sz="2400" smtClean="0"/>
              <a:t>n - 1</a:t>
            </a:r>
            <a:r>
              <a:rPr lang="zh-CN" altLang="en-US" sz="2400" smtClean="0"/>
              <a:t>个，所以是</a:t>
            </a:r>
            <a:r>
              <a:rPr lang="en-US" altLang="zh-CN" sz="2400" smtClean="0"/>
              <a:t>O(nlogn)</a:t>
            </a:r>
            <a:r>
              <a:rPr lang="zh-CN" altLang="en-US" sz="2400" smtClean="0"/>
              <a:t>的。</a:t>
            </a:r>
            <a:endParaRPr lang="en-US" altLang="zh-CN" sz="2400" smtClean="0"/>
          </a:p>
          <a:p>
            <a:pPr eaLnBrk="1" hangingPunct="1"/>
            <a:r>
              <a:rPr lang="zh-CN" altLang="en-US" sz="2400" smtClean="0"/>
              <a:t>用双端列表维护每个元素当前左右元素。</a:t>
            </a:r>
          </a:p>
          <a:p>
            <a:pPr eaLnBrk="1" hangingPunct="1"/>
            <a:endParaRPr lang="en-US" altLang="zh-CN" sz="240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标题 1"/>
          <p:cNvSpPr>
            <a:spLocks noGrp="1"/>
          </p:cNvSpPr>
          <p:nvPr>
            <p:ph type="title"/>
          </p:nvPr>
        </p:nvSpPr>
        <p:spPr/>
        <p:txBody>
          <a:bodyPr/>
          <a:lstStyle/>
          <a:p>
            <a:pPr algn="ctr" eaLnBrk="1" hangingPunct="1"/>
            <a:r>
              <a:rPr lang="en-US" altLang="zh-CN" smtClean="0"/>
              <a:t>F – Aero Cut</a:t>
            </a:r>
            <a:endParaRPr lang="zh-CN" altLang="en-US" smtClean="0"/>
          </a:p>
        </p:txBody>
      </p:sp>
      <p:sp>
        <p:nvSpPr>
          <p:cNvPr id="19458" name="内容占位符 2"/>
          <p:cNvSpPr>
            <a:spLocks noGrp="1"/>
          </p:cNvSpPr>
          <p:nvPr>
            <p:ph type="body" idx="1"/>
          </p:nvPr>
        </p:nvSpPr>
        <p:spPr/>
        <p:txBody>
          <a:bodyPr/>
          <a:lstStyle/>
          <a:p>
            <a:pPr eaLnBrk="1" hangingPunct="1"/>
            <a:r>
              <a:rPr lang="zh-CN" altLang="en-US" smtClean="0"/>
              <a:t>题意</a:t>
            </a:r>
          </a:p>
          <a:p>
            <a:pPr eaLnBrk="1" hangingPunct="1"/>
            <a:r>
              <a:rPr lang="zh-CN" altLang="en-US" smtClean="0"/>
              <a:t>给一条线段</a:t>
            </a:r>
            <a:r>
              <a:rPr lang="en-US" altLang="zh-CN" smtClean="0"/>
              <a:t>1~h</a:t>
            </a:r>
          </a:p>
          <a:p>
            <a:pPr eaLnBrk="1" hangingPunct="1"/>
            <a:r>
              <a:rPr lang="en-US" altLang="zh-CN" smtClean="0"/>
              <a:t>n</a:t>
            </a:r>
            <a:r>
              <a:rPr lang="zh-CN" altLang="en-US" smtClean="0"/>
              <a:t>个操作操作分两种</a:t>
            </a:r>
            <a:r>
              <a:rPr lang="en-US" altLang="zh-CN" smtClean="0"/>
              <a:t>:</a:t>
            </a:r>
          </a:p>
          <a:p>
            <a:pPr eaLnBrk="1" hangingPunct="1"/>
            <a:r>
              <a:rPr lang="en-US" altLang="zh-CN" smtClean="0"/>
              <a:t>- </a:t>
            </a:r>
            <a:r>
              <a:rPr lang="zh-CN" altLang="en-US" smtClean="0"/>
              <a:t>第一种</a:t>
            </a:r>
            <a:r>
              <a:rPr lang="en-US" altLang="zh-CN" smtClean="0"/>
              <a:t>: </a:t>
            </a:r>
            <a:r>
              <a:rPr lang="zh-CN" altLang="en-US" smtClean="0"/>
              <a:t>在</a:t>
            </a:r>
            <a:r>
              <a:rPr lang="en-US" altLang="zh-CN" smtClean="0"/>
              <a:t>l~r</a:t>
            </a:r>
            <a:r>
              <a:rPr lang="zh-CN" altLang="en-US" smtClean="0"/>
              <a:t>区间各增加一个攻击力为</a:t>
            </a:r>
            <a:r>
              <a:rPr lang="en-US" altLang="zh-CN" smtClean="0"/>
              <a:t>atk</a:t>
            </a:r>
            <a:r>
              <a:rPr lang="zh-CN" altLang="en-US" smtClean="0"/>
              <a:t>，血量为</a:t>
            </a:r>
            <a:r>
              <a:rPr lang="en-US" altLang="zh-CN" smtClean="0"/>
              <a:t>hp</a:t>
            </a:r>
            <a:r>
              <a:rPr lang="zh-CN" altLang="en-US" smtClean="0"/>
              <a:t>的怪物</a:t>
            </a:r>
            <a:endParaRPr lang="en-US" altLang="zh-CN" smtClean="0"/>
          </a:p>
          <a:p>
            <a:pPr eaLnBrk="1" hangingPunct="1"/>
            <a:r>
              <a:rPr lang="en-US" altLang="zh-CN" smtClean="0"/>
              <a:t>- </a:t>
            </a:r>
            <a:r>
              <a:rPr lang="zh-CN" altLang="en-US" smtClean="0"/>
              <a:t>第二种</a:t>
            </a:r>
            <a:r>
              <a:rPr lang="en-US" altLang="zh-CN" smtClean="0"/>
              <a:t>: </a:t>
            </a:r>
            <a:r>
              <a:rPr lang="zh-CN" altLang="en-US" smtClean="0"/>
              <a:t>在</a:t>
            </a:r>
            <a:r>
              <a:rPr lang="en-US" altLang="zh-CN" smtClean="0"/>
              <a:t>l</a:t>
            </a:r>
            <a:r>
              <a:rPr lang="zh-CN" altLang="en-US" smtClean="0"/>
              <a:t>的位置对</a:t>
            </a:r>
            <a:r>
              <a:rPr lang="en-US" altLang="zh-CN" smtClean="0"/>
              <a:t>(l+1, l+d)</a:t>
            </a:r>
            <a:r>
              <a:rPr lang="zh-CN" altLang="en-US" smtClean="0"/>
              <a:t>范围内的怪物造成</a:t>
            </a:r>
            <a:r>
              <a:rPr lang="en-US" altLang="zh-CN" smtClean="0"/>
              <a:t>1</a:t>
            </a:r>
            <a:r>
              <a:rPr lang="zh-CN" altLang="en-US" smtClean="0"/>
              <a:t>点伤害。</a:t>
            </a:r>
            <a:endParaRPr lang="en-US" altLang="zh-CN" smtClean="0"/>
          </a:p>
          <a:p>
            <a:pPr eaLnBrk="1" hangingPunct="1"/>
            <a:r>
              <a:rPr lang="zh-CN" altLang="en-US" smtClean="0"/>
              <a:t>每次操作后都要输出总体怪物的攻击力之和。</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标题 1"/>
          <p:cNvSpPr>
            <a:spLocks noGrp="1"/>
          </p:cNvSpPr>
          <p:nvPr>
            <p:ph type="title"/>
          </p:nvPr>
        </p:nvSpPr>
        <p:spPr/>
        <p:txBody>
          <a:bodyPr/>
          <a:lstStyle/>
          <a:p>
            <a:pPr algn="ctr" eaLnBrk="1" hangingPunct="1"/>
            <a:r>
              <a:rPr lang="en-US" altLang="zh-CN" smtClean="0"/>
              <a:t>F – Aero Cut</a:t>
            </a:r>
            <a:endParaRPr lang="zh-CN" altLang="en-US" smtClean="0"/>
          </a:p>
        </p:txBody>
      </p:sp>
      <p:sp>
        <p:nvSpPr>
          <p:cNvPr id="20482" name="内容占位符 2"/>
          <p:cNvSpPr>
            <a:spLocks noGrp="1"/>
          </p:cNvSpPr>
          <p:nvPr>
            <p:ph type="body" idx="1"/>
          </p:nvPr>
        </p:nvSpPr>
        <p:spPr/>
        <p:txBody>
          <a:bodyPr/>
          <a:lstStyle/>
          <a:p>
            <a:pPr eaLnBrk="1" hangingPunct="1"/>
            <a:r>
              <a:rPr lang="zh-CN" altLang="en-US" smtClean="0"/>
              <a:t>解法</a:t>
            </a:r>
            <a:endParaRPr lang="en-US" altLang="zh-CN" smtClean="0"/>
          </a:p>
          <a:p>
            <a:pPr eaLnBrk="1" hangingPunct="1"/>
            <a:r>
              <a:rPr lang="zh-CN" altLang="en-US" smtClean="0"/>
              <a:t>注意到</a:t>
            </a:r>
            <a:r>
              <a:rPr lang="en-US" altLang="zh-CN" smtClean="0"/>
              <a:t>hp</a:t>
            </a:r>
            <a:r>
              <a:rPr lang="zh-CN" altLang="en-US" smtClean="0"/>
              <a:t>的范围比较小，用线段树维护，树上要维护两个数组</a:t>
            </a:r>
            <a:r>
              <a:rPr lang="en-US" altLang="zh-CN" smtClean="0"/>
              <a:t>atk[0..9]</a:t>
            </a:r>
            <a:r>
              <a:rPr lang="zh-CN" altLang="en-US" smtClean="0"/>
              <a:t>和</a:t>
            </a:r>
            <a:r>
              <a:rPr lang="en-US" altLang="zh-CN" smtClean="0"/>
              <a:t>tmp[0..9]</a:t>
            </a:r>
            <a:r>
              <a:rPr lang="zh-CN" altLang="en-US" smtClean="0"/>
              <a:t>。</a:t>
            </a:r>
            <a:r>
              <a:rPr lang="en-US" altLang="zh-CN" smtClean="0"/>
              <a:t>atk</a:t>
            </a:r>
            <a:r>
              <a:rPr lang="zh-CN" altLang="en-US" smtClean="0"/>
              <a:t>数组用来维护各个</a:t>
            </a:r>
            <a:r>
              <a:rPr lang="en-US" altLang="zh-CN" smtClean="0"/>
              <a:t>hp</a:t>
            </a:r>
            <a:r>
              <a:rPr lang="zh-CN" altLang="en-US" smtClean="0"/>
              <a:t>值的攻击之和，</a:t>
            </a:r>
            <a:r>
              <a:rPr lang="en-US" altLang="zh-CN" smtClean="0"/>
              <a:t>tmp</a:t>
            </a:r>
            <a:r>
              <a:rPr lang="zh-CN" altLang="en-US" smtClean="0"/>
              <a:t>数组用来维护需要下放的标记。另外用单独一个数</a:t>
            </a:r>
            <a:r>
              <a:rPr lang="en-US" altLang="zh-CN" smtClean="0"/>
              <a:t>num</a:t>
            </a:r>
            <a:r>
              <a:rPr lang="zh-CN" altLang="en-US" smtClean="0"/>
              <a:t>作为</a:t>
            </a:r>
            <a:r>
              <a:rPr lang="en-US" altLang="zh-CN" smtClean="0"/>
              <a:t>Cut</a:t>
            </a:r>
            <a:r>
              <a:rPr lang="zh-CN" altLang="en-US" smtClean="0"/>
              <a:t>的标记。</a:t>
            </a:r>
            <a:endParaRPr lang="en-US" altLang="zh-CN" smtClean="0"/>
          </a:p>
          <a:p>
            <a:pPr eaLnBrk="1" hangingPunct="1"/>
            <a:r>
              <a:rPr lang="en-US" altLang="zh-CN" smtClean="0"/>
              <a:t>Cut</a:t>
            </a:r>
            <a:r>
              <a:rPr lang="zh-CN" altLang="en-US" smtClean="0"/>
              <a:t>操作就把数组上的值左移</a:t>
            </a:r>
            <a:r>
              <a:rPr lang="en-US" altLang="zh-CN" smtClean="0"/>
              <a:t>1</a:t>
            </a:r>
            <a:r>
              <a:rPr lang="zh-CN" altLang="en-US" smtClean="0"/>
              <a:t>位，并更新</a:t>
            </a:r>
            <a:r>
              <a:rPr lang="en-US" altLang="zh-CN" smtClean="0"/>
              <a:t>num</a:t>
            </a:r>
            <a:r>
              <a:rPr lang="zh-CN" altLang="en-US" smtClean="0"/>
              <a:t>标记即可。</a:t>
            </a:r>
            <a:endParaRPr lang="en-US" altLang="zh-CN" smtClean="0"/>
          </a:p>
          <a:p>
            <a:pPr eaLnBrk="1" hangingPunct="1"/>
            <a:r>
              <a:rPr lang="en-US" altLang="zh-CN" smtClean="0"/>
              <a:t>Monster</a:t>
            </a:r>
            <a:r>
              <a:rPr lang="zh-CN" altLang="en-US" smtClean="0"/>
              <a:t>操作把</a:t>
            </a:r>
            <a:r>
              <a:rPr lang="en-US" altLang="zh-CN" smtClean="0"/>
              <a:t>atk</a:t>
            </a:r>
            <a:r>
              <a:rPr lang="zh-CN" altLang="en-US" smtClean="0"/>
              <a:t>和</a:t>
            </a:r>
            <a:r>
              <a:rPr lang="en-US" altLang="zh-CN" smtClean="0"/>
              <a:t>tmp</a:t>
            </a:r>
            <a:r>
              <a:rPr lang="zh-CN" altLang="en-US" smtClean="0"/>
              <a:t>对应位置更新</a:t>
            </a:r>
            <a:endParaRPr lang="en-US" altLang="zh-CN" smtClean="0"/>
          </a:p>
          <a:p>
            <a:pPr eaLnBrk="1" hangingPunct="1"/>
            <a:r>
              <a:rPr lang="zh-CN" altLang="en-US" smtClean="0"/>
              <a:t>具体细节参考标程，或者自己耐心推一下。注意总和会爆</a:t>
            </a:r>
            <a:r>
              <a:rPr lang="en-US" altLang="zh-CN" smtClean="0"/>
              <a:t>int</a:t>
            </a:r>
            <a:r>
              <a:rPr lang="zh-CN" altLang="en-US" smtClean="0"/>
              <a:t>，要用</a:t>
            </a:r>
            <a:r>
              <a:rPr lang="en-US" altLang="zh-CN" smtClean="0"/>
              <a:t>long long</a:t>
            </a:r>
            <a:r>
              <a:rPr lang="zh-CN" altLang="en-US" smtClean="0"/>
              <a:t>存。</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标题 1"/>
          <p:cNvSpPr>
            <a:spLocks noGrp="1"/>
          </p:cNvSpPr>
          <p:nvPr>
            <p:ph type="title"/>
          </p:nvPr>
        </p:nvSpPr>
        <p:spPr/>
        <p:txBody>
          <a:bodyPr/>
          <a:lstStyle/>
          <a:p>
            <a:pPr algn="ctr" eaLnBrk="1" hangingPunct="1"/>
            <a:r>
              <a:rPr lang="en-US" altLang="zh-CN" smtClean="0"/>
              <a:t>C – </a:t>
            </a:r>
            <a:r>
              <a:rPr lang="zh-CN" altLang="en-US" smtClean="0"/>
              <a:t>掼蛋</a:t>
            </a:r>
          </a:p>
        </p:txBody>
      </p:sp>
      <p:sp>
        <p:nvSpPr>
          <p:cNvPr id="21506" name="内容占位符 2"/>
          <p:cNvSpPr>
            <a:spLocks noGrp="1"/>
          </p:cNvSpPr>
          <p:nvPr>
            <p:ph idx="1"/>
          </p:nvPr>
        </p:nvSpPr>
        <p:spPr/>
        <p:txBody>
          <a:bodyPr/>
          <a:lstStyle/>
          <a:p>
            <a:pPr eaLnBrk="1" hangingPunct="1">
              <a:lnSpc>
                <a:spcPct val="70000"/>
              </a:lnSpc>
            </a:pPr>
            <a:r>
              <a:rPr lang="zh-CN" altLang="en-US" sz="2400" smtClean="0"/>
              <a:t>题意</a:t>
            </a:r>
            <a:r>
              <a:rPr lang="en-US" altLang="zh-CN" sz="2400" smtClean="0"/>
              <a:t>. </a:t>
            </a:r>
            <a:r>
              <a:rPr lang="zh-CN" altLang="en-US" sz="2400" smtClean="0"/>
              <a:t>打法类似：跑的快</a:t>
            </a:r>
            <a:r>
              <a:rPr lang="en-US" altLang="zh-CN" sz="2400" smtClean="0"/>
              <a:t>/</a:t>
            </a:r>
            <a:r>
              <a:rPr lang="zh-CN" altLang="en-US" sz="2400" smtClean="0"/>
              <a:t>争上游</a:t>
            </a:r>
            <a:br>
              <a:rPr lang="zh-CN" altLang="en-US" sz="2400" smtClean="0"/>
            </a:br>
            <a:r>
              <a:rPr lang="zh-CN" altLang="en-US" sz="2400" smtClean="0"/>
              <a:t/>
            </a:r>
            <a:br>
              <a:rPr lang="zh-CN" altLang="en-US" sz="2400" smtClean="0"/>
            </a:br>
            <a:r>
              <a:rPr lang="zh-CN" altLang="en-US" sz="2400" smtClean="0"/>
              <a:t>变动：存在类似“升级</a:t>
            </a:r>
            <a:r>
              <a:rPr lang="en-US" altLang="zh-CN" sz="2400" smtClean="0"/>
              <a:t>/</a:t>
            </a:r>
            <a:r>
              <a:rPr lang="zh-CN" altLang="en-US" sz="2400" smtClean="0"/>
              <a:t>八十分”中的主，比如说打</a:t>
            </a:r>
            <a:r>
              <a:rPr lang="en-US" altLang="zh-CN" sz="2400" smtClean="0"/>
              <a:t>"2"</a:t>
            </a:r>
            <a:r>
              <a:rPr lang="zh-CN" altLang="en-US" sz="2400" smtClean="0"/>
              <a:t>，那么</a:t>
            </a:r>
            <a:r>
              <a:rPr lang="en-US" altLang="zh-CN" sz="2400" smtClean="0"/>
              <a:t>2</a:t>
            </a:r>
            <a:r>
              <a:rPr lang="zh-CN" altLang="en-US" sz="2400" smtClean="0"/>
              <a:t>就是最大的，然后红桃的主是万能卡，可以随意选择地替换某张除大小王之外的牌。</a:t>
            </a:r>
            <a:br>
              <a:rPr lang="zh-CN" altLang="en-US" sz="2400" smtClean="0"/>
            </a:br>
            <a:endParaRPr lang="en-US" altLang="zh-CN" sz="2400" smtClean="0"/>
          </a:p>
          <a:p>
            <a:pPr eaLnBrk="1" hangingPunct="1">
              <a:lnSpc>
                <a:spcPct val="70000"/>
              </a:lnSpc>
            </a:pPr>
            <a:r>
              <a:rPr lang="zh-CN" altLang="en-US" sz="2400" smtClean="0"/>
              <a:t>各种出牌牌型中的数字都是唯一确定的：</a:t>
            </a:r>
            <a:r>
              <a:rPr lang="en-US" altLang="zh-CN" sz="2400" smtClean="0"/>
              <a:t>3</a:t>
            </a:r>
            <a:r>
              <a:rPr lang="zh-CN" altLang="en-US" sz="2400" smtClean="0"/>
              <a:t>带</a:t>
            </a:r>
            <a:r>
              <a:rPr lang="en-US" altLang="zh-CN" sz="2400" smtClean="0"/>
              <a:t>2,3</a:t>
            </a:r>
            <a:r>
              <a:rPr lang="zh-CN" altLang="en-US" sz="2400" smtClean="0"/>
              <a:t>连对，</a:t>
            </a:r>
            <a:r>
              <a:rPr lang="en-US" altLang="zh-CN" sz="2400" smtClean="0"/>
              <a:t>5</a:t>
            </a:r>
            <a:r>
              <a:rPr lang="zh-CN" altLang="en-US" sz="2400" smtClean="0"/>
              <a:t>张顺子，同样的</a:t>
            </a:r>
            <a:r>
              <a:rPr lang="en-US" altLang="zh-CN" sz="2400" smtClean="0"/>
              <a:t>3</a:t>
            </a:r>
            <a:r>
              <a:rPr lang="zh-CN" altLang="en-US" sz="2400" smtClean="0"/>
              <a:t>张牌连</a:t>
            </a:r>
            <a:r>
              <a:rPr lang="en-US" altLang="zh-CN" sz="2400" smtClean="0"/>
              <a:t>(</a:t>
            </a:r>
            <a:r>
              <a:rPr lang="zh-CN" altLang="en-US" sz="2400" smtClean="0"/>
              <a:t>比如</a:t>
            </a:r>
            <a:r>
              <a:rPr lang="en-US" altLang="zh-CN" sz="2400" smtClean="0"/>
              <a:t>555666)</a:t>
            </a:r>
            <a:r>
              <a:rPr lang="zh-CN" altLang="en-US" sz="2400" smtClean="0"/>
              <a:t>。 比如顺子就只能是</a:t>
            </a:r>
            <a:r>
              <a:rPr lang="en-US" altLang="zh-CN" sz="2400" smtClean="0"/>
              <a:t>5</a:t>
            </a:r>
            <a:r>
              <a:rPr lang="zh-CN" altLang="en-US" sz="2400" smtClean="0"/>
              <a:t>张，连对就只能是</a:t>
            </a:r>
            <a:r>
              <a:rPr lang="en-US" altLang="zh-CN" sz="2400" smtClean="0"/>
              <a:t>3</a:t>
            </a:r>
            <a:r>
              <a:rPr lang="zh-CN" altLang="en-US" sz="2400" smtClean="0"/>
              <a:t>对。</a:t>
            </a:r>
            <a:br>
              <a:rPr lang="zh-CN" altLang="en-US" sz="2400" smtClean="0"/>
            </a:br>
            <a:r>
              <a:rPr lang="zh-CN" altLang="en-US" sz="2400" smtClean="0"/>
              <a:t>唯一的例外是炸弹，</a:t>
            </a:r>
            <a:r>
              <a:rPr lang="en-US" altLang="zh-CN" sz="2400" smtClean="0"/>
              <a:t>4</a:t>
            </a:r>
            <a:r>
              <a:rPr lang="zh-CN" altLang="en-US" sz="2400" smtClean="0"/>
              <a:t>、</a:t>
            </a:r>
            <a:r>
              <a:rPr lang="en-US" altLang="zh-CN" sz="2400" smtClean="0"/>
              <a:t>5</a:t>
            </a:r>
            <a:r>
              <a:rPr lang="zh-CN" altLang="en-US" sz="2400" smtClean="0"/>
              <a:t>、</a:t>
            </a:r>
            <a:r>
              <a:rPr lang="en-US" altLang="zh-CN" sz="2400" smtClean="0"/>
              <a:t>6</a:t>
            </a:r>
            <a:r>
              <a:rPr lang="zh-CN" altLang="en-US" sz="2400" smtClean="0"/>
              <a:t>、</a:t>
            </a:r>
            <a:r>
              <a:rPr lang="en-US" altLang="zh-CN" sz="2400" smtClean="0"/>
              <a:t>7</a:t>
            </a:r>
            <a:r>
              <a:rPr lang="zh-CN" altLang="en-US" sz="2400" smtClean="0"/>
              <a:t>、</a:t>
            </a:r>
            <a:r>
              <a:rPr lang="en-US" altLang="zh-CN" sz="2400" smtClean="0"/>
              <a:t>8</a:t>
            </a:r>
            <a:r>
              <a:rPr lang="zh-CN" altLang="en-US" sz="2400" smtClean="0"/>
              <a:t>张同数字的牌都可以做炸弹。</a:t>
            </a:r>
            <a:br>
              <a:rPr lang="zh-CN" altLang="en-US" sz="2400" smtClean="0"/>
            </a:br>
            <a:r>
              <a:rPr lang="zh-CN" altLang="en-US" sz="2400" smtClean="0"/>
              <a:t>额外牌型：同花顺（算炸弹），当然这里也只能是恰好</a:t>
            </a:r>
            <a:r>
              <a:rPr lang="en-US" altLang="zh-CN" sz="2400" smtClean="0"/>
              <a:t>5</a:t>
            </a:r>
            <a:r>
              <a:rPr lang="zh-CN" altLang="en-US" sz="2400" smtClean="0"/>
              <a:t>张。</a:t>
            </a:r>
            <a:br>
              <a:rPr lang="zh-CN" altLang="en-US" sz="2400" smtClean="0"/>
            </a:br>
            <a:endParaRPr lang="en-US" altLang="zh-CN" sz="2400" smtClean="0"/>
          </a:p>
          <a:p>
            <a:pPr eaLnBrk="1" hangingPunct="1">
              <a:lnSpc>
                <a:spcPct val="70000"/>
              </a:lnSpc>
            </a:pPr>
            <a:r>
              <a:rPr lang="zh-CN" altLang="en-US" sz="2400" smtClean="0"/>
              <a:t>题目问：给出一个人的手牌，求他打完这些牌最少手数。手数：除炸弹以外，能一起出的牌叫一手。炸弹算</a:t>
            </a:r>
            <a:r>
              <a:rPr lang="en-US" altLang="zh-CN" sz="2400" smtClean="0"/>
              <a:t>0</a:t>
            </a:r>
            <a:r>
              <a:rPr lang="zh-CN" altLang="en-US" sz="2400" smtClean="0"/>
              <a:t>手。</a:t>
            </a:r>
            <a:br>
              <a:rPr lang="zh-CN" altLang="en-US" sz="2400" smtClean="0"/>
            </a:br>
            <a:endParaRPr lang="en-US" altLang="zh-CN" sz="2400" smtClean="0"/>
          </a:p>
          <a:p>
            <a:pPr eaLnBrk="1" hangingPunct="1">
              <a:lnSpc>
                <a:spcPct val="70000"/>
              </a:lnSpc>
            </a:pPr>
            <a:r>
              <a:rPr lang="zh-CN" altLang="en-US" sz="2400" smtClean="0"/>
              <a:t>做法就是爆搜，枚举万能牌变成什么牌，然后拆顺子</a:t>
            </a:r>
            <a:r>
              <a:rPr lang="en-US" altLang="zh-CN" sz="2400" smtClean="0"/>
              <a:t>/</a:t>
            </a:r>
            <a:r>
              <a:rPr lang="zh-CN" altLang="en-US" sz="2400" smtClean="0"/>
              <a:t>连对</a:t>
            </a:r>
            <a:r>
              <a:rPr lang="en-US" altLang="zh-CN" sz="2400" smtClean="0"/>
              <a:t>/</a:t>
            </a:r>
            <a:r>
              <a:rPr lang="zh-CN" altLang="en-US" sz="2400" smtClean="0"/>
              <a:t>飞机的姿势，剩下部分炸弹直接炸了、单张直接打、按照对子数和</a:t>
            </a:r>
            <a:r>
              <a:rPr lang="en-US" altLang="zh-CN" sz="2400" smtClean="0"/>
              <a:t>3</a:t>
            </a:r>
            <a:r>
              <a:rPr lang="zh-CN" altLang="en-US" sz="2400" smtClean="0"/>
              <a:t>张数贪心即可确定手数。</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1174</Words>
  <Application>Microsoft Office PowerPoint</Application>
  <PresentationFormat>自定义</PresentationFormat>
  <Paragraphs>44</Paragraphs>
  <Slides>9</Slides>
  <Notes>0</Notes>
  <HiddenSlides>0</HiddenSlides>
  <MMClips>0</MMClips>
  <ScaleCrop>false</ScaleCrop>
  <HeadingPairs>
    <vt:vector size="6" baseType="variant">
      <vt:variant>
        <vt:lpstr>已用的字体</vt:lpstr>
      </vt:variant>
      <vt:variant>
        <vt:i4>5</vt:i4>
      </vt:variant>
      <vt:variant>
        <vt:lpstr>演示文稿设计模板</vt:lpstr>
      </vt:variant>
      <vt:variant>
        <vt:i4>1</vt:i4>
      </vt:variant>
      <vt:variant>
        <vt:lpstr>幻灯片标题</vt:lpstr>
      </vt:variant>
      <vt:variant>
        <vt:i4>9</vt:i4>
      </vt:variant>
    </vt:vector>
  </HeadingPairs>
  <TitlesOfParts>
    <vt:vector size="15" baseType="lpstr">
      <vt:lpstr>Arial</vt:lpstr>
      <vt:lpstr>宋体</vt:lpstr>
      <vt:lpstr>Verdana</vt:lpstr>
      <vt:lpstr>文泉驿微米黑</vt:lpstr>
      <vt:lpstr>Calibri</vt:lpstr>
      <vt:lpstr>Office 主题</vt:lpstr>
      <vt:lpstr>Contest 12</vt:lpstr>
      <vt:lpstr>A - Reversi</vt:lpstr>
      <vt:lpstr>A - Reversi</vt:lpstr>
      <vt:lpstr>B – Easy Reversi</vt:lpstr>
      <vt:lpstr>D – Freshman is coming</vt:lpstr>
      <vt:lpstr>E - Bomb Game</vt:lpstr>
      <vt:lpstr>F – Aero Cut</vt:lpstr>
      <vt:lpstr>F – Aero Cut</vt:lpstr>
      <vt:lpstr>C – 掼蛋</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Contest 12</dc:title>
  <dc:creator>Bob Gong</dc:creator>
  <cp:lastModifiedBy>Sfiction</cp:lastModifiedBy>
  <cp:revision>20</cp:revision>
  <dcterms:created xsi:type="dcterms:W3CDTF">2015-07-28T01:45:26Z</dcterms:created>
  <dcterms:modified xsi:type="dcterms:W3CDTF">2015-07-28T05:45:43Z</dcterms:modified>
</cp:coreProperties>
</file>