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76" r:id="rId2"/>
    <p:sldId id="277" r:id="rId3"/>
    <p:sldId id="278" r:id="rId4"/>
    <p:sldId id="279" r:id="rId5"/>
    <p:sldId id="257" r:id="rId6"/>
    <p:sldId id="258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56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75" r:id="rId23"/>
    <p:sldId id="273" r:id="rId24"/>
    <p:sldId id="274" r:id="rId2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51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11D641-F948-419F-8B27-D4FF29883B6E}" type="datetimeFigureOut">
              <a:rPr lang="zh-CN" altLang="en-US" smtClean="0"/>
              <a:t>2015/7/15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D4A876-BDBA-4530-B0E4-931EA3FBB3E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0633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2839719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1786754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318880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2559656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047E5-7E5E-49D0-9C26-2A868ABC8124}" type="datetimeFigureOut">
              <a:rPr lang="zh-CN" altLang="en-US" smtClean="0"/>
              <a:t>2015/7/15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81-D986-4D1C-80AA-F08BFC570D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1632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047E5-7E5E-49D0-9C26-2A868ABC8124}" type="datetimeFigureOut">
              <a:rPr lang="zh-CN" altLang="en-US" smtClean="0"/>
              <a:t>2015/7/15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81-D986-4D1C-80AA-F08BFC570D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555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047E5-7E5E-49D0-9C26-2A868ABC8124}" type="datetimeFigureOut">
              <a:rPr lang="zh-CN" altLang="en-US" smtClean="0"/>
              <a:t>2015/7/15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81-D986-4D1C-80AA-F08BFC570D6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410537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047E5-7E5E-49D0-9C26-2A868ABC8124}" type="datetimeFigureOut">
              <a:rPr lang="zh-CN" altLang="en-US" smtClean="0"/>
              <a:t>2015/7/15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81-D986-4D1C-80AA-F08BFC570D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600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047E5-7E5E-49D0-9C26-2A868ABC8124}" type="datetimeFigureOut">
              <a:rPr lang="zh-CN" altLang="en-US" smtClean="0"/>
              <a:t>2015/7/15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81-D986-4D1C-80AA-F08BFC570D6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77543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047E5-7E5E-49D0-9C26-2A868ABC8124}" type="datetimeFigureOut">
              <a:rPr lang="zh-CN" altLang="en-US" smtClean="0"/>
              <a:t>2015/7/15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81-D986-4D1C-80AA-F08BFC570D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71768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047E5-7E5E-49D0-9C26-2A868ABC8124}" type="datetimeFigureOut">
              <a:rPr lang="zh-CN" altLang="en-US" smtClean="0"/>
              <a:t>2015/7/15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81-D986-4D1C-80AA-F08BFC570D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356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047E5-7E5E-49D0-9C26-2A868ABC8124}" type="datetimeFigureOut">
              <a:rPr lang="zh-CN" altLang="en-US" smtClean="0"/>
              <a:t>2015/7/15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81-D986-4D1C-80AA-F08BFC570D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6635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562" y="273352"/>
            <a:ext cx="10971684" cy="1145335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562" y="1604841"/>
            <a:ext cx="10971684" cy="3977811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451278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047E5-7E5E-49D0-9C26-2A868ABC8124}" type="datetimeFigureOut">
              <a:rPr lang="zh-CN" altLang="en-US" smtClean="0"/>
              <a:t>2015/7/15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81-D986-4D1C-80AA-F08BFC570D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3978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047E5-7E5E-49D0-9C26-2A868ABC8124}" type="datetimeFigureOut">
              <a:rPr lang="zh-CN" altLang="en-US" smtClean="0"/>
              <a:t>2015/7/15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81-D986-4D1C-80AA-F08BFC570D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023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047E5-7E5E-49D0-9C26-2A868ABC8124}" type="datetimeFigureOut">
              <a:rPr lang="zh-CN" altLang="en-US" smtClean="0"/>
              <a:t>2015/7/15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81-D986-4D1C-80AA-F08BFC570D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006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047E5-7E5E-49D0-9C26-2A868ABC8124}" type="datetimeFigureOut">
              <a:rPr lang="zh-CN" altLang="en-US" smtClean="0"/>
              <a:t>2015/7/15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81-D986-4D1C-80AA-F08BFC570D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889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047E5-7E5E-49D0-9C26-2A868ABC8124}" type="datetimeFigureOut">
              <a:rPr lang="zh-CN" altLang="en-US" smtClean="0"/>
              <a:t>2015/7/15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81-D986-4D1C-80AA-F08BFC570D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9985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047E5-7E5E-49D0-9C26-2A868ABC8124}" type="datetimeFigureOut">
              <a:rPr lang="zh-CN" altLang="en-US" smtClean="0"/>
              <a:t>2015/7/15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81-D986-4D1C-80AA-F08BFC570D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897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047E5-7E5E-49D0-9C26-2A868ABC8124}" type="datetimeFigureOut">
              <a:rPr lang="zh-CN" altLang="en-US" smtClean="0"/>
              <a:t>2015/7/15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81-D986-4D1C-80AA-F08BFC570D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0995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047E5-7E5E-49D0-9C26-2A868ABC8124}" type="datetimeFigureOut">
              <a:rPr lang="zh-CN" altLang="en-US" smtClean="0"/>
              <a:t>2015/7/15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81-D986-4D1C-80AA-F08BFC570D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0790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047E5-7E5E-49D0-9C26-2A868ABC8124}" type="datetimeFigureOut">
              <a:rPr lang="zh-CN" altLang="en-US" smtClean="0"/>
              <a:t>2015/7/15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A61A881-D986-4D1C-80AA-F08BFC570D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5082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1066661" y="3457571"/>
            <a:ext cx="4438072" cy="642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88" tIns="46794" rIns="89988" bIns="46794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sz="3600" dirty="0" smtClean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A: Fiddlesticks</a:t>
            </a:r>
            <a:r>
              <a:rPr lang="zh-CN" altLang="en-US" sz="3600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题解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068249" y="4103600"/>
            <a:ext cx="2630145" cy="368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88" tIns="46794" rIns="89988" bIns="46794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zh-CN" altLang="en-US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难度指数：</a:t>
            </a:r>
            <a:r>
              <a:rPr lang="en-US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</a:t>
            </a:r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1142851" y="4103601"/>
            <a:ext cx="11047562" cy="1587"/>
          </a:xfrm>
          <a:prstGeom prst="line">
            <a:avLst/>
          </a:prstGeom>
          <a:noFill/>
          <a:ln w="12600" cap="sq">
            <a:solidFill>
              <a:srgbClr val="59595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066661" y="4368678"/>
            <a:ext cx="1180946" cy="340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88" tIns="46794" rIns="89988" bIns="46794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sz="1600">
                <a:solidFill>
                  <a:srgbClr val="404040"/>
                </a:solidFill>
              </a:rPr>
              <a:t>2015-7-15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3590905"/>
            <a:ext cx="438093" cy="980947"/>
          </a:xfrm>
          <a:prstGeom prst="rect">
            <a:avLst/>
          </a:prstGeom>
          <a:solidFill>
            <a:srgbClr val="595959"/>
          </a:solidFill>
          <a:ln w="12600" cap="sq">
            <a:solidFill>
              <a:srgbClr val="59595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41114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优化</a:t>
            </a:r>
            <a:r>
              <a:rPr lang="en-US" altLang="zh-CN" dirty="0" smtClean="0"/>
              <a:t>1 — </a:t>
            </a:r>
            <a:r>
              <a:rPr lang="zh-CN" altLang="en-US" dirty="0" smtClean="0"/>
              <a:t>树套树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参考</a:t>
            </a:r>
            <a:r>
              <a:rPr lang="en-US" altLang="zh-CN" dirty="0" smtClean="0"/>
              <a:t>IPSC 2015</a:t>
            </a:r>
            <a:r>
              <a:rPr lang="zh-CN" altLang="en-US" dirty="0" smtClean="0"/>
              <a:t>的</a:t>
            </a:r>
            <a:r>
              <a:rPr lang="en-US" altLang="zh-CN" dirty="0" smtClean="0"/>
              <a:t>G</a:t>
            </a:r>
            <a:r>
              <a:rPr lang="zh-CN" altLang="en-US" dirty="0" smtClean="0"/>
              <a:t>题</a:t>
            </a:r>
            <a:endParaRPr lang="en-US" altLang="zh-CN" dirty="0" smtClean="0"/>
          </a:p>
          <a:p>
            <a:r>
              <a:rPr lang="zh-CN" altLang="en-US" dirty="0"/>
              <a:t>可</a:t>
            </a:r>
            <a:r>
              <a:rPr lang="zh-CN" altLang="en-US" dirty="0" smtClean="0"/>
              <a:t>以把网络流中的点数和边数优化到</a:t>
            </a:r>
            <a:r>
              <a:rPr lang="en-US" altLang="zh-CN" dirty="0" smtClean="0"/>
              <a:t>O((n + m) log^2 n)</a:t>
            </a:r>
          </a:p>
          <a:p>
            <a:endParaRPr lang="en-US" altLang="zh-CN" dirty="0"/>
          </a:p>
          <a:p>
            <a:r>
              <a:rPr lang="zh-CN" altLang="en-US" dirty="0"/>
              <a:t>然</a:t>
            </a:r>
            <a:r>
              <a:rPr lang="zh-CN" altLang="en-US" dirty="0" smtClean="0"/>
              <a:t>而</a:t>
            </a:r>
            <a:r>
              <a:rPr lang="en-US" altLang="zh-CN" dirty="0" smtClean="0"/>
              <a:t>, </a:t>
            </a:r>
            <a:r>
              <a:rPr lang="zh-CN" altLang="en-US" dirty="0" smtClean="0"/>
              <a:t>内存会爆炸</a:t>
            </a:r>
            <a:endParaRPr lang="en-US" altLang="zh-CN" dirty="0"/>
          </a:p>
          <a:p>
            <a:r>
              <a:rPr lang="zh-CN" altLang="en-US" dirty="0" smtClean="0"/>
              <a:t>就算内存不爆炸</a:t>
            </a:r>
            <a:r>
              <a:rPr lang="en-US" altLang="zh-CN" dirty="0" smtClean="0"/>
              <a:t>, </a:t>
            </a:r>
            <a:r>
              <a:rPr lang="zh-CN" altLang="en-US" dirty="0" smtClean="0"/>
              <a:t>在</a:t>
            </a:r>
            <a:r>
              <a:rPr lang="en-US" altLang="zh-CN" dirty="0" smtClean="0"/>
              <a:t>2s</a:t>
            </a:r>
            <a:r>
              <a:rPr lang="zh-CN" altLang="en-US" dirty="0" smtClean="0"/>
              <a:t>时间下应该会</a:t>
            </a:r>
            <a:r>
              <a:rPr lang="en-US" altLang="zh-CN" dirty="0" smtClean="0"/>
              <a:t>TLE</a:t>
            </a:r>
          </a:p>
        </p:txBody>
      </p:sp>
    </p:spTree>
    <p:extLst>
      <p:ext uri="{BB962C8B-B14F-4D97-AF65-F5344CB8AC3E}">
        <p14:creationId xmlns:p14="http://schemas.microsoft.com/office/powerpoint/2010/main" val="1075156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优化</a:t>
            </a:r>
            <a:r>
              <a:rPr lang="en-US" altLang="zh-CN" dirty="0" smtClean="0"/>
              <a:t>2 – </a:t>
            </a:r>
            <a:r>
              <a:rPr lang="zh-CN" altLang="en-US" dirty="0" smtClean="0"/>
              <a:t>线段树合并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考虑这样一个结构</a:t>
            </a:r>
            <a:r>
              <a:rPr lang="en-US" altLang="zh-CN" dirty="0" smtClean="0"/>
              <a:t>, </a:t>
            </a:r>
            <a:r>
              <a:rPr lang="zh-CN" altLang="en-US" dirty="0" smtClean="0"/>
              <a:t>每个点以</a:t>
            </a:r>
            <a:r>
              <a:rPr lang="en-US" altLang="zh-CN" dirty="0" smtClean="0"/>
              <a:t>depth</a:t>
            </a:r>
            <a:r>
              <a:rPr lang="zh-CN" altLang="en-US" dirty="0" smtClean="0"/>
              <a:t>为关键字存储了这个点子树上的所有点</a:t>
            </a:r>
            <a:r>
              <a:rPr lang="en-US" altLang="zh-CN" dirty="0" smtClean="0"/>
              <a:t>, </a:t>
            </a:r>
            <a:r>
              <a:rPr lang="zh-CN" altLang="en-US" dirty="0" smtClean="0"/>
              <a:t>不妨就是线段树吧</a:t>
            </a:r>
            <a:endParaRPr lang="en-US" altLang="zh-CN" dirty="0" smtClean="0"/>
          </a:p>
          <a:p>
            <a:pPr lvl="1"/>
            <a:r>
              <a:rPr lang="zh-CN" altLang="en-US" dirty="0"/>
              <a:t>线段</a:t>
            </a:r>
            <a:r>
              <a:rPr lang="zh-CN" altLang="en-US" dirty="0" smtClean="0"/>
              <a:t>树上每个点向父亲连一条边</a:t>
            </a:r>
            <a:r>
              <a:rPr lang="en-US" altLang="zh-CN" dirty="0" smtClean="0"/>
              <a:t>, </a:t>
            </a:r>
            <a:r>
              <a:rPr lang="zh-CN" altLang="en-US" dirty="0" smtClean="0"/>
              <a:t>流量为∞</a:t>
            </a:r>
            <a:endParaRPr lang="en-US" altLang="zh-CN" dirty="0" smtClean="0"/>
          </a:p>
          <a:p>
            <a:pPr lvl="1"/>
            <a:r>
              <a:rPr lang="zh-CN" altLang="en-US" dirty="0"/>
              <a:t>源</a:t>
            </a:r>
            <a:r>
              <a:rPr lang="zh-CN" altLang="en-US" dirty="0" smtClean="0"/>
              <a:t>点向每个叶子节点连边</a:t>
            </a:r>
            <a:r>
              <a:rPr lang="en-US" altLang="zh-CN" dirty="0" smtClean="0"/>
              <a:t>, </a:t>
            </a:r>
            <a:r>
              <a:rPr lang="zh-CN" altLang="en-US" dirty="0" smtClean="0"/>
              <a:t>流量为叶子的权值大小</a:t>
            </a:r>
            <a:endParaRPr lang="en-US" altLang="zh-CN" dirty="0" smtClean="0"/>
          </a:p>
          <a:p>
            <a:r>
              <a:rPr lang="zh-CN" altLang="en-US" dirty="0" smtClean="0"/>
              <a:t>然后每个买家和卖家的连边可以优化到只有</a:t>
            </a:r>
            <a:r>
              <a:rPr lang="en-US" altLang="zh-CN" dirty="0" smtClean="0"/>
              <a:t>log</a:t>
            </a:r>
            <a:r>
              <a:rPr lang="zh-CN" altLang="en-US" dirty="0" smtClean="0"/>
              <a:t>条</a:t>
            </a:r>
            <a:endParaRPr lang="en-US" altLang="zh-CN" dirty="0" smtClean="0"/>
          </a:p>
          <a:p>
            <a:pPr lvl="1"/>
            <a:r>
              <a:rPr lang="zh-CN" altLang="en-US" dirty="0"/>
              <a:t>可</a:t>
            </a:r>
            <a:r>
              <a:rPr lang="zh-CN" altLang="en-US" dirty="0" smtClean="0"/>
              <a:t>以连边的卖家在线段树上分成</a:t>
            </a:r>
            <a:r>
              <a:rPr lang="en-US" altLang="zh-CN" dirty="0" smtClean="0"/>
              <a:t>log</a:t>
            </a:r>
            <a:r>
              <a:rPr lang="zh-CN" altLang="en-US" dirty="0" smtClean="0"/>
              <a:t>个区间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暴力建出这样的线段树的时间和空间复杂度是</a:t>
            </a:r>
            <a:r>
              <a:rPr lang="en-US" altLang="zh-CN" dirty="0" smtClean="0"/>
              <a:t>O(n^2)</a:t>
            </a:r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827335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优化</a:t>
            </a:r>
            <a:r>
              <a:rPr lang="en-US" altLang="zh-CN" dirty="0" smtClean="0"/>
              <a:t>2 – </a:t>
            </a:r>
            <a:r>
              <a:rPr lang="zh-CN" altLang="en-US" dirty="0" smtClean="0"/>
              <a:t>线段树合并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利用线段树合并这个技巧</a:t>
            </a:r>
            <a:r>
              <a:rPr lang="en-US" altLang="zh-CN" dirty="0" smtClean="0"/>
              <a:t>, </a:t>
            </a:r>
            <a:r>
              <a:rPr lang="zh-CN" altLang="en-US" dirty="0" smtClean="0"/>
              <a:t>可以把时间和空间都变成</a:t>
            </a:r>
            <a:r>
              <a:rPr lang="en-US" altLang="zh-CN" dirty="0" smtClean="0"/>
              <a:t>O(n log n)</a:t>
            </a:r>
          </a:p>
          <a:p>
            <a:r>
              <a:rPr lang="zh-CN" altLang="en-US" dirty="0"/>
              <a:t>合</a:t>
            </a:r>
            <a:r>
              <a:rPr lang="zh-CN" altLang="en-US" dirty="0" smtClean="0"/>
              <a:t>并两棵结构相同的线段树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/>
              <a:t>如</a:t>
            </a:r>
            <a:r>
              <a:rPr lang="zh-CN" altLang="en-US" dirty="0" smtClean="0"/>
              <a:t>果从</a:t>
            </a:r>
            <a:r>
              <a:rPr lang="en-US" altLang="zh-CN" dirty="0" smtClean="0"/>
              <a:t>n</a:t>
            </a:r>
            <a:r>
              <a:rPr lang="zh-CN" altLang="en-US" dirty="0" smtClean="0"/>
              <a:t>棵只有单元素的线段树开始合并</a:t>
            </a:r>
            <a:r>
              <a:rPr lang="en-US" altLang="zh-CN" dirty="0" smtClean="0"/>
              <a:t>, </a:t>
            </a:r>
            <a:r>
              <a:rPr lang="zh-CN" altLang="en-US" dirty="0"/>
              <a:t>最</a:t>
            </a:r>
            <a:r>
              <a:rPr lang="zh-CN" altLang="en-US" dirty="0" smtClean="0"/>
              <a:t>后变成一棵大的线段树</a:t>
            </a:r>
            <a:r>
              <a:rPr lang="en-US" altLang="zh-CN" dirty="0" smtClean="0"/>
              <a:t>, </a:t>
            </a:r>
            <a:r>
              <a:rPr lang="zh-CN" altLang="en-US" dirty="0" smtClean="0"/>
              <a:t>只需要</a:t>
            </a:r>
            <a:r>
              <a:rPr lang="en-US" altLang="zh-CN" dirty="0" smtClean="0"/>
              <a:t>O(n log n)</a:t>
            </a:r>
            <a:r>
              <a:rPr lang="zh-CN" altLang="en-US" dirty="0" smtClean="0"/>
              <a:t>的时间</a:t>
            </a:r>
            <a:r>
              <a:rPr lang="en-US" altLang="zh-CN" dirty="0" smtClean="0"/>
              <a:t>, </a:t>
            </a:r>
            <a:r>
              <a:rPr lang="zh-CN" altLang="en-US" dirty="0" smtClean="0"/>
              <a:t>如果利用可持久</a:t>
            </a:r>
            <a:r>
              <a:rPr lang="zh-CN" altLang="en-US" dirty="0"/>
              <a:t>空</a:t>
            </a:r>
            <a:r>
              <a:rPr lang="zh-CN" altLang="en-US" dirty="0" smtClean="0"/>
              <a:t>间就是</a:t>
            </a:r>
            <a:r>
              <a:rPr lang="en-US" altLang="zh-CN" dirty="0" smtClean="0"/>
              <a:t>O(n log n)</a:t>
            </a:r>
          </a:p>
          <a:p>
            <a:endParaRPr lang="en-US" altLang="zh-CN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473200" y="2865966"/>
          <a:ext cx="812800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Merge(x, y) {</a:t>
                      </a:r>
                    </a:p>
                    <a:p>
                      <a:r>
                        <a:rPr lang="en-US" altLang="zh-CN" dirty="0" smtClean="0"/>
                        <a:t>    if x is</a:t>
                      </a:r>
                      <a:r>
                        <a:rPr lang="en-US" altLang="zh-CN" baseline="0" dirty="0" smtClean="0"/>
                        <a:t> empty then return y</a:t>
                      </a:r>
                    </a:p>
                    <a:p>
                      <a:r>
                        <a:rPr lang="en-US" altLang="zh-CN" baseline="0" dirty="0" smtClean="0"/>
                        <a:t>    if y is empty  then return x</a:t>
                      </a:r>
                    </a:p>
                    <a:p>
                      <a:r>
                        <a:rPr lang="en-US" altLang="zh-CN" baseline="0" dirty="0" smtClean="0"/>
                        <a:t>    if x and y are both leaf then </a:t>
                      </a:r>
                      <a:r>
                        <a:rPr lang="en-US" altLang="zh-CN" baseline="0" dirty="0" err="1" smtClean="0"/>
                        <a:t>merge_leaf</a:t>
                      </a:r>
                      <a:r>
                        <a:rPr lang="en-US" altLang="zh-CN" baseline="0" dirty="0" smtClean="0"/>
                        <a:t>(x, y)</a:t>
                      </a:r>
                    </a:p>
                    <a:p>
                      <a:r>
                        <a:rPr lang="en-US" altLang="zh-CN" baseline="0" dirty="0" smtClean="0"/>
                        <a:t>    merge(left tree of x, left tree of y)</a:t>
                      </a:r>
                    </a:p>
                    <a:p>
                      <a:r>
                        <a:rPr lang="en-US" altLang="zh-CN" baseline="0" dirty="0" smtClean="0"/>
                        <a:t>    merge(right tree of x, right tree of y)</a:t>
                      </a:r>
                      <a:endParaRPr lang="en-US" altLang="zh-CN" dirty="0" smtClean="0"/>
                    </a:p>
                    <a:p>
                      <a:r>
                        <a:rPr lang="en-US" altLang="zh-CN" dirty="0" smtClean="0"/>
                        <a:t>}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312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总结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利用线段树合并</a:t>
            </a:r>
            <a:r>
              <a:rPr lang="en-US" altLang="zh-CN" dirty="0" smtClean="0"/>
              <a:t>+</a:t>
            </a:r>
            <a:r>
              <a:rPr lang="zh-CN" altLang="en-US" dirty="0" smtClean="0"/>
              <a:t>可持久优化优化网络流建图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网络流要用</a:t>
            </a:r>
            <a:r>
              <a:rPr lang="en-US" altLang="zh-CN" dirty="0" smtClean="0"/>
              <a:t>ISAP</a:t>
            </a:r>
            <a:r>
              <a:rPr lang="zh-CN" altLang="en-US" dirty="0" smtClean="0"/>
              <a:t>跑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dinic</a:t>
            </a:r>
            <a:r>
              <a:rPr lang="zh-CN" altLang="en-US" dirty="0" smtClean="0"/>
              <a:t>就是一坨翔</a:t>
            </a:r>
            <a:r>
              <a:rPr lang="en-US" altLang="zh-CN" dirty="0" smtClean="0"/>
              <a:t>….</a:t>
            </a:r>
          </a:p>
          <a:p>
            <a:endParaRPr lang="en-US" altLang="zh-CN" dirty="0"/>
          </a:p>
          <a:p>
            <a:r>
              <a:rPr lang="zh-CN" altLang="en-US" dirty="0" smtClean="0"/>
              <a:t>具体不理解的参考标程</a:t>
            </a:r>
            <a:r>
              <a:rPr lang="en-US" altLang="zh-CN" dirty="0" smtClean="0"/>
              <a:t>, </a:t>
            </a:r>
            <a:r>
              <a:rPr lang="zh-CN" altLang="en-US" dirty="0" smtClean="0"/>
              <a:t>或者</a:t>
            </a:r>
            <a:r>
              <a:rPr lang="en-US" altLang="zh-CN" dirty="0" smtClean="0"/>
              <a:t>QQ</a:t>
            </a:r>
            <a:r>
              <a:rPr lang="zh-CN" altLang="en-US" smtClean="0"/>
              <a:t>联系我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52737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570620" y="300624"/>
            <a:ext cx="3684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E: Many-Faced </a:t>
            </a:r>
            <a:r>
              <a:rPr lang="en-US" altLang="zh-CN" sz="2800" dirty="0"/>
              <a:t>God</a:t>
            </a:r>
            <a:endParaRPr lang="zh-CN" altLang="en-US" sz="2800" dirty="0"/>
          </a:p>
        </p:txBody>
      </p:sp>
      <p:sp>
        <p:nvSpPr>
          <p:cNvPr id="3" name="文本框 2"/>
          <p:cNvSpPr txBox="1"/>
          <p:nvPr/>
        </p:nvSpPr>
        <p:spPr>
          <a:xfrm>
            <a:off x="606752" y="1606609"/>
            <a:ext cx="89987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签到题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【</a:t>
            </a:r>
            <a:r>
              <a:rPr lang="zh-CN" altLang="en-US" dirty="0" smtClean="0"/>
              <a:t>题目大意</a:t>
            </a:r>
            <a:r>
              <a:rPr lang="en-US" altLang="zh-CN" dirty="0" smtClean="0"/>
              <a:t>】</a:t>
            </a:r>
            <a:endParaRPr lang="en-US" altLang="zh-CN" dirty="0"/>
          </a:p>
          <a:p>
            <a:r>
              <a:rPr lang="en-US" altLang="zh-CN" dirty="0" smtClean="0"/>
              <a:t>	</a:t>
            </a:r>
            <a:r>
              <a:rPr lang="zh-CN" altLang="en-US" dirty="0" smtClean="0"/>
              <a:t>思路来源于</a:t>
            </a:r>
            <a:r>
              <a:rPr lang="en-US" altLang="zh-CN" dirty="0" smtClean="0"/>
              <a:t>《</a:t>
            </a:r>
            <a:r>
              <a:rPr lang="zh-CN" altLang="en-US" dirty="0" smtClean="0"/>
              <a:t>冰与火之歌</a:t>
            </a:r>
            <a:r>
              <a:rPr lang="en-US" altLang="zh-CN" dirty="0" smtClean="0"/>
              <a:t>》</a:t>
            </a:r>
            <a:r>
              <a:rPr lang="zh-CN" altLang="en-US" dirty="0" smtClean="0"/>
              <a:t>，大意是说在</a:t>
            </a:r>
            <a:r>
              <a:rPr lang="en-US" altLang="zh-CN" dirty="0" err="1" smtClean="0"/>
              <a:t>Braavos</a:t>
            </a:r>
            <a:r>
              <a:rPr lang="zh-CN" altLang="en-US" dirty="0" smtClean="0"/>
              <a:t>这个地方，人民都信仰着</a:t>
            </a:r>
            <a:r>
              <a:rPr lang="en-US" altLang="zh-CN" dirty="0" smtClean="0"/>
              <a:t>Many-Faced God</a:t>
            </a:r>
            <a:r>
              <a:rPr lang="zh-CN" altLang="en-US" dirty="0" smtClean="0"/>
              <a:t>，他们的信仰者之间会用</a:t>
            </a:r>
            <a:r>
              <a:rPr lang="en-US" altLang="zh-CN" dirty="0" err="1" smtClean="0"/>
              <a:t>valar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morghulis</a:t>
            </a:r>
            <a:r>
              <a:rPr lang="zh-CN" altLang="en-US" dirty="0" smtClean="0"/>
              <a:t>和</a:t>
            </a:r>
            <a:r>
              <a:rPr lang="en-US" altLang="zh-CN" dirty="0" err="1" smtClean="0"/>
              <a:t>valar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dohaeris</a:t>
            </a:r>
            <a:r>
              <a:rPr lang="zh-CN" altLang="en-US" dirty="0" smtClean="0"/>
              <a:t>来相互问候。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 smtClean="0"/>
              <a:t>【</a:t>
            </a:r>
            <a:r>
              <a:rPr lang="zh-CN" altLang="en-US" dirty="0" smtClean="0"/>
              <a:t>做法</a:t>
            </a:r>
            <a:r>
              <a:rPr lang="en-US" altLang="zh-CN" dirty="0" smtClean="0"/>
              <a:t>】</a:t>
            </a:r>
          </a:p>
          <a:p>
            <a:r>
              <a:rPr lang="en-US" altLang="zh-CN" dirty="0"/>
              <a:t>	</a:t>
            </a:r>
            <a:r>
              <a:rPr lang="zh-CN" altLang="en-US" dirty="0" smtClean="0"/>
              <a:t>输入</a:t>
            </a:r>
            <a:r>
              <a:rPr lang="en-US" altLang="zh-CN" dirty="0" err="1" smtClean="0"/>
              <a:t>valar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morghulis</a:t>
            </a:r>
            <a:r>
              <a:rPr lang="zh-CN" altLang="en-US" dirty="0" smtClean="0"/>
              <a:t>则输出</a:t>
            </a:r>
            <a:r>
              <a:rPr lang="en-US" altLang="zh-CN" dirty="0" err="1" smtClean="0"/>
              <a:t>valar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dohaeris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r>
              <a:rPr lang="en-US" altLang="zh-CN" dirty="0"/>
              <a:t>	</a:t>
            </a:r>
            <a:r>
              <a:rPr lang="zh-CN" altLang="en-US" dirty="0" smtClean="0"/>
              <a:t>输入</a:t>
            </a:r>
            <a:r>
              <a:rPr lang="en-US" altLang="zh-CN" dirty="0" err="1" smtClean="0"/>
              <a:t>valar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dohaeris</a:t>
            </a:r>
            <a:r>
              <a:rPr lang="zh-CN" altLang="en-US" dirty="0" smtClean="0"/>
              <a:t>则输出</a:t>
            </a:r>
            <a:r>
              <a:rPr lang="en-US" altLang="zh-CN" dirty="0" err="1" smtClean="0"/>
              <a:t>valar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morghulis</a:t>
            </a:r>
            <a:r>
              <a:rPr lang="zh-CN" altLang="en-US" dirty="0" smtClean="0"/>
              <a:t>。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8304354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F: Permutation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4106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题意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给出原序列</a:t>
            </a:r>
            <a:r>
              <a:rPr lang="en-US" altLang="zh-CN" dirty="0" smtClean="0"/>
              <a:t>A</a:t>
            </a:r>
            <a:r>
              <a:rPr lang="zh-CN" altLang="en-US" dirty="0" smtClean="0"/>
              <a:t>，终序列</a:t>
            </a:r>
            <a:r>
              <a:rPr lang="en-US" altLang="zh-CN" dirty="0" smtClean="0"/>
              <a:t>B</a:t>
            </a:r>
            <a:r>
              <a:rPr lang="zh-CN" altLang="en-US" dirty="0" smtClean="0"/>
              <a:t>，以及所对应的置换</a:t>
            </a:r>
            <a:r>
              <a:rPr lang="en-US" altLang="zh-CN" dirty="0" smtClean="0"/>
              <a:t>C</a:t>
            </a:r>
            <a:r>
              <a:rPr lang="zh-CN" altLang="en-US" dirty="0" smtClean="0"/>
              <a:t>，求用原序列置换得到终序列所需要的最少置换次数。</a:t>
            </a:r>
            <a:r>
              <a:rPr lang="zh-CN" altLang="en-US" dirty="0"/>
              <a:t>若</a:t>
            </a:r>
            <a:r>
              <a:rPr lang="zh-CN" altLang="en-US" dirty="0" smtClean="0"/>
              <a:t>无法得到终序列，则输出</a:t>
            </a:r>
            <a:r>
              <a:rPr lang="en-US" altLang="zh-CN" dirty="0" smtClean="0"/>
              <a:t>”Impossible”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数据规模：</a:t>
            </a:r>
            <a:r>
              <a:rPr lang="en-US" altLang="zh-CN" dirty="0" smtClean="0"/>
              <a:t>1&lt;=|A|,|B|,|C|&lt;=50000</a:t>
            </a:r>
          </a:p>
          <a:p>
            <a:r>
              <a:rPr lang="zh-CN" altLang="en-US" dirty="0" smtClean="0"/>
              <a:t>答案规模：小于等于</a:t>
            </a:r>
            <a:r>
              <a:rPr lang="en-US" altLang="zh-CN" dirty="0" smtClean="0"/>
              <a:t>long </a:t>
            </a:r>
            <a:r>
              <a:rPr lang="en-US" altLang="zh-CN" dirty="0" err="1" smtClean="0"/>
              <a:t>long</a:t>
            </a:r>
            <a:r>
              <a:rPr lang="zh-CN" altLang="en-US" dirty="0" smtClean="0"/>
              <a:t>，或者大于</a:t>
            </a:r>
            <a:r>
              <a:rPr lang="en-US" altLang="zh-CN" dirty="0" smtClean="0"/>
              <a:t>long </a:t>
            </a:r>
            <a:r>
              <a:rPr lang="en-US" altLang="zh-CN" dirty="0" err="1" smtClean="0"/>
              <a:t>long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		  </a:t>
            </a:r>
            <a:r>
              <a:rPr lang="zh-CN" altLang="en-US" dirty="0" smtClean="0"/>
              <a:t>更</a:t>
            </a:r>
            <a:r>
              <a:rPr lang="zh-CN" altLang="en-US" dirty="0"/>
              <a:t>精确地</a:t>
            </a:r>
            <a:r>
              <a:rPr lang="zh-CN" altLang="en-US" dirty="0" smtClean="0"/>
              <a:t>说，</a:t>
            </a:r>
            <a:r>
              <a:rPr lang="en-US" altLang="zh-CN" dirty="0" smtClean="0"/>
              <a:t>0&lt;=</a:t>
            </a:r>
            <a:r>
              <a:rPr lang="zh-CN" altLang="en-US" dirty="0" smtClean="0"/>
              <a:t>答案</a:t>
            </a:r>
            <a:r>
              <a:rPr lang="en-US" altLang="zh-CN" dirty="0" smtClean="0"/>
              <a:t>&lt;=10^350</a:t>
            </a:r>
          </a:p>
        </p:txBody>
      </p:sp>
    </p:spTree>
    <p:extLst>
      <p:ext uri="{BB962C8B-B14F-4D97-AF65-F5344CB8AC3E}">
        <p14:creationId xmlns:p14="http://schemas.microsoft.com/office/powerpoint/2010/main" val="343823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预处理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首先</a:t>
            </a:r>
            <a:r>
              <a:rPr lang="zh-CN" altLang="en-US" dirty="0"/>
              <a:t>，易知这样的序列转换可以化成多个小的不相干的序列转换来处理。</a:t>
            </a:r>
            <a:r>
              <a:rPr lang="zh-CN" altLang="en-US" dirty="0" smtClean="0"/>
              <a:t>比如</a:t>
            </a:r>
            <a:r>
              <a:rPr lang="zh-CN" altLang="en-US" dirty="0"/>
              <a:t>样</a:t>
            </a:r>
            <a:r>
              <a:rPr lang="zh-CN" altLang="en-US" dirty="0" smtClean="0"/>
              <a:t>例中的</a:t>
            </a:r>
            <a:r>
              <a:rPr lang="en-US" altLang="zh-CN" dirty="0"/>
              <a:t>1 2 3</a:t>
            </a:r>
            <a:r>
              <a:rPr lang="zh-CN" altLang="en-US" dirty="0"/>
              <a:t>和</a:t>
            </a:r>
            <a:r>
              <a:rPr lang="en-US" altLang="zh-CN" dirty="0"/>
              <a:t>4 5</a:t>
            </a:r>
            <a:r>
              <a:rPr lang="zh-CN" altLang="en-US" dirty="0"/>
              <a:t>这两个块就是互不相干的。可以用</a:t>
            </a:r>
            <a:r>
              <a:rPr lang="en-US" altLang="zh-CN" dirty="0"/>
              <a:t>O(N)</a:t>
            </a:r>
            <a:r>
              <a:rPr lang="zh-CN" altLang="en-US" dirty="0"/>
              <a:t>的时间处理出这些子序列。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另外，假设某子序列的大小为</a:t>
            </a:r>
            <a:r>
              <a:rPr lang="en-US" altLang="zh-CN" dirty="0"/>
              <a:t>K</a:t>
            </a:r>
            <a:r>
              <a:rPr lang="zh-CN" altLang="en-US" dirty="0"/>
              <a:t>，那么这个子序列的循环节就是</a:t>
            </a:r>
            <a:r>
              <a:rPr lang="en-US" altLang="zh-CN" dirty="0"/>
              <a:t>K</a:t>
            </a:r>
            <a:r>
              <a:rPr lang="zh-CN" altLang="en-US" dirty="0"/>
              <a:t>。比如上面的</a:t>
            </a:r>
            <a:r>
              <a:rPr lang="en-US" altLang="zh-CN" dirty="0"/>
              <a:t>1 2 3</a:t>
            </a:r>
            <a:r>
              <a:rPr lang="zh-CN" altLang="en-US" dirty="0"/>
              <a:t>的循环节是</a:t>
            </a:r>
            <a:r>
              <a:rPr lang="en-US" altLang="zh-CN" dirty="0"/>
              <a:t>3</a:t>
            </a:r>
            <a:r>
              <a:rPr lang="zh-CN" altLang="en-US" dirty="0"/>
              <a:t>，</a:t>
            </a:r>
            <a:r>
              <a:rPr lang="en-US" altLang="zh-CN" dirty="0"/>
              <a:t>4 5</a:t>
            </a:r>
            <a:r>
              <a:rPr lang="zh-CN" altLang="en-US" dirty="0"/>
              <a:t>的循环节是</a:t>
            </a:r>
            <a:r>
              <a:rPr lang="en-US" altLang="zh-CN" dirty="0"/>
              <a:t>2</a:t>
            </a:r>
            <a:r>
              <a:rPr lang="zh-CN" altLang="en-US" dirty="0"/>
              <a:t>。所以我们可以用</a:t>
            </a:r>
            <a:r>
              <a:rPr lang="en-US" altLang="zh-CN" dirty="0"/>
              <a:t>O(N)</a:t>
            </a:r>
            <a:r>
              <a:rPr lang="zh-CN" altLang="en-US" dirty="0"/>
              <a:t>的时间处理出这些子序列的循环</a:t>
            </a:r>
            <a:r>
              <a:rPr lang="zh-CN" altLang="en-US" dirty="0" smtClean="0"/>
              <a:t>节。因为</a:t>
            </a:r>
            <a:r>
              <a:rPr lang="zh-CN" altLang="en-US" dirty="0"/>
              <a:t>子序列个数为</a:t>
            </a:r>
            <a:r>
              <a:rPr lang="en-US" altLang="zh-CN" dirty="0"/>
              <a:t>O(N)</a:t>
            </a:r>
            <a:r>
              <a:rPr lang="zh-CN" altLang="en-US" dirty="0"/>
              <a:t>，所以总复杂度为</a:t>
            </a:r>
            <a:r>
              <a:rPr lang="en-US" altLang="zh-CN" dirty="0"/>
              <a:t>O(N</a:t>
            </a:r>
            <a:r>
              <a:rPr lang="en-US" altLang="zh-CN" dirty="0" smtClean="0"/>
              <a:t>)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处理出这些子序列之后，然后用</a:t>
            </a:r>
            <a:r>
              <a:rPr lang="en-US" altLang="zh-CN" dirty="0"/>
              <a:t>O(N)</a:t>
            </a:r>
            <a:r>
              <a:rPr lang="zh-CN" altLang="en-US" dirty="0"/>
              <a:t>的时间分别处理出这些子序列到对应的终序列</a:t>
            </a:r>
            <a:r>
              <a:rPr lang="zh-CN" altLang="en-US" dirty="0" smtClean="0"/>
              <a:t>的</a:t>
            </a:r>
            <a:r>
              <a:rPr lang="zh-CN" altLang="en-US" dirty="0"/>
              <a:t>置换次数</a:t>
            </a:r>
            <a:r>
              <a:rPr lang="zh-CN" altLang="en-US" dirty="0" smtClean="0"/>
              <a:t>。</a:t>
            </a:r>
            <a:r>
              <a:rPr lang="zh-CN" altLang="en-US" dirty="0"/>
              <a:t>时间为</a:t>
            </a:r>
            <a:r>
              <a:rPr lang="en-US" altLang="zh-CN" dirty="0"/>
              <a:t>O(N)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5000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计算次数方法</a:t>
            </a:r>
            <a:r>
              <a:rPr lang="en-US" altLang="zh-CN" dirty="0" smtClean="0"/>
              <a:t>1</a:t>
            </a:r>
            <a:r>
              <a:rPr lang="zh-CN" altLang="en-US" dirty="0" smtClean="0"/>
              <a:t>：模拟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CN" altLang="en-US" dirty="0" smtClean="0"/>
              <a:t>对于每个子序列，我们已经有它们的循环节</a:t>
            </a:r>
            <a:r>
              <a:rPr lang="en-US" altLang="zh-CN" dirty="0" err="1" smtClean="0"/>
              <a:t>Ti</a:t>
            </a:r>
            <a:r>
              <a:rPr lang="zh-CN" altLang="en-US" dirty="0" smtClean="0"/>
              <a:t>，也有了它们各自到达终序列的最少步数</a:t>
            </a:r>
            <a:r>
              <a:rPr lang="en-US" altLang="zh-CN" dirty="0" err="1" smtClean="0"/>
              <a:t>Ri</a:t>
            </a:r>
            <a:r>
              <a:rPr lang="zh-CN" altLang="en-US" dirty="0" smtClean="0"/>
              <a:t>。</a:t>
            </a:r>
            <a:br>
              <a:rPr lang="zh-CN" altLang="en-US" dirty="0" smtClean="0"/>
            </a:br>
            <a:r>
              <a:rPr lang="zh-CN" altLang="en-US" dirty="0" smtClean="0"/>
              <a:t>（注：我们在处理出循环节</a:t>
            </a:r>
            <a:r>
              <a:rPr lang="en-US" altLang="zh-CN" dirty="0" err="1" smtClean="0"/>
              <a:t>Ti</a:t>
            </a:r>
            <a:r>
              <a:rPr lang="zh-CN" altLang="en-US" dirty="0" smtClean="0"/>
              <a:t>和</a:t>
            </a:r>
            <a:r>
              <a:rPr lang="en-US" altLang="zh-CN" dirty="0" err="1" smtClean="0"/>
              <a:t>Ri</a:t>
            </a:r>
            <a:r>
              <a:rPr lang="zh-CN" altLang="en-US" dirty="0" smtClean="0"/>
              <a:t>之后，输入的那些序列就基本没有用了。在后面，我们只需要知道某序列走过的步数</a:t>
            </a:r>
            <a:r>
              <a:rPr lang="en-US" altLang="zh-CN" dirty="0" err="1" smtClean="0"/>
              <a:t>ss</a:t>
            </a:r>
            <a:r>
              <a:rPr lang="zh-CN" altLang="en-US" dirty="0" smtClean="0"/>
              <a:t>，然后判断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ss-Ri</a:t>
            </a:r>
            <a:r>
              <a:rPr lang="en-US" altLang="zh-CN" dirty="0" smtClean="0"/>
              <a:t>)%</a:t>
            </a:r>
            <a:r>
              <a:rPr lang="en-US" altLang="zh-CN" dirty="0" err="1" smtClean="0"/>
              <a:t>Ti</a:t>
            </a:r>
            <a:r>
              <a:rPr lang="en-US" altLang="zh-CN" dirty="0" smtClean="0"/>
              <a:t>==0</a:t>
            </a:r>
            <a:r>
              <a:rPr lang="zh-CN" altLang="en-US" dirty="0" smtClean="0"/>
              <a:t>是否成立，就能判断出它是否有到达终状态了）</a:t>
            </a:r>
            <a:br>
              <a:rPr lang="zh-CN" altLang="en-US" dirty="0" smtClean="0"/>
            </a:b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>依次处理这些子序列：</a:t>
            </a:r>
            <a:br>
              <a:rPr lang="zh-CN" altLang="en-US" dirty="0" smtClean="0"/>
            </a:br>
            <a:r>
              <a:rPr lang="zh-CN" altLang="en-US" dirty="0" smtClean="0"/>
              <a:t>对于第</a:t>
            </a:r>
            <a:r>
              <a:rPr lang="en-US" altLang="zh-CN" dirty="0" smtClean="0"/>
              <a:t>1</a:t>
            </a:r>
            <a:r>
              <a:rPr lang="zh-CN" altLang="en-US" dirty="0" smtClean="0"/>
              <a:t>个子序列，先经过</a:t>
            </a:r>
            <a:r>
              <a:rPr lang="en-US" altLang="zh-CN" dirty="0" smtClean="0"/>
              <a:t>R1</a:t>
            </a:r>
            <a:r>
              <a:rPr lang="zh-CN" altLang="en-US" dirty="0" smtClean="0"/>
              <a:t>，使得它到达终序列的状态。然后处理第</a:t>
            </a:r>
            <a:r>
              <a:rPr lang="en-US" altLang="zh-CN" dirty="0" smtClean="0"/>
              <a:t>2</a:t>
            </a:r>
            <a:r>
              <a:rPr lang="zh-CN" altLang="en-US" dirty="0" smtClean="0"/>
              <a:t>个子序列。</a:t>
            </a:r>
            <a:br>
              <a:rPr lang="zh-CN" altLang="en-US" dirty="0" smtClean="0"/>
            </a:br>
            <a:r>
              <a:rPr lang="zh-CN" altLang="en-US" dirty="0" smtClean="0"/>
              <a:t>    处理第</a:t>
            </a:r>
            <a:r>
              <a:rPr lang="en-US" altLang="zh-CN" dirty="0" smtClean="0"/>
              <a:t>1</a:t>
            </a:r>
            <a:r>
              <a:rPr lang="zh-CN" altLang="en-US" dirty="0" smtClean="0"/>
              <a:t>个子序列的复杂度为</a:t>
            </a:r>
            <a:r>
              <a:rPr lang="en-US" altLang="zh-CN" dirty="0" smtClean="0"/>
              <a:t>O(T1)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>    对于第</a:t>
            </a:r>
            <a:r>
              <a:rPr lang="en-US" altLang="zh-CN" dirty="0" smtClean="0"/>
              <a:t>2</a:t>
            </a:r>
            <a:r>
              <a:rPr lang="zh-CN" altLang="en-US" dirty="0" smtClean="0"/>
              <a:t>个子序列，</a:t>
            </a:r>
            <a:br>
              <a:rPr lang="zh-CN" altLang="en-US" dirty="0" smtClean="0"/>
            </a:br>
            <a:r>
              <a:rPr lang="zh-CN" altLang="en-US" dirty="0" smtClean="0"/>
              <a:t>        如果经过</a:t>
            </a:r>
            <a:r>
              <a:rPr lang="en-US" altLang="zh-CN" dirty="0" smtClean="0"/>
              <a:t>R1</a:t>
            </a:r>
            <a:r>
              <a:rPr lang="zh-CN" altLang="en-US" dirty="0" smtClean="0"/>
              <a:t>之后，它已经到达终状态，那么处理第</a:t>
            </a:r>
            <a:r>
              <a:rPr lang="en-US" altLang="zh-CN" dirty="0" smtClean="0"/>
              <a:t>3</a:t>
            </a:r>
            <a:r>
              <a:rPr lang="zh-CN" altLang="en-US" dirty="0" smtClean="0"/>
              <a:t>个子序列；</a:t>
            </a:r>
            <a:br>
              <a:rPr lang="zh-CN" altLang="en-US" dirty="0" smtClean="0"/>
            </a:br>
            <a:r>
              <a:rPr lang="zh-CN" altLang="en-US" dirty="0" smtClean="0"/>
              <a:t>        否则，让它执行</a:t>
            </a:r>
            <a:r>
              <a:rPr lang="en-US" altLang="zh-CN" dirty="0" smtClean="0"/>
              <a:t>T2*T1</a:t>
            </a:r>
            <a:r>
              <a:rPr lang="zh-CN" altLang="en-US" dirty="0" smtClean="0"/>
              <a:t>步，每次的步长为</a:t>
            </a:r>
            <a:r>
              <a:rPr lang="en-US" altLang="zh-CN" dirty="0" smtClean="0"/>
              <a:t>T1</a:t>
            </a:r>
            <a:r>
              <a:rPr lang="zh-CN" altLang="en-US" dirty="0" smtClean="0"/>
              <a:t>。步长为</a:t>
            </a:r>
            <a:r>
              <a:rPr lang="en-US" altLang="zh-CN" dirty="0" smtClean="0"/>
              <a:t>T1</a:t>
            </a:r>
            <a:r>
              <a:rPr lang="zh-CN" altLang="en-US" dirty="0" smtClean="0"/>
              <a:t>的原因是要让第</a:t>
            </a:r>
            <a:r>
              <a:rPr lang="en-US" altLang="zh-CN" dirty="0" smtClean="0"/>
              <a:t>1</a:t>
            </a:r>
            <a:r>
              <a:rPr lang="zh-CN" altLang="en-US" dirty="0" smtClean="0"/>
              <a:t>个子序列保持和终序列相等。</a:t>
            </a:r>
            <a:br>
              <a:rPr lang="zh-CN" altLang="en-US" dirty="0" smtClean="0"/>
            </a:br>
            <a:r>
              <a:rPr lang="zh-CN" altLang="en-US" dirty="0" smtClean="0"/>
              <a:t>            如果在</a:t>
            </a:r>
            <a:r>
              <a:rPr lang="en-US" altLang="zh-CN" dirty="0" smtClean="0"/>
              <a:t>T2</a:t>
            </a:r>
            <a:r>
              <a:rPr lang="zh-CN" altLang="en-US" dirty="0" smtClean="0"/>
              <a:t>次</a:t>
            </a:r>
            <a:r>
              <a:rPr lang="en-US" altLang="zh-CN" dirty="0" smtClean="0"/>
              <a:t>T1</a:t>
            </a:r>
            <a:r>
              <a:rPr lang="zh-CN" altLang="en-US" dirty="0" smtClean="0"/>
              <a:t>长度的变换，没有能使得子序列</a:t>
            </a:r>
            <a:r>
              <a:rPr lang="en-US" altLang="zh-CN" dirty="0" smtClean="0"/>
              <a:t>2</a:t>
            </a:r>
            <a:r>
              <a:rPr lang="zh-CN" altLang="en-US" dirty="0" smtClean="0"/>
              <a:t>到达终状态的次数。那就输出</a:t>
            </a:r>
            <a:r>
              <a:rPr lang="en-US" altLang="zh-CN" dirty="0" smtClean="0"/>
              <a:t>No Answer</a:t>
            </a:r>
            <a:r>
              <a:rPr lang="zh-CN" altLang="en-US" dirty="0" smtClean="0"/>
              <a:t>。</a:t>
            </a:r>
            <a:br>
              <a:rPr lang="zh-CN" altLang="en-US" dirty="0" smtClean="0"/>
            </a:br>
            <a:r>
              <a:rPr lang="zh-CN" altLang="en-US" dirty="0" smtClean="0"/>
              <a:t>            如果找到了，那就记录下当前已经走过的步长</a:t>
            </a:r>
            <a:r>
              <a:rPr lang="en-US" altLang="zh-CN" dirty="0" smtClean="0"/>
              <a:t>R</a:t>
            </a:r>
            <a:r>
              <a:rPr lang="zh-CN" altLang="en-US" dirty="0" smtClean="0"/>
              <a:t>。</a:t>
            </a:r>
            <a:br>
              <a:rPr lang="zh-CN" altLang="en-US" dirty="0" smtClean="0"/>
            </a:br>
            <a:r>
              <a:rPr lang="zh-CN" altLang="en-US" dirty="0" smtClean="0"/>
              <a:t>    处理第</a:t>
            </a:r>
            <a:r>
              <a:rPr lang="en-US" altLang="zh-CN" dirty="0" smtClean="0"/>
              <a:t>2</a:t>
            </a:r>
            <a:r>
              <a:rPr lang="zh-CN" altLang="en-US" dirty="0" smtClean="0"/>
              <a:t>个子序列的复杂度为</a:t>
            </a:r>
            <a:r>
              <a:rPr lang="en-US" altLang="zh-CN" dirty="0" smtClean="0"/>
              <a:t>O(T2)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>    对于第</a:t>
            </a:r>
            <a:r>
              <a:rPr lang="en-US" altLang="zh-CN" dirty="0" smtClean="0"/>
              <a:t>3</a:t>
            </a:r>
            <a:r>
              <a:rPr lang="zh-CN" altLang="en-US" dirty="0" smtClean="0"/>
              <a:t>个子序列，</a:t>
            </a:r>
            <a:br>
              <a:rPr lang="zh-CN" altLang="en-US" dirty="0" smtClean="0"/>
            </a:br>
            <a:r>
              <a:rPr lang="zh-CN" altLang="en-US" dirty="0" smtClean="0"/>
              <a:t>        如果经过</a:t>
            </a:r>
            <a:r>
              <a:rPr lang="en-US" altLang="zh-CN" dirty="0" smtClean="0"/>
              <a:t>R</a:t>
            </a:r>
            <a:r>
              <a:rPr lang="zh-CN" altLang="en-US" dirty="0" smtClean="0"/>
              <a:t>之后，它已经到达终状态，那么处理第</a:t>
            </a:r>
            <a:r>
              <a:rPr lang="en-US" altLang="zh-CN" dirty="0" smtClean="0"/>
              <a:t>4</a:t>
            </a:r>
            <a:r>
              <a:rPr lang="zh-CN" altLang="en-US" dirty="0" smtClean="0"/>
              <a:t>个子序列；</a:t>
            </a:r>
            <a:br>
              <a:rPr lang="zh-CN" altLang="en-US" dirty="0" smtClean="0"/>
            </a:br>
            <a:r>
              <a:rPr lang="zh-CN" altLang="en-US" dirty="0" smtClean="0"/>
              <a:t>        否则，让它执行</a:t>
            </a:r>
            <a:r>
              <a:rPr lang="en-US" altLang="zh-CN" dirty="0" smtClean="0"/>
              <a:t>T3*T2*T1</a:t>
            </a:r>
            <a:r>
              <a:rPr lang="zh-CN" altLang="en-US" dirty="0" smtClean="0"/>
              <a:t>步，每次的步长为</a:t>
            </a:r>
            <a:r>
              <a:rPr lang="en-US" altLang="zh-CN" dirty="0" smtClean="0"/>
              <a:t>T2*T1......</a:t>
            </a:r>
            <a:r>
              <a:rPr lang="zh-CN" altLang="en-US" dirty="0" smtClean="0"/>
              <a:t>（后面的过程和处理第</a:t>
            </a:r>
            <a:r>
              <a:rPr lang="en-US" altLang="zh-CN" dirty="0" smtClean="0"/>
              <a:t>2</a:t>
            </a:r>
            <a:r>
              <a:rPr lang="zh-CN" altLang="en-US" dirty="0" smtClean="0"/>
              <a:t>个子序列一样了）</a:t>
            </a:r>
            <a:br>
              <a:rPr lang="zh-CN" altLang="en-US" dirty="0" smtClean="0"/>
            </a:b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>处理完之后，输出作为答案</a:t>
            </a:r>
            <a:br>
              <a:rPr lang="zh-CN" altLang="en-US" dirty="0" smtClean="0"/>
            </a:br>
            <a:r>
              <a:rPr lang="en-US" altLang="zh-CN" dirty="0" smtClean="0"/>
              <a:t>R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>上述处理的复杂度：</a:t>
            </a:r>
            <a:r>
              <a:rPr lang="en-US" altLang="zh-CN" dirty="0" smtClean="0"/>
              <a:t>O(T1+……+Tm)=O(N)</a:t>
            </a:r>
            <a:r>
              <a:rPr lang="zh-CN" altLang="en-US" dirty="0" smtClean="0"/>
              <a:t>，</a:t>
            </a:r>
            <a:r>
              <a:rPr lang="en-US" altLang="zh-CN" dirty="0" smtClean="0"/>
              <a:t>m</a:t>
            </a:r>
            <a:r>
              <a:rPr lang="zh-CN" altLang="en-US" dirty="0" smtClean="0"/>
              <a:t>为子序列的个数。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3315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计算次数方法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：中国剩余定理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76321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容易知道目标就是求一</a:t>
            </a:r>
            <a:r>
              <a:rPr lang="zh-CN" altLang="en-US" dirty="0"/>
              <a:t>个最小</a:t>
            </a:r>
            <a:r>
              <a:rPr lang="zh-CN" altLang="en-US" dirty="0" smtClean="0"/>
              <a:t>的置换次数， 使得</a:t>
            </a:r>
            <a:br>
              <a:rPr lang="zh-CN" altLang="en-US" dirty="0" smtClean="0"/>
            </a:br>
            <a:endParaRPr lang="en-US" altLang="zh-CN" dirty="0" smtClean="0"/>
          </a:p>
          <a:p>
            <a:pPr marL="0" indent="0" algn="ctr">
              <a:buNone/>
            </a:pPr>
            <a:r>
              <a:rPr lang="en-US" altLang="zh-CN" sz="2000" dirty="0" smtClean="0"/>
              <a:t>R mod T1 == R1</a:t>
            </a:r>
            <a:br>
              <a:rPr lang="en-US" altLang="zh-CN" sz="2000" dirty="0" smtClean="0"/>
            </a:br>
            <a:r>
              <a:rPr lang="en-US" altLang="zh-CN" sz="2000" dirty="0" smtClean="0"/>
              <a:t>R mod T2 == R2</a:t>
            </a:r>
            <a:br>
              <a:rPr lang="en-US" altLang="zh-CN" sz="2000" dirty="0" smtClean="0"/>
            </a:br>
            <a:r>
              <a:rPr lang="en-US" altLang="zh-CN" sz="2000" dirty="0" smtClean="0"/>
              <a:t>...</a:t>
            </a:r>
            <a:br>
              <a:rPr lang="en-US" altLang="zh-CN" sz="2000" dirty="0" smtClean="0"/>
            </a:br>
            <a:r>
              <a:rPr lang="en-US" altLang="zh-CN" sz="2000" dirty="0" smtClean="0"/>
              <a:t>R mod </a:t>
            </a:r>
            <a:r>
              <a:rPr lang="en-US" altLang="zh-CN" sz="2000" dirty="0" err="1" smtClean="0"/>
              <a:t>Tn</a:t>
            </a:r>
            <a:r>
              <a:rPr lang="en-US" altLang="zh-CN" sz="2000" dirty="0" smtClean="0"/>
              <a:t> == Rn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r>
              <a:rPr lang="zh-CN" altLang="en-US" dirty="0" smtClean="0"/>
              <a:t>上面这个方程组，在</a:t>
            </a:r>
            <a:r>
              <a:rPr lang="en-US" altLang="zh-CN" dirty="0" smtClean="0"/>
              <a:t>(T1,T2,…,</a:t>
            </a:r>
            <a:r>
              <a:rPr lang="en-US" altLang="zh-CN" dirty="0" err="1" smtClean="0"/>
              <a:t>Tn</a:t>
            </a:r>
            <a:r>
              <a:rPr lang="en-US" altLang="zh-CN" dirty="0" smtClean="0"/>
              <a:t>)</a:t>
            </a:r>
            <a:r>
              <a:rPr lang="zh-CN" altLang="en-US" dirty="0" smtClean="0"/>
              <a:t>两两互质的情况下，中国剩余定理就可以解决了。</a:t>
            </a:r>
            <a:endParaRPr lang="en-US" altLang="zh-CN" dirty="0" smtClean="0"/>
          </a:p>
          <a:p>
            <a:r>
              <a:rPr lang="zh-CN" altLang="en-US" dirty="0" smtClean="0"/>
              <a:t>若是出现了</a:t>
            </a:r>
            <a:r>
              <a:rPr lang="en-US" altLang="zh-CN" dirty="0" smtClean="0"/>
              <a:t>1&lt;=</a:t>
            </a:r>
            <a:r>
              <a:rPr lang="en-US" altLang="zh-CN" dirty="0" err="1" smtClean="0"/>
              <a:t>i,j</a:t>
            </a:r>
            <a:r>
              <a:rPr lang="en-US" altLang="zh-CN" dirty="0" smtClean="0"/>
              <a:t>&lt;=N, </a:t>
            </a:r>
            <a:r>
              <a:rPr lang="en-US" altLang="zh-CN" dirty="0" err="1" smtClean="0"/>
              <a:t>Ti</a:t>
            </a:r>
            <a:r>
              <a:rPr lang="zh-CN" altLang="en-US" dirty="0" smtClean="0"/>
              <a:t>和</a:t>
            </a:r>
            <a:r>
              <a:rPr lang="en-US" altLang="zh-CN" dirty="0" err="1" smtClean="0"/>
              <a:t>Tj</a:t>
            </a:r>
            <a:r>
              <a:rPr lang="zh-CN" altLang="en-US" dirty="0" smtClean="0"/>
              <a:t>不互质的情况，其实还是可以用中国剩余定理，只是要改改。</a:t>
            </a:r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70280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reeform 1"/>
          <p:cNvSpPr>
            <a:spLocks noChangeArrowheads="1"/>
          </p:cNvSpPr>
          <p:nvPr/>
        </p:nvSpPr>
        <p:spPr bwMode="auto">
          <a:xfrm flipH="1">
            <a:off x="2057132" y="-153521"/>
            <a:ext cx="3279348" cy="2946017"/>
          </a:xfrm>
          <a:custGeom>
            <a:avLst/>
            <a:gdLst>
              <a:gd name="T0" fmla="*/ 3279641 w 3279912"/>
              <a:gd name="T1" fmla="*/ 1501819 h 2950047"/>
              <a:gd name="T2" fmla="*/ 2314151 w 3279912"/>
              <a:gd name="T3" fmla="*/ 2819637 h 2950047"/>
              <a:gd name="T4" fmla="*/ 1639956 w 3279912"/>
              <a:gd name="T5" fmla="*/ 1475024 h 2950047"/>
              <a:gd name="T6" fmla="*/ 3279641 w 3279912"/>
              <a:gd name="T7" fmla="*/ 1501819 h 2950047"/>
              <a:gd name="T8" fmla="*/ 3279641 w 3279912"/>
              <a:gd name="T9" fmla="*/ 1501819 h 2950047"/>
              <a:gd name="T10" fmla="*/ 2314151 w 3279912"/>
              <a:gd name="T11" fmla="*/ 2819637 h 29500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79912" h="2950047" stroke="0">
                <a:moveTo>
                  <a:pt x="3279641" y="1501819"/>
                </a:moveTo>
                <a:cubicBezTo>
                  <a:pt x="3268122" y="2072031"/>
                  <a:pt x="2892167" y="2585180"/>
                  <a:pt x="2314151" y="2819637"/>
                </a:cubicBezTo>
                <a:lnTo>
                  <a:pt x="1639956" y="1475024"/>
                </a:lnTo>
                <a:lnTo>
                  <a:pt x="3279641" y="1501819"/>
                </a:lnTo>
                <a:close/>
              </a:path>
              <a:path w="3279912" h="2950047" fill="none">
                <a:moveTo>
                  <a:pt x="3279641" y="1501819"/>
                </a:moveTo>
                <a:cubicBezTo>
                  <a:pt x="3268122" y="2072031"/>
                  <a:pt x="2892167" y="2585180"/>
                  <a:pt x="2314151" y="2819637"/>
                </a:cubicBezTo>
              </a:path>
            </a:pathLst>
          </a:custGeom>
          <a:noFill/>
          <a:ln w="6480" cap="flat">
            <a:solidFill>
              <a:srgbClr val="4D4D4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844440" y="800442"/>
            <a:ext cx="515871" cy="515871"/>
            <a:chOff x="532" y="504"/>
            <a:chExt cx="325" cy="325"/>
          </a:xfrm>
        </p:grpSpPr>
        <p:sp>
          <p:nvSpPr>
            <p:cNvPr id="15363" name="Oval 3"/>
            <p:cNvSpPr>
              <a:spLocks noChangeArrowheads="1"/>
            </p:cNvSpPr>
            <p:nvPr/>
          </p:nvSpPr>
          <p:spPr bwMode="auto">
            <a:xfrm>
              <a:off x="532" y="504"/>
              <a:ext cx="325" cy="325"/>
            </a:xfrm>
            <a:prstGeom prst="ellipse">
              <a:avLst/>
            </a:prstGeom>
            <a:noFill/>
            <a:ln w="12600" cap="sq">
              <a:solidFill>
                <a:srgbClr val="4D4D4D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64" name="Text Box 4"/>
            <p:cNvSpPr txBox="1">
              <a:spLocks noChangeArrowheads="1"/>
            </p:cNvSpPr>
            <p:nvPr/>
          </p:nvSpPr>
          <p:spPr bwMode="auto">
            <a:xfrm>
              <a:off x="588" y="504"/>
              <a:ext cx="225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89988" tIns="46794" rIns="89988" bIns="46794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en-US" sz="2400">
                  <a:solidFill>
                    <a:srgbClr val="404040"/>
                  </a:solidFill>
                  <a:latin typeface="幼圆" panose="02010509060101010101" pitchFamily="49" charset="-122"/>
                </a:rPr>
                <a:t>1</a:t>
              </a:r>
            </a:p>
          </p:txBody>
        </p:sp>
      </p:grp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450787" y="876633"/>
            <a:ext cx="1679356" cy="398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88" tIns="46794" rIns="89988" bIns="46794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zh-CN" altLang="en-US" sz="2000"/>
              <a:t>题意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3012683" y="1803612"/>
            <a:ext cx="6745997" cy="3418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88" tIns="46794" rIns="89988" bIns="46794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buClrTx/>
              <a:buFontTx/>
              <a:buNone/>
            </a:pP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稻草人是</a:t>
            </a:r>
            <a:r>
              <a:rPr 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LOL</a:t>
            </a: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中经典的打野英雄，他的</a:t>
            </a:r>
            <a:r>
              <a:rPr 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E</a:t>
            </a: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技能可以召唤乌鸦袭击一个目标，然后弹射到附近敌人身上，并对敌人造成伤害。现在有</a:t>
            </a:r>
            <a:r>
              <a:rPr 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n(2&lt;=n&lt;=20)</a:t>
            </a: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个敌人，编号为</a:t>
            </a:r>
            <a:r>
              <a:rPr 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1-n</a:t>
            </a: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，其生命值分别为</a:t>
            </a:r>
            <a:r>
              <a:rPr 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a1</a:t>
            </a: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到</a:t>
            </a:r>
            <a:r>
              <a:rPr 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an(50&lt;=an&lt;=200)</a:t>
            </a: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。我们假设乌鸦可以弹射</a:t>
            </a:r>
            <a:r>
              <a:rPr 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n+4</a:t>
            </a: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次（即造成</a:t>
            </a:r>
            <a:r>
              <a:rPr 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n+5</a:t>
            </a: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次伤害，每次造成的伤害固定为</a:t>
            </a:r>
            <a:r>
              <a:rPr 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c(50&lt;=c&lt;=100)</a:t>
            </a: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），初始弹射方向为</a:t>
            </a:r>
            <a:r>
              <a:rPr 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到</a:t>
            </a:r>
            <a:r>
              <a:rPr 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n,</a:t>
            </a: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稻草人默认把技能释放在</a:t>
            </a:r>
            <a:r>
              <a:rPr 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号敌人上，并开始弹射，如果弹射到某敌人身上，造成伤害使敌人生命值小于等于</a:t>
            </a:r>
            <a:r>
              <a:rPr 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0</a:t>
            </a: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，则弹射反向，（可以弹射到同一敌人身上），问乌鸦最后造成伤害的敌人的编号。补充：弹射到</a:t>
            </a:r>
            <a:r>
              <a:rPr 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n</a:t>
            </a: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号敌人后，</a:t>
            </a:r>
            <a:r>
              <a:rPr 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n</a:t>
            </a: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号敌人不死，则下一个为</a:t>
            </a:r>
            <a:r>
              <a:rPr 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号</a:t>
            </a:r>
            <a:r>
              <a:rPr 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</a:rPr>
              <a:t>如果敌人被乌鸦杀死，则乌鸦不会再袭击该敌人。</a:t>
            </a:r>
          </a:p>
        </p:txBody>
      </p:sp>
    </p:spTree>
    <p:extLst>
      <p:ext uri="{BB962C8B-B14F-4D97-AF65-F5344CB8AC3E}">
        <p14:creationId xmlns:p14="http://schemas.microsoft.com/office/powerpoint/2010/main" val="5858991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计算次数方法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：中国剩余定理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5791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对于公约数大于</a:t>
            </a:r>
            <a:r>
              <a:rPr lang="en-US" altLang="zh-CN" dirty="0" smtClean="0"/>
              <a:t>1</a:t>
            </a:r>
            <a:r>
              <a:rPr lang="zh-CN" altLang="en-US" dirty="0" smtClean="0"/>
              <a:t>的</a:t>
            </a:r>
            <a:r>
              <a:rPr lang="en-US" altLang="zh-CN" dirty="0" err="1" smtClean="0"/>
              <a:t>Ti</a:t>
            </a:r>
            <a:r>
              <a:rPr lang="zh-CN" altLang="en-US" dirty="0" smtClean="0"/>
              <a:t>和</a:t>
            </a:r>
            <a:r>
              <a:rPr lang="en-US" altLang="zh-CN" dirty="0" err="1" smtClean="0"/>
              <a:t>Tj</a:t>
            </a:r>
            <a:r>
              <a:rPr lang="zh-CN" altLang="en-US" dirty="0" smtClean="0"/>
              <a:t>，假设公约数为</a:t>
            </a:r>
            <a:r>
              <a:rPr lang="en-US" altLang="zh-CN" dirty="0" smtClean="0"/>
              <a:t>g</a:t>
            </a:r>
            <a:r>
              <a:rPr lang="zh-CN" altLang="en-US" dirty="0" smtClean="0"/>
              <a:t>。然后我们可以进行如下的处理：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若</a:t>
            </a:r>
            <a:r>
              <a:rPr lang="en-US" altLang="zh-CN" dirty="0" err="1" smtClean="0"/>
              <a:t>Ri%g</a:t>
            </a:r>
            <a:r>
              <a:rPr lang="en-US" altLang="zh-CN" dirty="0" smtClean="0"/>
              <a:t>!=</a:t>
            </a:r>
            <a:r>
              <a:rPr lang="en-US" altLang="zh-CN" dirty="0" err="1" smtClean="0"/>
              <a:t>Rj%g</a:t>
            </a:r>
            <a:r>
              <a:rPr lang="zh-CN" altLang="en-US" dirty="0" smtClean="0"/>
              <a:t>，则无解。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若</a:t>
            </a:r>
            <a:r>
              <a:rPr lang="en-US" altLang="zh-CN" dirty="0" err="1" smtClean="0"/>
              <a:t>Ri%g</a:t>
            </a:r>
            <a:r>
              <a:rPr lang="en-US" altLang="zh-CN" dirty="0" smtClean="0"/>
              <a:t>==</a:t>
            </a:r>
            <a:r>
              <a:rPr lang="en-US" altLang="zh-CN" dirty="0" err="1" smtClean="0"/>
              <a:t>Rj%g</a:t>
            </a:r>
            <a:r>
              <a:rPr lang="zh-CN" altLang="en-US" dirty="0" smtClean="0"/>
              <a:t>，则可以将第</a:t>
            </a:r>
            <a:r>
              <a:rPr lang="en-US" altLang="zh-CN" dirty="0" err="1" smtClean="0"/>
              <a:t>i</a:t>
            </a:r>
            <a:r>
              <a:rPr lang="zh-CN" altLang="en-US" dirty="0" smtClean="0"/>
              <a:t>个序列和第</a:t>
            </a:r>
            <a:r>
              <a:rPr lang="en-US" altLang="zh-CN" dirty="0" smtClean="0"/>
              <a:t>j</a:t>
            </a:r>
            <a:r>
              <a:rPr lang="zh-CN" altLang="en-US" dirty="0" smtClean="0"/>
              <a:t>个序列合并。合并方法如下：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取</a:t>
            </a:r>
            <a:r>
              <a:rPr lang="en-US" altLang="zh-CN" dirty="0" err="1" smtClean="0"/>
              <a:t>Ti</a:t>
            </a:r>
            <a:r>
              <a:rPr lang="zh-CN" altLang="en-US" dirty="0" smtClean="0"/>
              <a:t>和</a:t>
            </a:r>
            <a:r>
              <a:rPr lang="en-US" altLang="zh-CN" dirty="0" err="1" smtClean="0"/>
              <a:t>Tj</a:t>
            </a:r>
            <a:r>
              <a:rPr lang="zh-CN" altLang="en-US" dirty="0" smtClean="0"/>
              <a:t>中使得</a:t>
            </a:r>
            <a:r>
              <a:rPr lang="zh-CN" altLang="en-US" dirty="0"/>
              <a:t>除</a:t>
            </a:r>
            <a:r>
              <a:rPr lang="zh-CN" altLang="en-US" dirty="0" smtClean="0"/>
              <a:t>以</a:t>
            </a:r>
            <a:r>
              <a:rPr lang="en-US" altLang="zh-CN" dirty="0" smtClean="0"/>
              <a:t>g</a:t>
            </a:r>
            <a:r>
              <a:rPr lang="zh-CN" altLang="en-US" dirty="0" smtClean="0"/>
              <a:t>后模</a:t>
            </a:r>
            <a:r>
              <a:rPr lang="en-US" altLang="zh-CN" dirty="0" smtClean="0"/>
              <a:t>g</a:t>
            </a:r>
            <a:r>
              <a:rPr lang="zh-CN" altLang="en-US" dirty="0"/>
              <a:t>不</a:t>
            </a:r>
            <a:r>
              <a:rPr lang="zh-CN" altLang="en-US" dirty="0" smtClean="0"/>
              <a:t>为</a:t>
            </a:r>
            <a:r>
              <a:rPr lang="en-US" altLang="zh-CN" dirty="0" smtClean="0"/>
              <a:t>0</a:t>
            </a:r>
            <a:r>
              <a:rPr lang="zh-CN" altLang="en-US" dirty="0" smtClean="0"/>
              <a:t>的数。不妨就假设为</a:t>
            </a:r>
            <a:r>
              <a:rPr lang="en-US" altLang="zh-CN" dirty="0" err="1" smtClean="0"/>
              <a:t>Ti</a:t>
            </a:r>
            <a:r>
              <a:rPr lang="zh-CN" altLang="en-US" dirty="0" smtClean="0"/>
              <a:t>好了。（即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Ti</a:t>
            </a:r>
            <a:r>
              <a:rPr lang="en-US" altLang="zh-CN" dirty="0" smtClean="0"/>
              <a:t>/g)%g!=0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lvl="2"/>
            <a:r>
              <a:rPr lang="en-US" altLang="zh-CN" dirty="0" err="1" smtClean="0"/>
              <a:t>Ti</a:t>
            </a:r>
            <a:r>
              <a:rPr lang="en-US" altLang="zh-CN" dirty="0" smtClean="0"/>
              <a:t>’=</a:t>
            </a:r>
            <a:r>
              <a:rPr lang="en-US" altLang="zh-CN" dirty="0" err="1" smtClean="0"/>
              <a:t>Ti</a:t>
            </a:r>
            <a:r>
              <a:rPr lang="en-US" altLang="zh-CN" dirty="0" smtClean="0"/>
              <a:t>/g</a:t>
            </a:r>
          </a:p>
          <a:p>
            <a:pPr lvl="2"/>
            <a:r>
              <a:rPr lang="zh-CN" altLang="en-US" dirty="0" smtClean="0"/>
              <a:t>求</a:t>
            </a:r>
            <a:r>
              <a:rPr lang="en-US" altLang="zh-CN" dirty="0"/>
              <a:t>R mod </a:t>
            </a:r>
            <a:r>
              <a:rPr lang="en-US" altLang="zh-CN" dirty="0" err="1" smtClean="0"/>
              <a:t>Ti</a:t>
            </a:r>
            <a:r>
              <a:rPr lang="en-US" altLang="zh-CN" dirty="0" smtClean="0"/>
              <a:t>’ </a:t>
            </a:r>
            <a:r>
              <a:rPr lang="en-US" altLang="zh-CN" dirty="0"/>
              <a:t>== </a:t>
            </a:r>
            <a:r>
              <a:rPr lang="en-US" altLang="zh-CN" dirty="0" err="1" smtClean="0"/>
              <a:t>Ri</a:t>
            </a:r>
            <a:r>
              <a:rPr lang="zh-CN" altLang="en-US" dirty="0" smtClean="0"/>
              <a:t>，</a:t>
            </a:r>
            <a:r>
              <a:rPr lang="en-US" altLang="zh-CN" dirty="0" smtClean="0"/>
              <a:t>R </a:t>
            </a:r>
            <a:r>
              <a:rPr lang="en-US" altLang="zh-CN" dirty="0"/>
              <a:t>mod </a:t>
            </a:r>
            <a:r>
              <a:rPr lang="en-US" altLang="zh-CN" dirty="0" err="1" smtClean="0"/>
              <a:t>Tj</a:t>
            </a:r>
            <a:r>
              <a:rPr lang="en-US" altLang="zh-CN" dirty="0" smtClean="0"/>
              <a:t> </a:t>
            </a:r>
            <a:r>
              <a:rPr lang="en-US" altLang="zh-CN" dirty="0"/>
              <a:t>== </a:t>
            </a:r>
            <a:r>
              <a:rPr lang="en-US" altLang="zh-CN" dirty="0" err="1" smtClean="0"/>
              <a:t>Rj</a:t>
            </a:r>
            <a:r>
              <a:rPr lang="en-US" altLang="zh-CN" dirty="0" smtClean="0"/>
              <a:t> </a:t>
            </a:r>
            <a:r>
              <a:rPr lang="zh-CN" altLang="en-US" dirty="0" smtClean="0"/>
              <a:t>的解</a:t>
            </a:r>
            <a:r>
              <a:rPr lang="en-US" altLang="zh-CN" dirty="0" smtClean="0"/>
              <a:t>R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然后我们就得到了一个新的同余方程：</a:t>
            </a:r>
            <a:r>
              <a:rPr lang="en-US" altLang="zh-CN" dirty="0" smtClean="0"/>
              <a:t>R mod (</a:t>
            </a:r>
            <a:r>
              <a:rPr lang="en-US" altLang="zh-CN" dirty="0" err="1" smtClean="0"/>
              <a:t>Ti</a:t>
            </a:r>
            <a:r>
              <a:rPr lang="en-US" altLang="zh-CN" dirty="0" smtClean="0"/>
              <a:t>’*</a:t>
            </a:r>
            <a:r>
              <a:rPr lang="en-US" altLang="zh-CN" dirty="0" err="1" smtClean="0"/>
              <a:t>Tj</a:t>
            </a:r>
            <a:r>
              <a:rPr lang="en-US" altLang="zh-CN" dirty="0" smtClean="0"/>
              <a:t>) == R</a:t>
            </a:r>
          </a:p>
          <a:p>
            <a:r>
              <a:rPr lang="zh-CN" altLang="en-US" dirty="0" smtClean="0"/>
              <a:t>对于上述操作，我们可以从第</a:t>
            </a:r>
            <a:r>
              <a:rPr lang="en-US" altLang="zh-CN" dirty="0" smtClean="0"/>
              <a:t>1</a:t>
            </a:r>
            <a:r>
              <a:rPr lang="zh-CN" altLang="en-US" dirty="0" smtClean="0"/>
              <a:t>个方程开始，把相邻的方程互相合并。合并到最后得到的</a:t>
            </a:r>
            <a:r>
              <a:rPr lang="en-US" altLang="zh-CN" dirty="0" smtClean="0"/>
              <a:t>R</a:t>
            </a:r>
            <a:r>
              <a:rPr lang="zh-CN" altLang="en-US" dirty="0" smtClean="0"/>
              <a:t>值，就是我们所需要的答案。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（其实，上述步骤不用考虑。直接抄浙大模板就好了</a:t>
            </a:r>
            <a:r>
              <a:rPr lang="en-US" altLang="zh-CN" dirty="0" smtClean="0"/>
              <a:t>…</a:t>
            </a:r>
            <a:r>
              <a:rPr lang="zh-CN" altLang="en-US" dirty="0" smtClean="0"/>
              <a:t>）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59228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关于语言选择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由于这道题要用到高精度，所以推荐使用</a:t>
            </a:r>
            <a:r>
              <a:rPr lang="en-US" altLang="zh-CN" dirty="0" smtClean="0"/>
              <a:t>Java</a:t>
            </a:r>
            <a:r>
              <a:rPr lang="zh-CN" altLang="en-US" dirty="0" smtClean="0"/>
              <a:t>来写。（</a:t>
            </a:r>
            <a:r>
              <a:rPr lang="en-US" altLang="zh-CN" dirty="0" smtClean="0"/>
              <a:t>Java</a:t>
            </a:r>
            <a:r>
              <a:rPr lang="zh-CN" altLang="en-US" dirty="0" smtClean="0"/>
              <a:t>里有自带的高精度类</a:t>
            </a:r>
            <a:r>
              <a:rPr lang="en-US" altLang="zh-CN" dirty="0" err="1" smtClean="0"/>
              <a:t>BigInteger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3310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1981067" y="2708700"/>
            <a:ext cx="8229627" cy="1145009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3992" dirty="0" smtClean="0">
                <a:latin typeface="Arial"/>
              </a:rPr>
              <a:t>G: Chess Game</a:t>
            </a:r>
            <a:endParaRPr sz="1633" dirty="0"/>
          </a:p>
        </p:txBody>
      </p:sp>
    </p:spTree>
    <p:extLst>
      <p:ext uri="{BB962C8B-B14F-4D97-AF65-F5344CB8AC3E}">
        <p14:creationId xmlns:p14="http://schemas.microsoft.com/office/powerpoint/2010/main" val="211874638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Shape 1"/>
          <p:cNvSpPr txBox="1"/>
          <p:nvPr/>
        </p:nvSpPr>
        <p:spPr>
          <a:xfrm>
            <a:off x="929607" y="1562113"/>
            <a:ext cx="8229627" cy="3977484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2903" dirty="0" err="1">
                <a:latin typeface="Arial"/>
              </a:rPr>
              <a:t>简单DP</a:t>
            </a:r>
            <a:endParaRPr sz="1633" dirty="0"/>
          </a:p>
          <a:p>
            <a:pPr>
              <a:buSzPct val="45000"/>
              <a:buFont typeface="StarSymbol"/>
              <a:buChar char=""/>
            </a:pPr>
            <a:r>
              <a:rPr lang="en-US" sz="2903" dirty="0">
                <a:latin typeface="Arial"/>
              </a:rPr>
              <a:t>F[</a:t>
            </a:r>
            <a:r>
              <a:rPr lang="en-US" sz="2903" dirty="0" err="1">
                <a:latin typeface="Arial"/>
              </a:rPr>
              <a:t>i</a:t>
            </a:r>
            <a:r>
              <a:rPr lang="en-US" sz="2903" dirty="0">
                <a:latin typeface="Arial"/>
              </a:rPr>
              <a:t>][j][k]</a:t>
            </a:r>
            <a:r>
              <a:rPr lang="en-US" sz="2903" dirty="0" err="1">
                <a:latin typeface="Arial"/>
              </a:rPr>
              <a:t>表示从i到j能不能取到只剩一个格子的颜色为k的棋子</a:t>
            </a:r>
            <a:endParaRPr sz="1633" dirty="0"/>
          </a:p>
          <a:p>
            <a:pPr>
              <a:buSzPct val="45000"/>
              <a:buFont typeface="StarSymbol"/>
              <a:buChar char=""/>
            </a:pPr>
            <a:r>
              <a:rPr lang="en-US" sz="2903" dirty="0">
                <a:latin typeface="Arial"/>
              </a:rPr>
              <a:t>F[</a:t>
            </a:r>
            <a:r>
              <a:rPr lang="en-US" sz="2903" dirty="0" err="1">
                <a:latin typeface="Arial"/>
              </a:rPr>
              <a:t>i</a:t>
            </a:r>
            <a:r>
              <a:rPr lang="en-US" sz="2903" dirty="0">
                <a:latin typeface="Arial"/>
              </a:rPr>
              <a:t>][j][k] |= ((F[</a:t>
            </a:r>
            <a:r>
              <a:rPr lang="en-US" sz="2903" dirty="0" err="1">
                <a:latin typeface="Arial"/>
              </a:rPr>
              <a:t>i</a:t>
            </a:r>
            <a:r>
              <a:rPr lang="en-US" sz="2903" dirty="0">
                <a:latin typeface="Arial"/>
              </a:rPr>
              <a:t>][u][0]&amp;&amp;F[v][j][0])||(F[</a:t>
            </a:r>
            <a:r>
              <a:rPr lang="en-US" sz="2903" dirty="0" err="1">
                <a:latin typeface="Arial"/>
              </a:rPr>
              <a:t>i</a:t>
            </a:r>
            <a:r>
              <a:rPr lang="en-US" sz="2903" dirty="0">
                <a:latin typeface="Arial"/>
              </a:rPr>
              <a:t>][u][1]&amp;&amp;F[v][j][1]))&amp;&amp;F[u+1][v-1][k], </a:t>
            </a:r>
            <a:r>
              <a:rPr lang="en-US" sz="2903" dirty="0" err="1">
                <a:latin typeface="Arial"/>
              </a:rPr>
              <a:t>对任意u,v</a:t>
            </a:r>
            <a:r>
              <a:rPr lang="en-US" sz="2903" dirty="0">
                <a:latin typeface="Arial"/>
              </a:rPr>
              <a:t>, </a:t>
            </a:r>
            <a:r>
              <a:rPr lang="en-US" sz="2903" dirty="0" err="1">
                <a:latin typeface="Arial"/>
              </a:rPr>
              <a:t>i</a:t>
            </a:r>
            <a:r>
              <a:rPr lang="en-US" sz="2903" dirty="0">
                <a:latin typeface="Arial"/>
              </a:rPr>
              <a:t> &lt;= u, v &lt;= j, u+1&lt;=v-1</a:t>
            </a:r>
            <a:endParaRPr sz="1633" dirty="0"/>
          </a:p>
        </p:txBody>
      </p:sp>
    </p:spTree>
    <p:extLst>
      <p:ext uri="{BB962C8B-B14F-4D97-AF65-F5344CB8AC3E}">
        <p14:creationId xmlns:p14="http://schemas.microsoft.com/office/powerpoint/2010/main" val="186847185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1049248" y="1604842"/>
            <a:ext cx="8229627" cy="3977484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2903" dirty="0" err="1">
                <a:latin typeface="Arial"/>
              </a:rPr>
              <a:t>简单DP</a:t>
            </a:r>
            <a:endParaRPr sz="1633" dirty="0"/>
          </a:p>
          <a:p>
            <a:pPr>
              <a:buSzPct val="45000"/>
              <a:buFont typeface="StarSymbol"/>
              <a:buChar char=""/>
            </a:pPr>
            <a:r>
              <a:rPr lang="en-US" sz="2903" dirty="0">
                <a:latin typeface="Arial"/>
              </a:rPr>
              <a:t>g[</a:t>
            </a:r>
            <a:r>
              <a:rPr lang="en-US" sz="2903" dirty="0" err="1">
                <a:latin typeface="Arial"/>
              </a:rPr>
              <a:t>i</a:t>
            </a:r>
            <a:r>
              <a:rPr lang="en-US" sz="2903" dirty="0">
                <a:latin typeface="Arial"/>
              </a:rPr>
              <a:t>]</a:t>
            </a:r>
            <a:r>
              <a:rPr lang="en-US" sz="2903" dirty="0" err="1">
                <a:latin typeface="Arial"/>
              </a:rPr>
              <a:t>表示前i个格子最多能够得多少分</a:t>
            </a:r>
            <a:endParaRPr sz="1633" dirty="0"/>
          </a:p>
          <a:p>
            <a:pPr>
              <a:buSzPct val="45000"/>
              <a:buFont typeface="StarSymbol"/>
              <a:buChar char=""/>
            </a:pPr>
            <a:r>
              <a:rPr lang="en-US" sz="2903" dirty="0">
                <a:latin typeface="Arial"/>
              </a:rPr>
              <a:t>g[</a:t>
            </a:r>
            <a:r>
              <a:rPr lang="en-US" sz="2903" dirty="0" err="1">
                <a:latin typeface="Arial"/>
              </a:rPr>
              <a:t>i</a:t>
            </a:r>
            <a:r>
              <a:rPr lang="en-US" sz="2903" dirty="0">
                <a:latin typeface="Arial"/>
              </a:rPr>
              <a:t>] = max{g[</a:t>
            </a:r>
            <a:r>
              <a:rPr lang="en-US" sz="2903" dirty="0" err="1">
                <a:latin typeface="Arial"/>
              </a:rPr>
              <a:t>i</a:t>
            </a:r>
            <a:r>
              <a:rPr lang="en-US" sz="2903" dirty="0">
                <a:latin typeface="Arial"/>
              </a:rPr>
              <a:t>], g[j] + (</a:t>
            </a:r>
            <a:r>
              <a:rPr lang="en-US" sz="2903" dirty="0" err="1">
                <a:latin typeface="Arial"/>
              </a:rPr>
              <a:t>i</a:t>
            </a:r>
            <a:r>
              <a:rPr lang="en-US" sz="2903" dirty="0">
                <a:latin typeface="Arial"/>
              </a:rPr>
              <a:t> - j + 1) – 1} </a:t>
            </a:r>
            <a:endParaRPr sz="1633" dirty="0"/>
          </a:p>
          <a:p>
            <a:pPr>
              <a:buSzPct val="45000"/>
              <a:buFont typeface="StarSymbol"/>
              <a:buChar char=""/>
            </a:pPr>
            <a:r>
              <a:rPr lang="en-US" sz="2903" dirty="0">
                <a:latin typeface="Arial"/>
              </a:rPr>
              <a:t>                    0&lt;=j&lt;</a:t>
            </a:r>
            <a:r>
              <a:rPr lang="en-US" sz="2903" dirty="0" err="1">
                <a:latin typeface="Arial"/>
              </a:rPr>
              <a:t>i</a:t>
            </a:r>
            <a:r>
              <a:rPr lang="en-US" sz="2903" dirty="0">
                <a:latin typeface="Arial"/>
              </a:rPr>
              <a:t>,  if  (F[j][</a:t>
            </a:r>
            <a:r>
              <a:rPr lang="en-US" sz="2903" dirty="0" err="1">
                <a:latin typeface="Arial"/>
              </a:rPr>
              <a:t>i</a:t>
            </a:r>
            <a:r>
              <a:rPr lang="en-US" sz="2903" dirty="0">
                <a:latin typeface="Arial"/>
              </a:rPr>
              <a:t>][0]||F[j][</a:t>
            </a:r>
            <a:r>
              <a:rPr lang="en-US" sz="2903" dirty="0" err="1">
                <a:latin typeface="Arial"/>
              </a:rPr>
              <a:t>i</a:t>
            </a:r>
            <a:r>
              <a:rPr lang="en-US" sz="2903" dirty="0">
                <a:latin typeface="Arial"/>
              </a:rPr>
              <a:t>][1])</a:t>
            </a:r>
            <a:endParaRPr sz="1633" dirty="0"/>
          </a:p>
          <a:p>
            <a:pPr lvl="3">
              <a:buSzPct val="75000"/>
              <a:buFont typeface="StarSymbol"/>
              <a:buChar char=""/>
            </a:pPr>
            <a:endParaRPr sz="1633" dirty="0"/>
          </a:p>
        </p:txBody>
      </p:sp>
    </p:spTree>
    <p:extLst>
      <p:ext uri="{BB962C8B-B14F-4D97-AF65-F5344CB8AC3E}">
        <p14:creationId xmlns:p14="http://schemas.microsoft.com/office/powerpoint/2010/main" val="150511229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5" name="Group 1"/>
          <p:cNvGrpSpPr>
            <a:grpSpLocks/>
          </p:cNvGrpSpPr>
          <p:nvPr/>
        </p:nvGrpSpPr>
        <p:grpSpPr bwMode="auto">
          <a:xfrm>
            <a:off x="1003169" y="809966"/>
            <a:ext cx="515871" cy="515871"/>
            <a:chOff x="632" y="510"/>
            <a:chExt cx="325" cy="325"/>
          </a:xfrm>
        </p:grpSpPr>
        <p:sp>
          <p:nvSpPr>
            <p:cNvPr id="16386" name="Oval 2"/>
            <p:cNvSpPr>
              <a:spLocks noChangeArrowheads="1"/>
            </p:cNvSpPr>
            <p:nvPr/>
          </p:nvSpPr>
          <p:spPr bwMode="auto">
            <a:xfrm>
              <a:off x="632" y="510"/>
              <a:ext cx="325" cy="325"/>
            </a:xfrm>
            <a:prstGeom prst="ellipse">
              <a:avLst/>
            </a:prstGeom>
            <a:noFill/>
            <a:ln w="12600" cap="sq">
              <a:solidFill>
                <a:srgbClr val="4D4D4D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387" name="Text Box 3"/>
            <p:cNvSpPr txBox="1">
              <a:spLocks noChangeArrowheads="1"/>
            </p:cNvSpPr>
            <p:nvPr/>
          </p:nvSpPr>
          <p:spPr bwMode="auto">
            <a:xfrm>
              <a:off x="688" y="510"/>
              <a:ext cx="225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89988" tIns="46794" rIns="89988" bIns="46794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en-US" sz="2400">
                  <a:solidFill>
                    <a:srgbClr val="404040"/>
                  </a:solidFill>
                  <a:latin typeface="幼圆" panose="02010509060101010101" pitchFamily="49" charset="-122"/>
                </a:rPr>
                <a:t>2</a:t>
              </a:r>
            </a:p>
          </p:txBody>
        </p:sp>
      </p:grp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609516" y="886157"/>
            <a:ext cx="1679356" cy="398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88" tIns="46794" rIns="89988" bIns="46794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zh-CN" altLang="en-US" sz="2000"/>
              <a:t>解法</a:t>
            </a:r>
          </a:p>
        </p:txBody>
      </p:sp>
      <p:sp>
        <p:nvSpPr>
          <p:cNvPr id="16389" name="Freeform 5"/>
          <p:cNvSpPr>
            <a:spLocks noChangeArrowheads="1"/>
          </p:cNvSpPr>
          <p:nvPr/>
        </p:nvSpPr>
        <p:spPr bwMode="auto">
          <a:xfrm rot="1320000" flipH="1">
            <a:off x="2277766" y="476634"/>
            <a:ext cx="2196814" cy="1976181"/>
          </a:xfrm>
          <a:custGeom>
            <a:avLst/>
            <a:gdLst>
              <a:gd name="T0" fmla="*/ 2160965 w 2197579"/>
              <a:gd name="T1" fmla="*/ 1241278 h 1976565"/>
              <a:gd name="T2" fmla="*/ 1415392 w 2197579"/>
              <a:gd name="T3" fmla="*/ 1934651 h 1976565"/>
              <a:gd name="T4" fmla="*/ 1098790 w 2197579"/>
              <a:gd name="T5" fmla="*/ 988283 h 1976565"/>
              <a:gd name="T6" fmla="*/ 2160965 w 2197579"/>
              <a:gd name="T7" fmla="*/ 1241278 h 1976565"/>
              <a:gd name="T8" fmla="*/ 2160965 w 2197579"/>
              <a:gd name="T9" fmla="*/ 1241278 h 1976565"/>
              <a:gd name="T10" fmla="*/ 1415392 w 2197579"/>
              <a:gd name="T11" fmla="*/ 1934651 h 19765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197579" h="1976565" stroke="0">
                <a:moveTo>
                  <a:pt x="2160965" y="1241278"/>
                </a:moveTo>
                <a:cubicBezTo>
                  <a:pt x="2063236" y="1573203"/>
                  <a:pt x="1780962" y="1835714"/>
                  <a:pt x="1415392" y="1934651"/>
                </a:cubicBezTo>
                <a:lnTo>
                  <a:pt x="1098790" y="988283"/>
                </a:lnTo>
                <a:lnTo>
                  <a:pt x="2160965" y="1241278"/>
                </a:lnTo>
                <a:close/>
              </a:path>
              <a:path w="2197579" h="1976565" fill="none">
                <a:moveTo>
                  <a:pt x="2160965" y="1241278"/>
                </a:moveTo>
                <a:cubicBezTo>
                  <a:pt x="2063236" y="1573203"/>
                  <a:pt x="1780962" y="1835714"/>
                  <a:pt x="1415392" y="1934651"/>
                </a:cubicBezTo>
              </a:path>
            </a:pathLst>
          </a:custGeom>
          <a:noFill/>
          <a:ln w="6480" cap="flat">
            <a:solidFill>
              <a:srgbClr val="4D4D4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390" name="Freeform 6"/>
          <p:cNvSpPr>
            <a:spLocks noChangeArrowheads="1"/>
          </p:cNvSpPr>
          <p:nvPr/>
        </p:nvSpPr>
        <p:spPr bwMode="auto">
          <a:xfrm rot="16200000">
            <a:off x="809520" y="1697264"/>
            <a:ext cx="4671405" cy="5322194"/>
          </a:xfrm>
          <a:custGeom>
            <a:avLst/>
            <a:gdLst>
              <a:gd name="T0" fmla="*/ 556964 w 1600201"/>
              <a:gd name="T1" fmla="*/ 1562364 h 1600201"/>
              <a:gd name="T2" fmla="*/ 1274 w 1600201"/>
              <a:gd name="T3" fmla="*/ 754962 h 1600201"/>
              <a:gd name="T4" fmla="*/ 644382 w 1600201"/>
              <a:gd name="T5" fmla="*/ 15298 h 1600201"/>
              <a:gd name="T6" fmla="*/ 1521177 w 1600201"/>
              <a:gd name="T7" fmla="*/ 453385 h 1600201"/>
              <a:gd name="T8" fmla="*/ 1315855 w 1600201"/>
              <a:gd name="T9" fmla="*/ 1411786 h 1600201"/>
              <a:gd name="T10" fmla="*/ 1315854 w 1600201"/>
              <a:gd name="T11" fmla="*/ 1411786 h 1600201"/>
              <a:gd name="T12" fmla="*/ 1521176 w 1600201"/>
              <a:gd name="T13" fmla="*/ 453385 h 1600201"/>
              <a:gd name="T14" fmla="*/ 644381 w 1600201"/>
              <a:gd name="T15" fmla="*/ 15298 h 1600201"/>
              <a:gd name="T16" fmla="*/ 1273 w 1600201"/>
              <a:gd name="T17" fmla="*/ 754962 h 1600201"/>
              <a:gd name="T18" fmla="*/ 556963 w 1600201"/>
              <a:gd name="T19" fmla="*/ 1562364 h 1600201"/>
              <a:gd name="T20" fmla="*/ 556964 w 1600201"/>
              <a:gd name="T21" fmla="*/ 1562364 h 1600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00201" h="1600201">
                <a:moveTo>
                  <a:pt x="556964" y="1562364"/>
                </a:moveTo>
                <a:cubicBezTo>
                  <a:pt x="209271" y="1451462"/>
                  <a:pt x="-19315" y="1119333"/>
                  <a:pt x="1274" y="754962"/>
                </a:cubicBezTo>
                <a:cubicBezTo>
                  <a:pt x="21863" y="390591"/>
                  <a:pt x="286408" y="86327"/>
                  <a:pt x="644382" y="15298"/>
                </a:cubicBezTo>
                <a:cubicBezTo>
                  <a:pt x="1002355" y="-55731"/>
                  <a:pt x="1363029" y="124478"/>
                  <a:pt x="1521177" y="453385"/>
                </a:cubicBezTo>
                <a:cubicBezTo>
                  <a:pt x="1679325" y="782291"/>
                  <a:pt x="1594865" y="1176534"/>
                  <a:pt x="1315855" y="1411786"/>
                </a:cubicBezTo>
                <a:lnTo>
                  <a:pt x="1315854" y="1411786"/>
                </a:lnTo>
                <a:cubicBezTo>
                  <a:pt x="1594864" y="1176534"/>
                  <a:pt x="1679324" y="782291"/>
                  <a:pt x="1521176" y="453385"/>
                </a:cubicBezTo>
                <a:cubicBezTo>
                  <a:pt x="1363028" y="124479"/>
                  <a:pt x="1002354" y="-55730"/>
                  <a:pt x="644381" y="15298"/>
                </a:cubicBezTo>
                <a:cubicBezTo>
                  <a:pt x="286408" y="86327"/>
                  <a:pt x="21862" y="390591"/>
                  <a:pt x="1273" y="754962"/>
                </a:cubicBezTo>
                <a:cubicBezTo>
                  <a:pt x="-19316" y="1119333"/>
                  <a:pt x="209270" y="1451461"/>
                  <a:pt x="556963" y="1562364"/>
                </a:cubicBezTo>
                <a:lnTo>
                  <a:pt x="556964" y="1562364"/>
                </a:lnTo>
                <a:close/>
              </a:path>
            </a:pathLst>
          </a:custGeom>
          <a:noFill/>
          <a:ln w="12600" cap="flat">
            <a:solidFill>
              <a:srgbClr val="40404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6303143" y="1708374"/>
            <a:ext cx="4782514" cy="4361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88" tIns="46794" rIns="89988" bIns="46794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zh-CN" altLang="en-US" sz="2000"/>
              <a:t>题目比较简单，可以用数组简单模拟。</a:t>
            </a:r>
          </a:p>
          <a:p>
            <a:pPr eaLnBrk="1" hangingPunct="1">
              <a:buClrTx/>
              <a:buFontTx/>
              <a:buNone/>
            </a:pPr>
            <a:r>
              <a:rPr lang="zh-CN" altLang="en-US" sz="2000"/>
              <a:t>输入敌人数量 </a:t>
            </a:r>
            <a:r>
              <a:rPr lang="en-US" sz="2000" i="1"/>
              <a:t>n </a:t>
            </a:r>
            <a:r>
              <a:rPr lang="zh-CN" altLang="en-US" sz="2000"/>
              <a:t>和乌鸦的伤害 </a:t>
            </a:r>
            <a:r>
              <a:rPr lang="en-US" sz="2000" i="1"/>
              <a:t>c</a:t>
            </a:r>
            <a:r>
              <a:rPr lang="en-US" sz="2000"/>
              <a:t> </a:t>
            </a:r>
            <a:r>
              <a:rPr lang="zh-CN" altLang="en-US" sz="2000"/>
              <a:t>后，将 </a:t>
            </a:r>
            <a:r>
              <a:rPr lang="en-US" sz="2000" i="1"/>
              <a:t>n</a:t>
            </a:r>
            <a:r>
              <a:rPr lang="zh-CN" altLang="en-US" sz="2000"/>
              <a:t>个敌人的血量存入一个数组中，设一个变量</a:t>
            </a:r>
            <a:r>
              <a:rPr lang="en-US" sz="2000" i="1"/>
              <a:t>direct</a:t>
            </a:r>
            <a:r>
              <a:rPr lang="zh-CN" altLang="en-US" sz="2000"/>
              <a:t>表示弹射方向，设一个变量</a:t>
            </a:r>
            <a:r>
              <a:rPr lang="en-US" sz="2000"/>
              <a:t>last</a:t>
            </a:r>
            <a:r>
              <a:rPr lang="zh-CN" altLang="en-US" sz="2000"/>
              <a:t>表示最近一个被伤害的敌人的序号。</a:t>
            </a:r>
          </a:p>
          <a:p>
            <a:pPr eaLnBrk="1" hangingPunct="1">
              <a:buClrTx/>
              <a:buFontTx/>
              <a:buNone/>
            </a:pPr>
            <a:r>
              <a:rPr lang="zh-CN" altLang="en-US" sz="2000"/>
              <a:t>可以把敌人想像成一个环，然后按照乌鸦弹射的规则，判断将要被伤害的敌人血量与</a:t>
            </a:r>
            <a:r>
              <a:rPr lang="en-US" sz="2000"/>
              <a:t>c</a:t>
            </a:r>
            <a:r>
              <a:rPr lang="zh-CN" altLang="en-US" sz="2000"/>
              <a:t>的关系，血量大于</a:t>
            </a:r>
            <a:r>
              <a:rPr lang="en-US" sz="2000"/>
              <a:t>c</a:t>
            </a:r>
            <a:r>
              <a:rPr lang="zh-CN" altLang="en-US" sz="2000"/>
              <a:t>则将该敌人血量减</a:t>
            </a:r>
            <a:r>
              <a:rPr lang="en-US" sz="2000"/>
              <a:t>c</a:t>
            </a:r>
            <a:r>
              <a:rPr lang="zh-CN" altLang="en-US" sz="2000"/>
              <a:t>存入数组，并判断下一个敌人。如果敌人血量小于等于</a:t>
            </a:r>
            <a:r>
              <a:rPr lang="en-US" sz="2000"/>
              <a:t>c</a:t>
            </a:r>
            <a:r>
              <a:rPr lang="zh-CN" altLang="en-US" sz="2000"/>
              <a:t>则，将敌人血量清零，令</a:t>
            </a:r>
            <a:r>
              <a:rPr lang="en-US" sz="2000"/>
              <a:t>direct</a:t>
            </a:r>
            <a:r>
              <a:rPr lang="zh-CN" altLang="en-US" sz="2000"/>
              <a:t>改变，然后判断反向。</a:t>
            </a:r>
          </a:p>
          <a:p>
            <a:pPr eaLnBrk="1" hangingPunct="1">
              <a:buClrTx/>
              <a:buFontTx/>
              <a:buNone/>
            </a:pPr>
            <a:r>
              <a:rPr lang="zh-CN" altLang="en-US" sz="2000"/>
              <a:t>直到，乌鸦造成</a:t>
            </a:r>
            <a:r>
              <a:rPr lang="en-US" sz="2000"/>
              <a:t>n+5</a:t>
            </a:r>
            <a:r>
              <a:rPr lang="zh-CN" altLang="en-US" sz="2000"/>
              <a:t>次伤害或者所有敌人血量均为</a:t>
            </a:r>
            <a:r>
              <a:rPr lang="en-US" sz="2000"/>
              <a:t>0</a:t>
            </a:r>
            <a:r>
              <a:rPr lang="zh-CN" altLang="en-US" sz="2000"/>
              <a:t>时，结束循环，输出最后被伤害的敌人的序号（即</a:t>
            </a:r>
            <a:r>
              <a:rPr lang="en-US" sz="2000"/>
              <a:t>last</a:t>
            </a:r>
            <a:r>
              <a:rPr lang="zh-CN" altLang="en-US" sz="2000"/>
              <a:t>的序号）。</a:t>
            </a:r>
          </a:p>
        </p:txBody>
      </p:sp>
    </p:spTree>
    <p:extLst>
      <p:ext uri="{BB962C8B-B14F-4D97-AF65-F5344CB8AC3E}">
        <p14:creationId xmlns:p14="http://schemas.microsoft.com/office/powerpoint/2010/main" val="38612093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09" name="Group 1"/>
          <p:cNvGrpSpPr>
            <a:grpSpLocks/>
          </p:cNvGrpSpPr>
          <p:nvPr/>
        </p:nvGrpSpPr>
        <p:grpSpPr bwMode="auto">
          <a:xfrm>
            <a:off x="1003169" y="809966"/>
            <a:ext cx="515871" cy="515871"/>
            <a:chOff x="632" y="510"/>
            <a:chExt cx="325" cy="325"/>
          </a:xfrm>
        </p:grpSpPr>
        <p:sp>
          <p:nvSpPr>
            <p:cNvPr id="17410" name="Oval 2"/>
            <p:cNvSpPr>
              <a:spLocks noChangeArrowheads="1"/>
            </p:cNvSpPr>
            <p:nvPr/>
          </p:nvSpPr>
          <p:spPr bwMode="auto">
            <a:xfrm>
              <a:off x="632" y="510"/>
              <a:ext cx="325" cy="325"/>
            </a:xfrm>
            <a:prstGeom prst="ellipse">
              <a:avLst/>
            </a:prstGeom>
            <a:noFill/>
            <a:ln w="12600" cap="sq">
              <a:solidFill>
                <a:srgbClr val="4D4D4D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11" name="Text Box 3"/>
            <p:cNvSpPr txBox="1">
              <a:spLocks noChangeArrowheads="1"/>
            </p:cNvSpPr>
            <p:nvPr/>
          </p:nvSpPr>
          <p:spPr bwMode="auto">
            <a:xfrm>
              <a:off x="688" y="510"/>
              <a:ext cx="225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89988" tIns="46794" rIns="89988" bIns="46794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ClrTx/>
                <a:buFontTx/>
                <a:buNone/>
              </a:pPr>
              <a:r>
                <a:rPr lang="en-US" sz="2400">
                  <a:solidFill>
                    <a:srgbClr val="404040"/>
                  </a:solidFill>
                  <a:latin typeface="幼圆" panose="02010509060101010101" pitchFamily="49" charset="-122"/>
                </a:rPr>
                <a:t>3</a:t>
              </a:r>
            </a:p>
          </p:txBody>
        </p:sp>
      </p:grp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609516" y="886157"/>
            <a:ext cx="1679356" cy="398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88" tIns="46794" rIns="89988" bIns="46794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zh-CN" altLang="en-US" sz="2000"/>
              <a:t>注意</a:t>
            </a:r>
          </a:p>
        </p:txBody>
      </p:sp>
      <p:sp>
        <p:nvSpPr>
          <p:cNvPr id="17413" name="Freeform 5"/>
          <p:cNvSpPr>
            <a:spLocks noChangeArrowheads="1"/>
          </p:cNvSpPr>
          <p:nvPr/>
        </p:nvSpPr>
        <p:spPr bwMode="auto">
          <a:xfrm rot="1320000" flipH="1">
            <a:off x="2550781" y="633777"/>
            <a:ext cx="2196814" cy="1976180"/>
          </a:xfrm>
          <a:custGeom>
            <a:avLst/>
            <a:gdLst>
              <a:gd name="T0" fmla="*/ 2160965 w 2197579"/>
              <a:gd name="T1" fmla="*/ 1241278 h 1976565"/>
              <a:gd name="T2" fmla="*/ 1593351 w 2197579"/>
              <a:gd name="T3" fmla="*/ 1870798 h 1976565"/>
              <a:gd name="T4" fmla="*/ 789388 w 2197579"/>
              <a:gd name="T5" fmla="*/ 1936575 h 1976565"/>
              <a:gd name="T6" fmla="*/ 1098790 w 2197579"/>
              <a:gd name="T7" fmla="*/ 988283 h 1976565"/>
              <a:gd name="T8" fmla="*/ 2160965 w 2197579"/>
              <a:gd name="T9" fmla="*/ 1241278 h 1976565"/>
              <a:gd name="T10" fmla="*/ 2160965 w 2197579"/>
              <a:gd name="T11" fmla="*/ 1241278 h 1976565"/>
              <a:gd name="T12" fmla="*/ 1593351 w 2197579"/>
              <a:gd name="T13" fmla="*/ 1870798 h 1976565"/>
              <a:gd name="T14" fmla="*/ 789388 w 2197579"/>
              <a:gd name="T15" fmla="*/ 1936575 h 19765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97579" h="1976565" stroke="0">
                <a:moveTo>
                  <a:pt x="2160965" y="1241278"/>
                </a:moveTo>
                <a:cubicBezTo>
                  <a:pt x="2080532" y="1514459"/>
                  <a:pt x="1873923" y="1743602"/>
                  <a:pt x="1593351" y="1870798"/>
                </a:cubicBezTo>
                <a:cubicBezTo>
                  <a:pt x="1344351" y="1983682"/>
                  <a:pt x="1056947" y="2007196"/>
                  <a:pt x="789388" y="1936575"/>
                </a:cubicBezTo>
                <a:lnTo>
                  <a:pt x="1098790" y="988283"/>
                </a:lnTo>
                <a:lnTo>
                  <a:pt x="2160965" y="1241278"/>
                </a:lnTo>
                <a:close/>
              </a:path>
              <a:path w="2197579" h="1976565" fill="none">
                <a:moveTo>
                  <a:pt x="2160965" y="1241278"/>
                </a:moveTo>
                <a:cubicBezTo>
                  <a:pt x="2080532" y="1514459"/>
                  <a:pt x="1873923" y="1743602"/>
                  <a:pt x="1593351" y="1870798"/>
                </a:cubicBezTo>
                <a:cubicBezTo>
                  <a:pt x="1344351" y="1983682"/>
                  <a:pt x="1056947" y="2007196"/>
                  <a:pt x="789388" y="1936575"/>
                </a:cubicBezTo>
              </a:path>
            </a:pathLst>
          </a:custGeom>
          <a:noFill/>
          <a:ln w="6480" cap="flat">
            <a:solidFill>
              <a:srgbClr val="4D4D4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4715849" y="2373451"/>
            <a:ext cx="4282517" cy="402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88" tIns="46794" rIns="89988" bIns="46794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zh-CN" altLang="en-US" sz="2000"/>
              <a:t>注意跳过血量为</a:t>
            </a:r>
            <a:r>
              <a:rPr lang="en-US" sz="2000"/>
              <a:t>0</a:t>
            </a:r>
            <a:r>
              <a:rPr lang="zh-CN" altLang="en-US" sz="2000"/>
              <a:t>的敌人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4365057" y="3221065"/>
            <a:ext cx="5463464" cy="398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88" tIns="46794" rIns="89988" bIns="46794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sz="2000"/>
              <a:t>1-2-3-···-n-1-2-3 </a:t>
            </a:r>
            <a:r>
              <a:rPr lang="zh-CN" altLang="en-US" sz="2000"/>
              <a:t>中</a:t>
            </a:r>
            <a:r>
              <a:rPr lang="en-US" sz="2000"/>
              <a:t>1</a:t>
            </a:r>
            <a:r>
              <a:rPr lang="zh-CN" altLang="en-US" sz="2000"/>
              <a:t>到</a:t>
            </a:r>
            <a:r>
              <a:rPr lang="en-US" sz="2000"/>
              <a:t>n</a:t>
            </a:r>
            <a:r>
              <a:rPr lang="zh-CN" altLang="en-US" sz="2000"/>
              <a:t>及</a:t>
            </a:r>
            <a:r>
              <a:rPr lang="en-US" sz="2000"/>
              <a:t>n</a:t>
            </a:r>
            <a:r>
              <a:rPr lang="zh-CN" altLang="en-US" sz="2000"/>
              <a:t>到</a:t>
            </a:r>
            <a:r>
              <a:rPr lang="en-US" sz="2000"/>
              <a:t>1</a:t>
            </a:r>
            <a:r>
              <a:rPr lang="zh-CN" altLang="en-US" sz="2000"/>
              <a:t>的成环处理</a:t>
            </a:r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4650769" y="3046463"/>
            <a:ext cx="1657134" cy="1587"/>
          </a:xfrm>
          <a:prstGeom prst="line">
            <a:avLst/>
          </a:prstGeom>
          <a:noFill/>
          <a:ln w="6480" cap="sq">
            <a:solidFill>
              <a:srgbClr val="59595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4172995" y="5328991"/>
            <a:ext cx="3061888" cy="1587"/>
          </a:xfrm>
          <a:prstGeom prst="line">
            <a:avLst/>
          </a:prstGeom>
          <a:noFill/>
          <a:ln w="6480" cap="sq">
            <a:solidFill>
              <a:srgbClr val="59595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4326962" y="3905188"/>
            <a:ext cx="2104751" cy="1202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88" tIns="46794" rIns="89988" bIns="46794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ClrTx/>
              <a:buFontTx/>
              <a:buNone/>
            </a:pPr>
            <a:r>
              <a:rPr lang="en-US"/>
              <a:t>if(now==n+1)	</a:t>
            </a:r>
          </a:p>
          <a:p>
            <a:pPr>
              <a:buClrTx/>
              <a:buFontTx/>
              <a:buNone/>
            </a:pPr>
            <a:r>
              <a:rPr lang="en-US"/>
              <a:t>    now=1;</a:t>
            </a:r>
          </a:p>
          <a:p>
            <a:pPr>
              <a:buClrTx/>
              <a:buFontTx/>
              <a:buNone/>
            </a:pPr>
            <a:r>
              <a:rPr lang="en-US"/>
              <a:t>if(now==0)</a:t>
            </a:r>
          </a:p>
          <a:p>
            <a:pPr>
              <a:buClrTx/>
              <a:buFontTx/>
              <a:buNone/>
            </a:pPr>
            <a:r>
              <a:rPr lang="en-US"/>
              <a:t>    now=n;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7145994" y="3840110"/>
            <a:ext cx="3760298" cy="1479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88" tIns="46794" rIns="89988" bIns="46794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ClrTx/>
              <a:buFontTx/>
              <a:buNone/>
            </a:pPr>
            <a:r>
              <a:rPr lang="en-US"/>
              <a:t>now=(now+direct+n)%n</a:t>
            </a:r>
          </a:p>
          <a:p>
            <a:pPr>
              <a:buClrTx/>
              <a:buFontTx/>
              <a:buNone/>
            </a:pPr>
            <a:endParaRPr lang="en-US"/>
          </a:p>
          <a:p>
            <a:pPr>
              <a:buClrTx/>
              <a:buFontTx/>
              <a:buNone/>
            </a:pPr>
            <a:r>
              <a:rPr lang="zh-CN" altLang="en-US"/>
              <a:t>（</a:t>
            </a:r>
            <a:r>
              <a:rPr lang="en-US"/>
              <a:t>now </a:t>
            </a:r>
            <a:r>
              <a:rPr lang="zh-CN" altLang="en-US"/>
              <a:t>为当前袭击的敌人，</a:t>
            </a:r>
            <a:r>
              <a:rPr lang="en-US"/>
              <a:t>direct</a:t>
            </a:r>
            <a:r>
              <a:rPr lang="zh-CN" altLang="en-US"/>
              <a:t>用于控制方向，正向为</a:t>
            </a:r>
            <a:r>
              <a:rPr lang="en-US"/>
              <a:t>1</a:t>
            </a:r>
            <a:r>
              <a:rPr lang="zh-CN" altLang="en-US"/>
              <a:t>反向为</a:t>
            </a:r>
            <a:r>
              <a:rPr lang="en-US"/>
              <a:t>-1</a:t>
            </a:r>
            <a:r>
              <a:rPr lang="zh-CN" altLang="en-US"/>
              <a:t>）</a:t>
            </a:r>
          </a:p>
          <a:p>
            <a:pPr>
              <a:buClrTx/>
              <a:buFontTx/>
              <a:buNone/>
            </a:pPr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V="1">
            <a:off x="5955525" y="4460741"/>
            <a:ext cx="1125391" cy="15873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6047587" y="4130584"/>
            <a:ext cx="953964" cy="368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88" tIns="46794" rIns="89988" bIns="46794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ClrTx/>
              <a:buFontTx/>
              <a:buNone/>
            </a:pPr>
            <a:r>
              <a:rPr lang="en-US"/>
              <a:t>better</a:t>
            </a:r>
          </a:p>
        </p:txBody>
      </p:sp>
    </p:spTree>
    <p:extLst>
      <p:ext uri="{BB962C8B-B14F-4D97-AF65-F5344CB8AC3E}">
        <p14:creationId xmlns:p14="http://schemas.microsoft.com/office/powerpoint/2010/main" val="19218037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570620" y="300624"/>
            <a:ext cx="3684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B: </a:t>
            </a:r>
            <a:r>
              <a:rPr lang="en-US" altLang="zh-CN" sz="2800" dirty="0"/>
              <a:t>Crackle</a:t>
            </a:r>
            <a:endParaRPr lang="zh-CN" altLang="en-US" sz="2800" dirty="0"/>
          </a:p>
        </p:txBody>
      </p:sp>
      <p:sp>
        <p:nvSpPr>
          <p:cNvPr id="3" name="文本框 2"/>
          <p:cNvSpPr txBox="1"/>
          <p:nvPr/>
        </p:nvSpPr>
        <p:spPr>
          <a:xfrm>
            <a:off x="504203" y="1427147"/>
            <a:ext cx="899872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【</a:t>
            </a:r>
            <a:r>
              <a:rPr lang="zh-CN" altLang="en-US" dirty="0" smtClean="0"/>
              <a:t>题目大意</a:t>
            </a:r>
            <a:r>
              <a:rPr lang="en-US" altLang="zh-CN" dirty="0" smtClean="0"/>
              <a:t>】</a:t>
            </a:r>
            <a:endParaRPr lang="en-US" altLang="zh-CN" dirty="0"/>
          </a:p>
          <a:p>
            <a:r>
              <a:rPr lang="en-US" altLang="zh-CN" dirty="0" smtClean="0"/>
              <a:t>	n</a:t>
            </a:r>
            <a:r>
              <a:rPr lang="zh-CN" altLang="en-US" dirty="0" smtClean="0"/>
              <a:t>发连环爆裂，每次随机打</a:t>
            </a:r>
            <a:r>
              <a:rPr lang="en-US" altLang="zh-CN" dirty="0" smtClean="0"/>
              <a:t>3~6</a:t>
            </a:r>
            <a:r>
              <a:rPr lang="zh-CN" altLang="en-US" dirty="0" smtClean="0"/>
              <a:t>点伤害，求问伤害大于或等于</a:t>
            </a:r>
            <a:r>
              <a:rPr lang="en-US" altLang="zh-CN" dirty="0" smtClean="0"/>
              <a:t>m</a:t>
            </a:r>
            <a:r>
              <a:rPr lang="zh-CN" altLang="en-US" dirty="0" smtClean="0"/>
              <a:t>的概率</a:t>
            </a:r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     </a:t>
            </a:r>
            <a:r>
              <a:rPr lang="zh-CN" altLang="en-US" dirty="0" smtClean="0"/>
              <a:t>概率可以以</a:t>
            </a:r>
            <a:r>
              <a:rPr lang="en-US" altLang="zh-CN" dirty="0" smtClean="0"/>
              <a:t>A/B</a:t>
            </a:r>
            <a:r>
              <a:rPr lang="zh-CN" altLang="en-US" dirty="0" smtClean="0"/>
              <a:t>的形式表示，只要输出</a:t>
            </a:r>
            <a:r>
              <a:rPr lang="en-US" altLang="zh-CN" dirty="0" smtClean="0"/>
              <a:t>A mod 786433</a:t>
            </a:r>
            <a:r>
              <a:rPr lang="zh-CN" altLang="en-US" dirty="0" smtClean="0"/>
              <a:t>即可。</a:t>
            </a:r>
            <a:endParaRPr lang="en-US" altLang="zh-CN" dirty="0" smtClean="0"/>
          </a:p>
          <a:p>
            <a:r>
              <a:rPr lang="en-US" altLang="zh-CN" dirty="0" smtClean="0"/>
              <a:t>	</a:t>
            </a:r>
            <a:r>
              <a:rPr lang="pt-BR" altLang="zh-CN" dirty="0"/>
              <a:t>(0 &lt;= n &lt;= 10000, 1 &lt;= m &lt;= 100000</a:t>
            </a:r>
            <a:r>
              <a:rPr lang="pt-BR" altLang="zh-CN" dirty="0" smtClean="0"/>
              <a:t>)</a:t>
            </a:r>
          </a:p>
          <a:p>
            <a:endParaRPr lang="en-US" altLang="zh-CN" dirty="0"/>
          </a:p>
          <a:p>
            <a:r>
              <a:rPr lang="en-US" altLang="zh-CN" dirty="0" smtClean="0"/>
              <a:t>【</a:t>
            </a:r>
            <a:r>
              <a:rPr lang="zh-CN" altLang="en-US" dirty="0" smtClean="0"/>
              <a:t>做法</a:t>
            </a:r>
            <a:r>
              <a:rPr lang="en-US" altLang="zh-CN" dirty="0" smtClean="0"/>
              <a:t>】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</a:t>
            </a:r>
            <a:r>
              <a:rPr lang="en-US" altLang="zh-CN" dirty="0" smtClean="0"/>
              <a:t>NTT</a:t>
            </a:r>
            <a:r>
              <a:rPr lang="zh-CN" altLang="en-US" dirty="0" smtClean="0"/>
              <a:t>暴力求多项式的</a:t>
            </a:r>
            <a:r>
              <a:rPr lang="en-US" altLang="zh-CN" dirty="0" smtClean="0"/>
              <a:t>N</a:t>
            </a:r>
            <a:r>
              <a:rPr lang="zh-CN" altLang="en-US" dirty="0" smtClean="0"/>
              <a:t>次方，将大于等于</a:t>
            </a:r>
            <a:r>
              <a:rPr lang="en-US" altLang="zh-CN" dirty="0" smtClean="0"/>
              <a:t>m</a:t>
            </a:r>
            <a:r>
              <a:rPr lang="zh-CN" altLang="en-US" dirty="0" smtClean="0"/>
              <a:t>的项的系数合并。 </a:t>
            </a:r>
            <a:r>
              <a:rPr lang="en-US" altLang="zh-CN" dirty="0" smtClean="0"/>
              <a:t>O(</a:t>
            </a:r>
            <a:r>
              <a:rPr lang="en-US" altLang="zh-CN" dirty="0" err="1" smtClean="0"/>
              <a:t>mlogmlogn</a:t>
            </a:r>
            <a:r>
              <a:rPr lang="en-US" altLang="zh-CN" dirty="0" smtClean="0"/>
              <a:t>)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）计算递推公式，每一项的和往前累加得出结果，可以用离线或者组合数的方法减少计算量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58421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570620" y="300624"/>
            <a:ext cx="3684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C: </a:t>
            </a:r>
            <a:r>
              <a:rPr lang="en-US" altLang="zh-CN" sz="2800" dirty="0" err="1" smtClean="0"/>
              <a:t>Dr.Boom</a:t>
            </a:r>
            <a:endParaRPr lang="zh-CN" altLang="en-US" sz="2800" dirty="0"/>
          </a:p>
        </p:txBody>
      </p:sp>
      <p:sp>
        <p:nvSpPr>
          <p:cNvPr id="3" name="文本框 2"/>
          <p:cNvSpPr txBox="1"/>
          <p:nvPr/>
        </p:nvSpPr>
        <p:spPr>
          <a:xfrm>
            <a:off x="606752" y="1367326"/>
            <a:ext cx="89987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【</a:t>
            </a:r>
            <a:r>
              <a:rPr lang="zh-CN" altLang="en-US" dirty="0" smtClean="0"/>
              <a:t>题目大意</a:t>
            </a:r>
            <a:r>
              <a:rPr lang="en-US" altLang="zh-CN" dirty="0" smtClean="0"/>
              <a:t>】</a:t>
            </a:r>
            <a:endParaRPr lang="en-US" altLang="zh-CN" dirty="0"/>
          </a:p>
          <a:p>
            <a:r>
              <a:rPr lang="en-US" altLang="zh-CN" dirty="0" smtClean="0"/>
              <a:t>	</a:t>
            </a:r>
            <a:r>
              <a:rPr lang="zh-CN" altLang="en-US" dirty="0" smtClean="0"/>
              <a:t>砰砰博士要引爆</a:t>
            </a:r>
            <a:r>
              <a:rPr lang="en-US" altLang="zh-CN" dirty="0" smtClean="0"/>
              <a:t>N</a:t>
            </a:r>
            <a:r>
              <a:rPr lang="zh-CN" altLang="en-US" dirty="0" smtClean="0"/>
              <a:t>枚炸弹，每次会随机炸场上</a:t>
            </a:r>
            <a:r>
              <a:rPr lang="en-US" altLang="zh-CN" dirty="0" smtClean="0"/>
              <a:t>X</a:t>
            </a:r>
            <a:r>
              <a:rPr lang="zh-CN" altLang="en-US" dirty="0" smtClean="0"/>
              <a:t>个小怪物（</a:t>
            </a:r>
            <a:r>
              <a:rPr lang="en-US" altLang="zh-CN" dirty="0" smtClean="0"/>
              <a:t>1HP</a:t>
            </a:r>
            <a:r>
              <a:rPr lang="zh-CN" altLang="en-US" dirty="0" smtClean="0"/>
              <a:t>），</a:t>
            </a:r>
            <a:r>
              <a:rPr lang="en-US" altLang="zh-CN" dirty="0" smtClean="0"/>
              <a:t>Y</a:t>
            </a:r>
            <a:r>
              <a:rPr lang="zh-CN" altLang="en-US" dirty="0" smtClean="0"/>
              <a:t>个大怪物</a:t>
            </a:r>
            <a:r>
              <a:rPr lang="en-US" altLang="zh-CN" dirty="0" smtClean="0"/>
              <a:t>(2HP)</a:t>
            </a:r>
            <a:r>
              <a:rPr lang="zh-CN" altLang="en-US" dirty="0" smtClean="0"/>
              <a:t>和</a:t>
            </a:r>
            <a:r>
              <a:rPr lang="en-US" altLang="zh-CN" dirty="0" smtClean="0"/>
              <a:t>1</a:t>
            </a:r>
            <a:r>
              <a:rPr lang="zh-CN" altLang="en-US" dirty="0" smtClean="0"/>
              <a:t>个</a:t>
            </a:r>
            <a:r>
              <a:rPr lang="en-US" altLang="zh-CN" dirty="0" smtClean="0"/>
              <a:t>Boss</a:t>
            </a:r>
            <a:r>
              <a:rPr lang="zh-CN" altLang="en-US" dirty="0" smtClean="0"/>
              <a:t>之一（无限</a:t>
            </a:r>
            <a:r>
              <a:rPr lang="en-US" altLang="zh-CN" dirty="0" smtClean="0"/>
              <a:t>HP</a:t>
            </a:r>
            <a:r>
              <a:rPr lang="zh-CN" altLang="en-US" dirty="0" smtClean="0"/>
              <a:t>），随机造成</a:t>
            </a:r>
            <a:r>
              <a:rPr lang="en-US" altLang="zh-CN" dirty="0" smtClean="0"/>
              <a:t>1~2</a:t>
            </a:r>
            <a:r>
              <a:rPr lang="zh-CN" altLang="en-US" dirty="0" smtClean="0"/>
              <a:t>点伤害，被炸死的怪物会消失，问对</a:t>
            </a:r>
            <a:r>
              <a:rPr lang="en-US" altLang="zh-CN" dirty="0" smtClean="0"/>
              <a:t>Boss</a:t>
            </a:r>
            <a:r>
              <a:rPr lang="zh-CN" altLang="en-US" dirty="0" smtClean="0"/>
              <a:t>的伤害的期望是多少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 smtClean="0"/>
              <a:t>【</a:t>
            </a:r>
            <a:r>
              <a:rPr lang="zh-CN" altLang="en-US" dirty="0" smtClean="0"/>
              <a:t>做法</a:t>
            </a:r>
            <a:r>
              <a:rPr lang="en-US" altLang="zh-CN" dirty="0" smtClean="0"/>
              <a:t>】</a:t>
            </a:r>
          </a:p>
          <a:p>
            <a:r>
              <a:rPr lang="en-US" altLang="zh-CN" dirty="0"/>
              <a:t>	</a:t>
            </a:r>
            <a:r>
              <a:rPr lang="en-US" altLang="zh-CN" dirty="0" smtClean="0"/>
              <a:t>DP. </a:t>
            </a:r>
            <a:r>
              <a:rPr lang="zh-CN" altLang="en-US" dirty="0" smtClean="0"/>
              <a:t>用状态</a:t>
            </a:r>
            <a:r>
              <a:rPr lang="en-US" altLang="zh-CN" dirty="0" smtClean="0"/>
              <a:t>F[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][x][y]</a:t>
            </a:r>
            <a:r>
              <a:rPr lang="zh-CN" altLang="en-US" dirty="0" smtClean="0"/>
              <a:t>表示用了</a:t>
            </a:r>
            <a:r>
              <a:rPr lang="en-US" altLang="zh-CN" dirty="0" err="1" smtClean="0"/>
              <a:t>i</a:t>
            </a:r>
            <a:r>
              <a:rPr lang="zh-CN" altLang="en-US" dirty="0" smtClean="0"/>
              <a:t>个炸弹，还有</a:t>
            </a:r>
            <a:r>
              <a:rPr lang="en-US" altLang="zh-CN" dirty="0" smtClean="0"/>
              <a:t>x</a:t>
            </a:r>
            <a:r>
              <a:rPr lang="zh-CN" altLang="en-US" dirty="0" smtClean="0"/>
              <a:t>个小怪物，和</a:t>
            </a:r>
            <a:r>
              <a:rPr lang="en-US" altLang="zh-CN" dirty="0" smtClean="0"/>
              <a:t>y</a:t>
            </a:r>
            <a:r>
              <a:rPr lang="zh-CN" altLang="en-US" dirty="0" smtClean="0"/>
              <a:t>个大怪物发生的概率。</a:t>
            </a:r>
            <a:endParaRPr lang="en-US" altLang="zh-CN" dirty="0" smtClean="0"/>
          </a:p>
          <a:p>
            <a:r>
              <a:rPr lang="en-US" altLang="zh-CN" dirty="0"/>
              <a:t>	</a:t>
            </a:r>
            <a:r>
              <a:rPr lang="en-US" altLang="zh-CN" dirty="0" smtClean="0"/>
              <a:t>sum = x + y + 1</a:t>
            </a:r>
          </a:p>
          <a:p>
            <a:r>
              <a:rPr lang="en-US" altLang="zh-CN" dirty="0"/>
              <a:t>	</a:t>
            </a:r>
            <a:r>
              <a:rPr lang="en-US" altLang="zh-CN" dirty="0" smtClean="0"/>
              <a:t>F[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][x - 1][y] += </a:t>
            </a:r>
            <a:r>
              <a:rPr lang="zh-CN" altLang="en-US" dirty="0" smtClean="0"/>
              <a:t>（</a:t>
            </a:r>
            <a:r>
              <a:rPr lang="en-US" altLang="zh-CN" dirty="0" smtClean="0"/>
              <a:t>x/sum</a:t>
            </a:r>
            <a:r>
              <a:rPr lang="zh-CN" altLang="en-US" dirty="0" smtClean="0"/>
              <a:t>）</a:t>
            </a:r>
            <a:r>
              <a:rPr lang="en-US" altLang="zh-CN" dirty="0" smtClean="0"/>
              <a:t>* (F[i-1][x][y])</a:t>
            </a:r>
          </a:p>
          <a:p>
            <a:r>
              <a:rPr lang="en-US" altLang="zh-CN" dirty="0"/>
              <a:t>	</a:t>
            </a:r>
            <a:r>
              <a:rPr lang="en-US" altLang="zh-CN" dirty="0" smtClean="0"/>
              <a:t>F[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][x][y-1] += </a:t>
            </a:r>
            <a:r>
              <a:rPr lang="zh-CN" altLang="en-US" dirty="0" smtClean="0"/>
              <a:t>（</a:t>
            </a:r>
            <a:r>
              <a:rPr lang="en-US" altLang="zh-CN" dirty="0"/>
              <a:t>y</a:t>
            </a:r>
            <a:r>
              <a:rPr lang="en-US" altLang="zh-CN" dirty="0" smtClean="0"/>
              <a:t>/sum</a:t>
            </a:r>
            <a:r>
              <a:rPr lang="zh-CN" altLang="en-US" dirty="0" smtClean="0"/>
              <a:t>）</a:t>
            </a:r>
            <a:r>
              <a:rPr lang="en-US" altLang="zh-CN" dirty="0" smtClean="0"/>
              <a:t>* (F[i-1][x][y]) / 2</a:t>
            </a:r>
          </a:p>
          <a:p>
            <a:r>
              <a:rPr lang="en-US" altLang="zh-CN" dirty="0" smtClean="0"/>
              <a:t>	F[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][x+1][y-1] += </a:t>
            </a:r>
            <a:r>
              <a:rPr lang="zh-CN" altLang="en-US" dirty="0" smtClean="0"/>
              <a:t>（</a:t>
            </a:r>
            <a:r>
              <a:rPr lang="en-US" altLang="zh-CN" dirty="0"/>
              <a:t>y</a:t>
            </a:r>
            <a:r>
              <a:rPr lang="en-US" altLang="zh-CN" dirty="0" smtClean="0"/>
              <a:t>/sum</a:t>
            </a:r>
            <a:r>
              <a:rPr lang="zh-CN" altLang="en-US" dirty="0" smtClean="0"/>
              <a:t>）</a:t>
            </a:r>
            <a:r>
              <a:rPr lang="en-US" altLang="zh-CN" dirty="0" smtClean="0"/>
              <a:t>* (F[i-1][x][y]) / 2</a:t>
            </a:r>
          </a:p>
          <a:p>
            <a:r>
              <a:rPr lang="en-US" altLang="zh-CN" dirty="0" smtClean="0"/>
              <a:t>	F[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][x][y] += </a:t>
            </a:r>
            <a:r>
              <a:rPr lang="zh-CN" altLang="en-US" dirty="0" smtClean="0"/>
              <a:t>（</a:t>
            </a:r>
            <a:r>
              <a:rPr lang="en-US" altLang="zh-CN" dirty="0"/>
              <a:t>1</a:t>
            </a:r>
            <a:r>
              <a:rPr lang="en-US" altLang="zh-CN" dirty="0" smtClean="0"/>
              <a:t>/sum</a:t>
            </a:r>
            <a:r>
              <a:rPr lang="zh-CN" altLang="en-US" dirty="0" smtClean="0"/>
              <a:t>）</a:t>
            </a:r>
            <a:r>
              <a:rPr lang="en-US" altLang="zh-CN" dirty="0" smtClean="0"/>
              <a:t>* (F[i-1][x][y])</a:t>
            </a:r>
          </a:p>
          <a:p>
            <a:r>
              <a:rPr lang="en-US" altLang="zh-CN" dirty="0"/>
              <a:t>	</a:t>
            </a:r>
            <a:r>
              <a:rPr lang="zh-CN" altLang="en-US" dirty="0" smtClean="0"/>
              <a:t>初始</a:t>
            </a:r>
            <a:r>
              <a:rPr lang="en-US" altLang="zh-CN" dirty="0" smtClean="0"/>
              <a:t>:	F[0][X][Y] = 1.0</a:t>
            </a:r>
          </a:p>
          <a:p>
            <a:r>
              <a:rPr lang="en-US" altLang="zh-CN" dirty="0" smtClean="0"/>
              <a:t>	</a:t>
            </a:r>
            <a:r>
              <a:rPr lang="zh-CN" altLang="en-US" dirty="0" smtClean="0"/>
              <a:t>答案：</a:t>
            </a:r>
            <a:r>
              <a:rPr lang="en-US" altLang="zh-CN" dirty="0" smtClean="0"/>
              <a:t>	</a:t>
            </a:r>
            <a:r>
              <a:rPr lang="en-US" altLang="zh-CN" dirty="0" err="1" smtClean="0"/>
              <a:t>ans</a:t>
            </a:r>
            <a:r>
              <a:rPr lang="en-US" altLang="zh-CN" dirty="0" smtClean="0"/>
              <a:t> += </a:t>
            </a:r>
            <a:r>
              <a:rPr lang="zh-CN" altLang="en-US" dirty="0" smtClean="0"/>
              <a:t>（</a:t>
            </a:r>
            <a:r>
              <a:rPr lang="en-US" altLang="zh-CN" dirty="0" smtClean="0"/>
              <a:t>1/sum</a:t>
            </a:r>
            <a:r>
              <a:rPr lang="zh-CN" altLang="en-US" dirty="0" smtClean="0"/>
              <a:t>）</a:t>
            </a:r>
            <a:r>
              <a:rPr lang="en-US" altLang="zh-CN" dirty="0" smtClean="0"/>
              <a:t>* F[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][j][k] * </a:t>
            </a:r>
            <a:r>
              <a:rPr lang="en-US" altLang="zh-CN" dirty="0" smtClean="0"/>
              <a:t>1.5</a:t>
            </a:r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27641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D: Market</a:t>
            </a:r>
            <a:endParaRPr lang="zh-CN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 </a:t>
            </a:r>
            <a:r>
              <a:rPr lang="zh-CN" altLang="en-US" dirty="0" smtClean="0"/>
              <a:t>线段树合并</a:t>
            </a:r>
            <a:r>
              <a:rPr lang="en-US" altLang="zh-CN" dirty="0" smtClean="0"/>
              <a:t>, </a:t>
            </a:r>
            <a:r>
              <a:rPr lang="zh-CN" altLang="en-US" dirty="0" smtClean="0"/>
              <a:t>最大流</a:t>
            </a:r>
            <a:r>
              <a:rPr lang="en-US" altLang="zh-CN" dirty="0" smtClean="0"/>
              <a:t>, </a:t>
            </a:r>
            <a:r>
              <a:rPr lang="zh-CN" altLang="en-US" dirty="0" smtClean="0"/>
              <a:t>优化建图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24685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题意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n</a:t>
            </a:r>
            <a:r>
              <a:rPr lang="zh-CN" altLang="en-US" dirty="0" smtClean="0"/>
              <a:t>个人构成树形关系</a:t>
            </a:r>
            <a:r>
              <a:rPr lang="en-US" altLang="zh-CN" dirty="0" smtClean="0"/>
              <a:t>, </a:t>
            </a:r>
            <a:r>
              <a:rPr lang="zh-CN" altLang="en-US" dirty="0" smtClean="0"/>
              <a:t>每个人最多卖</a:t>
            </a:r>
            <a:r>
              <a:rPr lang="en-US" altLang="zh-CN" dirty="0" smtClean="0"/>
              <a:t>w[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</a:t>
            </a:r>
            <a:r>
              <a:rPr lang="zh-CN" altLang="en-US" dirty="0" smtClean="0"/>
              <a:t>的苹果</a:t>
            </a:r>
            <a:endParaRPr lang="en-US" altLang="zh-CN" dirty="0" smtClean="0"/>
          </a:p>
          <a:p>
            <a:r>
              <a:rPr lang="en-US" altLang="zh-CN" dirty="0" smtClean="0"/>
              <a:t>m</a:t>
            </a:r>
            <a:r>
              <a:rPr lang="zh-CN" altLang="en-US" dirty="0" smtClean="0"/>
              <a:t>个人过来买苹果</a:t>
            </a:r>
            <a:r>
              <a:rPr lang="en-US" altLang="zh-CN" dirty="0" smtClean="0"/>
              <a:t>, </a:t>
            </a:r>
            <a:r>
              <a:rPr lang="zh-CN" altLang="en-US" dirty="0"/>
              <a:t>最</a:t>
            </a:r>
            <a:r>
              <a:rPr lang="zh-CN" altLang="en-US" dirty="0" smtClean="0"/>
              <a:t>多买</a:t>
            </a:r>
            <a:r>
              <a:rPr lang="en-US" altLang="zh-CN" dirty="0" smtClean="0"/>
              <a:t>c[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</a:t>
            </a:r>
            <a:r>
              <a:rPr lang="zh-CN" altLang="en-US" dirty="0" smtClean="0"/>
              <a:t>个</a:t>
            </a:r>
            <a:r>
              <a:rPr lang="en-US" altLang="zh-CN" dirty="0" smtClean="0"/>
              <a:t>, </a:t>
            </a:r>
            <a:r>
              <a:rPr lang="zh-CN" altLang="en-US" dirty="0" smtClean="0"/>
              <a:t>向</a:t>
            </a:r>
            <a:r>
              <a:rPr lang="en-US" altLang="zh-CN" dirty="0" smtClean="0"/>
              <a:t>x[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</a:t>
            </a:r>
            <a:r>
              <a:rPr lang="zh-CN" altLang="en-US" dirty="0" smtClean="0"/>
              <a:t>以及</a:t>
            </a:r>
            <a:r>
              <a:rPr lang="en-US" altLang="zh-CN" dirty="0" smtClean="0"/>
              <a:t>x[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</a:t>
            </a:r>
            <a:r>
              <a:rPr lang="zh-CN" altLang="en-US" dirty="0" smtClean="0"/>
              <a:t>后代和</a:t>
            </a:r>
            <a:r>
              <a:rPr lang="en-US" altLang="zh-CN" dirty="0" smtClean="0"/>
              <a:t>x[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</a:t>
            </a:r>
            <a:r>
              <a:rPr lang="zh-CN" altLang="en-US" dirty="0" smtClean="0"/>
              <a:t>距离小于等于</a:t>
            </a:r>
            <a:r>
              <a:rPr lang="en-US" altLang="zh-CN" dirty="0" smtClean="0"/>
              <a:t>d[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</a:t>
            </a:r>
            <a:r>
              <a:rPr lang="zh-CN" altLang="en-US" dirty="0" smtClean="0"/>
              <a:t>的人买</a:t>
            </a:r>
            <a:r>
              <a:rPr lang="en-US" altLang="zh-CN" dirty="0" smtClean="0"/>
              <a:t>.</a:t>
            </a:r>
          </a:p>
          <a:p>
            <a:r>
              <a:rPr lang="zh-CN" altLang="en-US" dirty="0" smtClean="0"/>
              <a:t>问总共最多能卖出多少苹果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数据规模</a:t>
            </a:r>
            <a:r>
              <a:rPr lang="en-US" altLang="zh-CN" dirty="0" smtClean="0"/>
              <a:t>: 1 &lt;= n, m &lt;= 10^4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0306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直观想法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显</a:t>
            </a:r>
            <a:r>
              <a:rPr lang="zh-CN" altLang="en-US" dirty="0" smtClean="0"/>
              <a:t>然是一个网络流模型</a:t>
            </a:r>
            <a:endParaRPr lang="en-US" altLang="zh-CN" dirty="0" smtClean="0"/>
          </a:p>
          <a:p>
            <a:r>
              <a:rPr lang="zh-CN" altLang="en-US" dirty="0"/>
              <a:t>建</a:t>
            </a:r>
            <a:r>
              <a:rPr lang="zh-CN" altLang="en-US" dirty="0" smtClean="0"/>
              <a:t>立源点</a:t>
            </a:r>
            <a:r>
              <a:rPr lang="en-US" altLang="zh-CN" dirty="0" smtClean="0"/>
              <a:t>S, </a:t>
            </a:r>
            <a:r>
              <a:rPr lang="zh-CN" altLang="en-US" dirty="0" smtClean="0"/>
              <a:t>向所有卖家连边</a:t>
            </a:r>
            <a:r>
              <a:rPr lang="en-US" altLang="zh-CN" dirty="0" smtClean="0"/>
              <a:t>, </a:t>
            </a:r>
            <a:r>
              <a:rPr lang="zh-CN" altLang="en-US" dirty="0" smtClean="0"/>
              <a:t>流量</a:t>
            </a:r>
            <a:r>
              <a:rPr lang="en-US" altLang="zh-CN" dirty="0" smtClean="0"/>
              <a:t>w[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</a:t>
            </a:r>
          </a:p>
          <a:p>
            <a:r>
              <a:rPr lang="zh-CN" altLang="en-US" dirty="0"/>
              <a:t>建</a:t>
            </a:r>
            <a:r>
              <a:rPr lang="zh-CN" altLang="en-US" dirty="0" smtClean="0"/>
              <a:t>立汇点</a:t>
            </a:r>
            <a:r>
              <a:rPr lang="en-US" altLang="zh-CN" dirty="0" smtClean="0"/>
              <a:t>T, </a:t>
            </a:r>
            <a:r>
              <a:rPr lang="zh-CN" altLang="en-US" dirty="0" smtClean="0"/>
              <a:t>所有买家向其连边</a:t>
            </a:r>
            <a:r>
              <a:rPr lang="en-US" altLang="zh-CN" dirty="0" smtClean="0"/>
              <a:t>, </a:t>
            </a:r>
            <a:r>
              <a:rPr lang="zh-CN" altLang="en-US" dirty="0" smtClean="0"/>
              <a:t>流量</a:t>
            </a:r>
            <a:r>
              <a:rPr lang="en-US" altLang="zh-CN" dirty="0" smtClean="0"/>
              <a:t>c[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</a:t>
            </a:r>
          </a:p>
          <a:p>
            <a:r>
              <a:rPr lang="zh-CN" altLang="en-US" dirty="0" smtClean="0"/>
              <a:t>卖家向所有能够买他苹果的买家连边</a:t>
            </a:r>
            <a:r>
              <a:rPr lang="en-US" altLang="zh-CN" dirty="0" smtClean="0"/>
              <a:t>, </a:t>
            </a:r>
            <a:r>
              <a:rPr lang="zh-CN" altLang="en-US" dirty="0" smtClean="0"/>
              <a:t>流量∞</a:t>
            </a:r>
            <a:endParaRPr lang="en-US" altLang="zh-CN" dirty="0"/>
          </a:p>
          <a:p>
            <a:r>
              <a:rPr lang="zh-CN" altLang="en-US" dirty="0" smtClean="0"/>
              <a:t>从</a:t>
            </a:r>
            <a:r>
              <a:rPr lang="en-US" altLang="zh-CN" dirty="0" smtClean="0"/>
              <a:t>S</a:t>
            </a:r>
            <a:r>
              <a:rPr lang="zh-CN" altLang="en-US" dirty="0" smtClean="0"/>
              <a:t>到</a:t>
            </a:r>
            <a:r>
              <a:rPr lang="en-US" altLang="zh-CN" dirty="0" smtClean="0"/>
              <a:t>T</a:t>
            </a:r>
            <a:r>
              <a:rPr lang="zh-CN" altLang="en-US" dirty="0" smtClean="0"/>
              <a:t>求最大流</a:t>
            </a:r>
            <a:r>
              <a:rPr lang="en-US" altLang="zh-CN" dirty="0" smtClean="0"/>
              <a:t>, </a:t>
            </a:r>
            <a:r>
              <a:rPr lang="zh-CN" altLang="en-US" dirty="0" smtClean="0"/>
              <a:t>就是答案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然而</a:t>
            </a:r>
            <a:r>
              <a:rPr lang="en-US" altLang="zh-CN" dirty="0" smtClean="0"/>
              <a:t>, </a:t>
            </a:r>
            <a:r>
              <a:rPr lang="zh-CN" altLang="en-US" dirty="0" smtClean="0"/>
              <a:t>边数是</a:t>
            </a:r>
            <a:r>
              <a:rPr lang="en-US" altLang="zh-CN" dirty="0" smtClean="0"/>
              <a:t>n * m, </a:t>
            </a:r>
            <a:r>
              <a:rPr lang="zh-CN" altLang="en-US" dirty="0" smtClean="0"/>
              <a:t>爆炸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81938658"/>
      </p:ext>
    </p:extLst>
  </p:cSld>
  <p:clrMapOvr>
    <a:masterClrMapping/>
  </p:clrMapOvr>
</p:sld>
</file>

<file path=ppt/theme/theme1.xml><?xml version="1.0" encoding="utf-8"?>
<a:theme xmlns:a="http://schemas.openxmlformats.org/drawingml/2006/main" name="平面">
  <a:themeElements>
    <a:clrScheme name="平面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平面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平面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103</TotalTime>
  <Words>1425</Words>
  <Application>Microsoft Office PowerPoint</Application>
  <PresentationFormat>宽屏</PresentationFormat>
  <Paragraphs>149</Paragraphs>
  <Slides>24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5" baseType="lpstr">
      <vt:lpstr>StarSymbol</vt:lpstr>
      <vt:lpstr>方正姚体</vt:lpstr>
      <vt:lpstr>华文新魏</vt:lpstr>
      <vt:lpstr>宋体</vt:lpstr>
      <vt:lpstr>微软雅黑</vt:lpstr>
      <vt:lpstr>幼圆</vt:lpstr>
      <vt:lpstr>Arial</vt:lpstr>
      <vt:lpstr>Calibri</vt:lpstr>
      <vt:lpstr>Trebuchet MS</vt:lpstr>
      <vt:lpstr>Wingdings 3</vt:lpstr>
      <vt:lpstr>平面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D: Market</vt:lpstr>
      <vt:lpstr>题意</vt:lpstr>
      <vt:lpstr>直观想法</vt:lpstr>
      <vt:lpstr>优化1 — 树套树</vt:lpstr>
      <vt:lpstr>优化2 – 线段树合并</vt:lpstr>
      <vt:lpstr>优化2 – 线段树合并</vt:lpstr>
      <vt:lpstr>总结</vt:lpstr>
      <vt:lpstr>PowerPoint 演示文稿</vt:lpstr>
      <vt:lpstr>F: Permutation</vt:lpstr>
      <vt:lpstr>题意</vt:lpstr>
      <vt:lpstr>预处理</vt:lpstr>
      <vt:lpstr>计算次数方法1：模拟</vt:lpstr>
      <vt:lpstr>计算次数方法2：中国剩余定理</vt:lpstr>
      <vt:lpstr>计算次数方法2：中国剩余定理</vt:lpstr>
      <vt:lpstr>关于语言选择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JY F</dc:creator>
  <cp:lastModifiedBy>JY F</cp:lastModifiedBy>
  <cp:revision>72</cp:revision>
  <dcterms:created xsi:type="dcterms:W3CDTF">2015-07-15T00:55:51Z</dcterms:created>
  <dcterms:modified xsi:type="dcterms:W3CDTF">2015-07-15T03:27:32Z</dcterms:modified>
</cp:coreProperties>
</file>