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81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07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71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175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7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508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20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60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99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7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F6DBC-D975-454C-8145-6134F8F09538}" type="datetimeFigureOut">
              <a:rPr lang="zh-CN" altLang="en-US" smtClean="0"/>
              <a:t>2014/7/13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32D08-A420-4B2B-BD96-9D2A95EA9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93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dirty="0" smtClean="0"/>
              <a:t>AEK-AFH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dirty="0" smtClean="0"/>
              <a:t>Java</a:t>
            </a:r>
            <a:r>
              <a:rPr lang="zh-CN" altLang="en-US" dirty="0" smtClean="0"/>
              <a:t>高精度应用</a:t>
            </a:r>
            <a:endParaRPr lang="en-US" altLang="zh-CN" dirty="0" smtClean="0"/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dirty="0" smtClean="0"/>
              <a:t>矩阵乘法（推公式）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5813381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dirty="0"/>
              <a:t>Description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ln/>
        </p:spPr>
        <p:txBody>
          <a:bodyPr/>
          <a:lstStyle/>
          <a:p>
            <a:pPr marL="341313" indent="-341313">
              <a:spcBef>
                <a:spcPts val="700"/>
              </a:spcBef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sz="2400" dirty="0" smtClean="0"/>
              <a:t>计算</a:t>
            </a:r>
            <a:endParaRPr lang="en-US" altLang="zh-CN" sz="2400" dirty="0" smtClean="0"/>
          </a:p>
          <a:p>
            <a:pPr marL="341313" indent="-341313">
              <a:spcBef>
                <a:spcPts val="700"/>
              </a:spcBef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sz="2400" dirty="0" smtClean="0"/>
              <a:t>输出最后同类项合并之后的常数项</a:t>
            </a:r>
            <a:endParaRPr lang="en-US" altLang="zh-CN" sz="2400" dirty="0" smtClean="0"/>
          </a:p>
          <a:p>
            <a:pPr marL="341313" indent="-341313">
              <a:spcBef>
                <a:spcPts val="700"/>
              </a:spcBef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sz="2400" dirty="0" smtClean="0"/>
              <a:t>其中，</a:t>
            </a:r>
            <a:r>
              <a:rPr lang="en-US" altLang="zh-CN" sz="3600" dirty="0" err="1" smtClean="0"/>
              <a:t>e</a:t>
            </a:r>
            <a:r>
              <a:rPr lang="en-US" altLang="zh-CN" sz="1800" dirty="0" err="1" smtClean="0"/>
              <a:t>i</a:t>
            </a:r>
            <a:r>
              <a:rPr lang="en-US" altLang="zh-CN" sz="1800" dirty="0" smtClean="0"/>
              <a:t> </a:t>
            </a:r>
            <a:r>
              <a:rPr lang="zh-CN" altLang="en-US" sz="2400" dirty="0" smtClean="0"/>
              <a:t>可能为复数。</a:t>
            </a:r>
            <a:endParaRPr lang="en-US" altLang="zh-CN" sz="2400" dirty="0"/>
          </a:p>
        </p:txBody>
      </p:sp>
      <p:pic>
        <p:nvPicPr>
          <p:cNvPr id="1026" name="Picture 2" descr="C:\Users\dell\Desktop\zju icpc\出题\AEK-AFH（加强）\R2 C\AEK-AFH(strong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504825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0599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/>
              <a:t>Algorithm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ln/>
        </p:spPr>
        <p:txBody>
          <a:bodyPr/>
          <a:lstStyle/>
          <a:p>
            <a:pPr marL="341313" indent="-341313"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dirty="0" smtClean="0">
                <a:ea typeface="宋体" pitchFamily="2" charset="-122"/>
              </a:rPr>
              <a:t>这道题很明显，就是算。</a:t>
            </a:r>
            <a:endParaRPr lang="en-US" altLang="zh-CN" dirty="0" smtClean="0">
              <a:ea typeface="宋体" pitchFamily="2" charset="-122"/>
            </a:endParaRPr>
          </a:p>
          <a:p>
            <a:pPr marL="341313" indent="-341313"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dirty="0" smtClean="0">
                <a:ea typeface="宋体" pitchFamily="2" charset="-122"/>
              </a:rPr>
              <a:t>可以直接一项项递推，也可以用矩阵乘法来算。</a:t>
            </a:r>
            <a:endParaRPr lang="en-US" altLang="zh-CN" dirty="0" smtClean="0">
              <a:ea typeface="宋体" pitchFamily="2" charset="-122"/>
            </a:endParaRPr>
          </a:p>
          <a:p>
            <a:pPr marL="341313" indent="-341313"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dirty="0" smtClean="0">
                <a:ea typeface="宋体" pitchFamily="2" charset="-122"/>
              </a:rPr>
              <a:t>但是一项项递推的话，时间效率为</a:t>
            </a:r>
            <a:r>
              <a:rPr lang="en-US" altLang="zh-CN" dirty="0" smtClean="0">
                <a:ea typeface="宋体" pitchFamily="2" charset="-122"/>
              </a:rPr>
              <a:t>O(n*16^2*r)</a:t>
            </a:r>
            <a:r>
              <a:rPr lang="zh-CN" altLang="en-US" dirty="0" smtClean="0">
                <a:ea typeface="宋体" pitchFamily="2" charset="-122"/>
              </a:rPr>
              <a:t>，</a:t>
            </a:r>
            <a:r>
              <a:rPr lang="en-US" altLang="zh-CN" dirty="0" smtClean="0">
                <a:ea typeface="宋体" pitchFamily="2" charset="-122"/>
              </a:rPr>
              <a:t>r</a:t>
            </a:r>
            <a:r>
              <a:rPr lang="zh-CN" altLang="en-US" dirty="0" smtClean="0">
                <a:ea typeface="宋体" pitchFamily="2" charset="-122"/>
              </a:rPr>
              <a:t>最多会超过</a:t>
            </a:r>
            <a:r>
              <a:rPr lang="en-US" altLang="zh-CN" dirty="0" smtClean="0">
                <a:ea typeface="宋体" pitchFamily="2" charset="-122"/>
              </a:rPr>
              <a:t>4000</a:t>
            </a:r>
            <a:r>
              <a:rPr lang="zh-CN" altLang="en-US" dirty="0" smtClean="0">
                <a:ea typeface="宋体" pitchFamily="2" charset="-122"/>
              </a:rPr>
              <a:t>，效率实在是很低下。（更何况</a:t>
            </a:r>
            <a:r>
              <a:rPr lang="en-US" altLang="zh-CN" dirty="0" smtClean="0">
                <a:ea typeface="宋体" pitchFamily="2" charset="-122"/>
              </a:rPr>
              <a:t>java</a:t>
            </a:r>
            <a:r>
              <a:rPr lang="zh-CN" altLang="en-US" dirty="0" smtClean="0">
                <a:ea typeface="宋体" pitchFamily="2" charset="-122"/>
              </a:rPr>
              <a:t>本身就不快</a:t>
            </a:r>
            <a:r>
              <a:rPr lang="en-US" altLang="zh-CN" dirty="0" smtClean="0">
                <a:ea typeface="宋体" pitchFamily="2" charset="-122"/>
              </a:rPr>
              <a:t>…</a:t>
            </a:r>
            <a:r>
              <a:rPr lang="zh-CN" altLang="en-US" dirty="0" smtClean="0">
                <a:ea typeface="宋体" pitchFamily="2" charset="-122"/>
              </a:rPr>
              <a:t>）</a:t>
            </a:r>
            <a:endParaRPr lang="en-US" altLang="zh-CN" dirty="0" smtClean="0">
              <a:ea typeface="宋体" pitchFamily="2" charset="-122"/>
            </a:endParaRPr>
          </a:p>
          <a:p>
            <a:pPr marL="341313" indent="-341313"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zh-CN" altLang="en-US" dirty="0" smtClean="0">
                <a:ea typeface="宋体" pitchFamily="2" charset="-122"/>
              </a:rPr>
              <a:t>所以需要用矩阵乘法加快速幂优化。</a:t>
            </a:r>
            <a:endParaRPr lang="zh-CN" alt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6312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dirty="0" smtClean="0"/>
              <a:t>Algorithm</a:t>
            </a:r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ln/>
            </p:spPr>
            <p:txBody>
              <a:bodyPr>
                <a:normAutofit fontScale="92500"/>
              </a:bodyPr>
              <a:lstStyle/>
              <a:p>
                <a:pPr marL="341313" indent="-341313">
                  <a:buFont typeface="Arial" pitchFamily="34" charset="0"/>
                  <a:buChar char="•"/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r>
                  <a:rPr lang="zh-CN" altLang="en-US" dirty="0" smtClean="0">
                    <a:ea typeface="宋体" pitchFamily="2" charset="-122"/>
                  </a:rPr>
                  <a:t>关于矩阵乘法</a:t>
                </a:r>
                <a:r>
                  <a:rPr lang="en-US" altLang="zh-CN" dirty="0" smtClean="0">
                    <a:ea typeface="宋体" pitchFamily="2" charset="-122"/>
                  </a:rPr>
                  <a:t>,</a:t>
                </a:r>
                <a:r>
                  <a:rPr lang="zh-CN" altLang="en-US" dirty="0" smtClean="0">
                    <a:ea typeface="宋体" pitchFamily="2" charset="-122"/>
                  </a:rPr>
                  <a:t>我们可以得到这样一个式子：</a:t>
                </a:r>
                <a:endParaRPr lang="en-US" altLang="zh-CN" dirty="0" smtClean="0">
                  <a:ea typeface="宋体" pitchFamily="2" charset="-122"/>
                </a:endParaRPr>
              </a:p>
              <a:p>
                <a:pPr marL="341313" indent="-341313"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r>
                  <a:rPr lang="en-US" altLang="zh-CN" dirty="0" err="1" smtClean="0">
                    <a:ea typeface="宋体" pitchFamily="2" charset="-122"/>
                  </a:rPr>
                  <a:t>ei</a:t>
                </a:r>
                <a:r>
                  <a:rPr lang="en-US" altLang="zh-CN" dirty="0" smtClean="0">
                    <a:ea typeface="宋体" pitchFamily="2" charset="-122"/>
                  </a:rPr>
                  <a:t>*</a:t>
                </a:r>
                <a:r>
                  <a:rPr lang="en-US" altLang="zh-CN" dirty="0" err="1" smtClean="0">
                    <a:ea typeface="宋体" pitchFamily="2" charset="-122"/>
                  </a:rPr>
                  <a:t>Ej</a:t>
                </a:r>
                <a:r>
                  <a:rPr lang="en-US" altLang="zh-CN" dirty="0" smtClean="0">
                    <a:ea typeface="宋体" pitchFamily="2" charset="-122"/>
                  </a:rPr>
                  <a:t>*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0" i="1" smtClean="0">
                            <a:latin typeface="Cambria Math"/>
                            <a:ea typeface="Cambria Math"/>
                          </a:rPr>
                          <m:t>𝑧𝑖</m:t>
                        </m:r>
                        <m:r>
                          <a:rPr lang="en-US" altLang="zh-CN" b="0" i="1" smtClean="0">
                            <a:latin typeface="Cambria Math"/>
                            <a:ea typeface="Cambria Math"/>
                          </a:rPr>
                          <m:t>∗</m:t>
                        </m:r>
                        <m:r>
                          <a:rPr lang="en-US" altLang="zh-CN" b="0" i="1" smtClean="0">
                            <a:latin typeface="Cambria Math"/>
                            <a:ea typeface="Cambria Math"/>
                          </a:rPr>
                          <m:t>𝑧𝑗</m:t>
                        </m:r>
                      </m:e>
                    </m:rad>
                  </m:oMath>
                </a14:m>
                <a:r>
                  <a:rPr lang="en-US" altLang="zh-CN" dirty="0" smtClean="0">
                    <a:ea typeface="宋体" pitchFamily="2" charset="-122"/>
                  </a:rPr>
                  <a:t>=ei*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dirty="0" smtClean="0">
                    <a:ea typeface="宋体" pitchFamily="2" charset="-122"/>
                  </a:rPr>
                  <a:t>*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dirty="0" smtClean="0">
                        <a:ea typeface="宋体" pitchFamily="2" charset="-122"/>
                      </a:rPr>
                      <m:t>E</m:t>
                    </m:r>
                    <m:r>
                      <m:rPr>
                        <m:nor/>
                      </m:rPr>
                      <a:rPr lang="en-US" altLang="zh-CN" baseline="-25000" dirty="0" smtClean="0">
                        <a:ea typeface="宋体" pitchFamily="2" charset="-122"/>
                      </a:rPr>
                      <m:t>j</m:t>
                    </m:r>
                    <m:r>
                      <m:rPr>
                        <m:nor/>
                      </m:rPr>
                      <a:rPr lang="en-US" altLang="zh-CN" dirty="0" smtClean="0">
                        <a:ea typeface="宋体" pitchFamily="2" charset="-122"/>
                      </a:rPr>
                      <m:t>∗</m:t>
                    </m:r>
                    <m:rad>
                      <m:radPr>
                        <m:degHide m:val="on"/>
                        <m:ctrlP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𝑧𝑘</m:t>
                        </m:r>
                      </m:e>
                    </m:rad>
                  </m:oMath>
                </a14:m>
                <a:r>
                  <a:rPr lang="zh-CN" altLang="en-US" b="0" dirty="0" smtClean="0">
                    <a:ea typeface="Cambria Math"/>
                  </a:rPr>
                  <a:t>，</a:t>
                </a:r>
                <a:r>
                  <a:rPr lang="en-US" altLang="zh-CN" b="0" dirty="0" err="1" smtClean="0">
                    <a:ea typeface="Cambria Math"/>
                  </a:rPr>
                  <a:t>E</a:t>
                </a:r>
                <a:r>
                  <a:rPr lang="en-US" altLang="zh-CN" b="0" baseline="-25000" dirty="0" err="1" smtClean="0">
                    <a:ea typeface="Cambria Math"/>
                  </a:rPr>
                  <a:t>k</a:t>
                </a:r>
                <a:r>
                  <a:rPr lang="en-US" altLang="zh-CN" dirty="0" smtClean="0">
                    <a:ea typeface="Cambria Math"/>
                  </a:rPr>
                  <a:t>’= ∑</a:t>
                </a:r>
                <a:r>
                  <a:rPr lang="en-US" altLang="zh-CN" dirty="0" err="1" smtClean="0">
                    <a:ea typeface="Cambria Math"/>
                  </a:rPr>
                  <a:t>ei</a:t>
                </a:r>
                <a:r>
                  <a:rPr lang="en-US" altLang="zh-CN" dirty="0" smtClean="0">
                    <a:ea typeface="Cambria Math"/>
                  </a:rPr>
                  <a:t>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𝑗</m:t>
                        </m:r>
                      </m:sub>
                    </m:sSub>
                    <m:r>
                      <m:rPr>
                        <m:nor/>
                      </m:rPr>
                      <a:rPr lang="en-US" altLang="zh-CN" dirty="0" smtClean="0">
                        <a:ea typeface="宋体" pitchFamily="2" charset="-122"/>
                      </a:rPr>
                      <m:t>∗</m:t>
                    </m:r>
                    <m:r>
                      <m:rPr>
                        <m:nor/>
                      </m:rPr>
                      <a:rPr lang="en-US" altLang="zh-CN" dirty="0" smtClean="0">
                        <a:ea typeface="宋体" pitchFamily="2" charset="-122"/>
                      </a:rPr>
                      <m:t>Ej</m:t>
                    </m:r>
                  </m:oMath>
                </a14:m>
                <a:endParaRPr lang="en-US" altLang="zh-CN" b="0" dirty="0" smtClean="0">
                  <a:ea typeface="Cambria Math"/>
                </a:endParaRPr>
              </a:p>
              <a:p>
                <a:pPr marL="341313" indent="-341313">
                  <a:buFont typeface="Arial" pitchFamily="34" charset="0"/>
                  <a:buChar char="•"/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endParaRPr lang="en-US" altLang="zh-CN" dirty="0">
                  <a:ea typeface="Cambria Math"/>
                </a:endParaRPr>
              </a:p>
              <a:p>
                <a:pPr marL="0" indent="0">
                  <a:buNone/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endParaRPr lang="en-US" altLang="zh-CN" dirty="0">
                  <a:ea typeface="Cambria Math"/>
                </a:endParaRPr>
              </a:p>
              <a:p>
                <a:pPr marL="0" indent="0">
                  <a:buNone/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r>
                  <a:rPr lang="en-US" altLang="zh-CN" dirty="0" smtClean="0">
                    <a:ea typeface="Cambria Math"/>
                  </a:rPr>
                  <a:t>   </a:t>
                </a:r>
                <a:endParaRPr lang="en-US" altLang="zh-CN" dirty="0">
                  <a:ea typeface="Cambria Math"/>
                </a:endParaRPr>
              </a:p>
              <a:p>
                <a:pPr marL="341313" indent="-341313">
                  <a:buFont typeface="Arial" pitchFamily="34" charset="0"/>
                  <a:buChar char="•"/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endParaRPr lang="en-US" altLang="zh-CN" b="0" dirty="0" smtClean="0">
                  <a:ea typeface="Cambria Math"/>
                </a:endParaRPr>
              </a:p>
              <a:p>
                <a:pPr marL="341313" indent="-341313">
                  <a:tabLst>
                    <a:tab pos="911225" algn="l"/>
                    <a:tab pos="1825625" algn="l"/>
                    <a:tab pos="2740025" algn="l"/>
                    <a:tab pos="3654425" algn="l"/>
                    <a:tab pos="4568825" algn="l"/>
                    <a:tab pos="5483225" algn="l"/>
                    <a:tab pos="6397625" algn="l"/>
                    <a:tab pos="7312025" algn="l"/>
                    <a:tab pos="8226425" algn="l"/>
                    <a:tab pos="9140825" algn="l"/>
                    <a:tab pos="10055225" algn="l"/>
                  </a:tabLst>
                </a:pPr>
                <a:r>
                  <a:rPr lang="zh-CN" altLang="en-US" dirty="0" smtClean="0">
                    <a:ea typeface="Cambria Math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𝑀</m:t>
                        </m:r>
                      </m:e>
                      <m:sub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𝑘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dirty="0" smtClean="0">
                    <a:ea typeface="Cambria Math"/>
                  </a:rPr>
                  <a:t>=∑</a:t>
                </a:r>
                <a:r>
                  <a:rPr lang="en-US" altLang="zh-CN" dirty="0" err="1" smtClean="0">
                    <a:ea typeface="Cambria Math"/>
                  </a:rPr>
                  <a:t>ei</a:t>
                </a:r>
                <a:r>
                  <a:rPr lang="en-US" altLang="zh-CN" dirty="0" smtClean="0">
                    <a:ea typeface="Cambria Math"/>
                  </a:rPr>
                  <a:t>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𝐴</m:t>
                        </m:r>
                      </m:e>
                      <m:sub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/>
                            <a:ea typeface="宋体" pitchFamily="2" charset="-122"/>
                          </a:rPr>
                          <m:t>𝑗</m:t>
                        </m:r>
                      </m:sub>
                    </m:sSub>
                  </m:oMath>
                </a14:m>
                <a:endParaRPr lang="zh-CN" altLang="en-US" dirty="0"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51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525963"/>
              </a:xfrm>
              <a:blipFill rotWithShape="1">
                <a:blip r:embed="rId3"/>
                <a:stretch>
                  <a:fillRect l="-1481" t="-22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26976"/>
              </p:ext>
            </p:extLst>
          </p:nvPr>
        </p:nvGraphicFramePr>
        <p:xfrm>
          <a:off x="827584" y="2996952"/>
          <a:ext cx="4464496" cy="203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公式" r:id="rId4" imgW="2501900" imgH="1143000" progId="Equation.3">
                  <p:embed/>
                </p:oleObj>
              </mc:Choice>
              <mc:Fallback>
                <p:oleObj name="公式" r:id="rId4" imgW="2501900" imgH="1143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996952"/>
                        <a:ext cx="4464496" cy="2037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878082"/>
              </p:ext>
            </p:extLst>
          </p:nvPr>
        </p:nvGraphicFramePr>
        <p:xfrm>
          <a:off x="5580112" y="2996952"/>
          <a:ext cx="648072" cy="1994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公式" r:id="rId6" imgW="368300" imgH="1143000" progId="Equation.3">
                  <p:embed/>
                </p:oleObj>
              </mc:Choice>
              <mc:Fallback>
                <p:oleObj name="公式" r:id="rId6" imgW="368300" imgH="1143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996952"/>
                        <a:ext cx="648072" cy="19940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20072" y="371703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*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6164560" y="364676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=</a:t>
            </a:r>
            <a:endParaRPr lang="zh-CN" altLang="en-US" sz="3600" dirty="0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871788"/>
              </p:ext>
            </p:extLst>
          </p:nvPr>
        </p:nvGraphicFramePr>
        <p:xfrm>
          <a:off x="6575176" y="3006938"/>
          <a:ext cx="661120" cy="1934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公式" r:id="rId8" imgW="393700" imgH="1143000" progId="Equation.3">
                  <p:embed/>
                </p:oleObj>
              </mc:Choice>
              <mc:Fallback>
                <p:oleObj name="公式" r:id="rId8" imgW="393700" imgH="11430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5176" y="3006938"/>
                        <a:ext cx="661120" cy="19349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79886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159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公式</vt:lpstr>
      <vt:lpstr>AEK-AFH</vt:lpstr>
      <vt:lpstr>Description</vt:lpstr>
      <vt:lpstr>Algorithm</vt:lpstr>
      <vt:lpstr>Algorithm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AEK-AFH</dc:title>
  <dc:creator>dell</dc:creator>
  <cp:lastModifiedBy>dell</cp:lastModifiedBy>
  <cp:revision>15</cp:revision>
  <dcterms:created xsi:type="dcterms:W3CDTF">2014-07-13T01:02:48Z</dcterms:created>
  <dcterms:modified xsi:type="dcterms:W3CDTF">2014-07-13T01:52:41Z</dcterms:modified>
</cp:coreProperties>
</file>