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5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77A6C-D798-43EF-B6F0-5EEAC76ABDCC}" type="datetimeFigureOut">
              <a:rPr lang="zh-CN" altLang="en-US" smtClean="0"/>
              <a:t>2014/7/12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5FB5E-5602-44B5-9607-B1C7D500B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531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77A6C-D798-43EF-B6F0-5EEAC76ABDCC}" type="datetimeFigureOut">
              <a:rPr lang="zh-CN" altLang="en-US" smtClean="0"/>
              <a:t>2014/7/12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5FB5E-5602-44B5-9607-B1C7D500B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103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77A6C-D798-43EF-B6F0-5EEAC76ABDCC}" type="datetimeFigureOut">
              <a:rPr lang="zh-CN" altLang="en-US" smtClean="0"/>
              <a:t>2014/7/12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5FB5E-5602-44B5-9607-B1C7D500B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87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77A6C-D798-43EF-B6F0-5EEAC76ABDCC}" type="datetimeFigureOut">
              <a:rPr lang="zh-CN" altLang="en-US" smtClean="0"/>
              <a:t>2014/7/12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5FB5E-5602-44B5-9607-B1C7D500B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092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77A6C-D798-43EF-B6F0-5EEAC76ABDCC}" type="datetimeFigureOut">
              <a:rPr lang="zh-CN" altLang="en-US" smtClean="0"/>
              <a:t>2014/7/12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5FB5E-5602-44B5-9607-B1C7D500B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309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77A6C-D798-43EF-B6F0-5EEAC76ABDCC}" type="datetimeFigureOut">
              <a:rPr lang="zh-CN" altLang="en-US" smtClean="0"/>
              <a:t>2014/7/12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5FB5E-5602-44B5-9607-B1C7D500B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004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77A6C-D798-43EF-B6F0-5EEAC76ABDCC}" type="datetimeFigureOut">
              <a:rPr lang="zh-CN" altLang="en-US" smtClean="0"/>
              <a:t>2014/7/12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5FB5E-5602-44B5-9607-B1C7D500B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773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77A6C-D798-43EF-B6F0-5EEAC76ABDCC}" type="datetimeFigureOut">
              <a:rPr lang="zh-CN" altLang="en-US" smtClean="0"/>
              <a:t>2014/7/12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5FB5E-5602-44B5-9607-B1C7D500B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246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77A6C-D798-43EF-B6F0-5EEAC76ABDCC}" type="datetimeFigureOut">
              <a:rPr lang="zh-CN" altLang="en-US" smtClean="0"/>
              <a:t>2014/7/12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5FB5E-5602-44B5-9607-B1C7D500B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421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77A6C-D798-43EF-B6F0-5EEAC76ABDCC}" type="datetimeFigureOut">
              <a:rPr lang="zh-CN" altLang="en-US" smtClean="0"/>
              <a:t>2014/7/12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5FB5E-5602-44B5-9607-B1C7D500B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22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77A6C-D798-43EF-B6F0-5EEAC76ABDCC}" type="datetimeFigureOut">
              <a:rPr lang="zh-CN" altLang="en-US" smtClean="0"/>
              <a:t>2014/7/12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5FB5E-5602-44B5-9607-B1C7D500B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707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77A6C-D798-43EF-B6F0-5EEAC76ABDCC}" type="datetimeFigureOut">
              <a:rPr lang="zh-CN" altLang="en-US" smtClean="0"/>
              <a:t>2014/7/12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15FB5E-5602-44B5-9607-B1C7D500B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23928" y="260648"/>
            <a:ext cx="1334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/>
              <a:t>Coach</a:t>
            </a:r>
            <a:endParaRPr lang="zh-CN" alt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906979"/>
            <a:ext cx="83904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题意：已经给出</a:t>
            </a:r>
            <a:r>
              <a:rPr lang="en-US" altLang="zh-CN" dirty="0" smtClean="0"/>
              <a:t>8</a:t>
            </a:r>
            <a:r>
              <a:rPr lang="zh-CN" altLang="en-US" dirty="0" smtClean="0"/>
              <a:t>个球员，要求从至多</a:t>
            </a:r>
            <a:r>
              <a:rPr lang="en-US" altLang="zh-CN" dirty="0" smtClean="0"/>
              <a:t>10000</a:t>
            </a:r>
            <a:r>
              <a:rPr lang="zh-CN" altLang="en-US" dirty="0" smtClean="0"/>
              <a:t>名替补中再选出</a:t>
            </a:r>
            <a:r>
              <a:rPr lang="en-US" altLang="zh-CN" dirty="0" smtClean="0"/>
              <a:t>3</a:t>
            </a:r>
            <a:r>
              <a:rPr lang="zh-CN" altLang="en-US" dirty="0" smtClean="0"/>
              <a:t>人，凑成一个球队。</a:t>
            </a:r>
            <a:endParaRPr lang="en-US" altLang="zh-CN" dirty="0" smtClean="0"/>
          </a:p>
          <a:p>
            <a:r>
              <a:rPr lang="zh-CN" altLang="en-US" dirty="0" smtClean="0"/>
              <a:t>同时给出所有球员在场上</a:t>
            </a:r>
            <a:r>
              <a:rPr lang="en-US" altLang="zh-CN" dirty="0" smtClean="0"/>
              <a:t>11</a:t>
            </a:r>
            <a:r>
              <a:rPr lang="zh-CN" altLang="en-US" dirty="0" smtClean="0"/>
              <a:t>个不同位置的能力值，然后调换</a:t>
            </a:r>
            <a:r>
              <a:rPr lang="en-US" altLang="zh-CN" dirty="0" smtClean="0"/>
              <a:t>11</a:t>
            </a:r>
            <a:r>
              <a:rPr lang="zh-CN" altLang="en-US" dirty="0" smtClean="0"/>
              <a:t>人的位置，安排出</a:t>
            </a:r>
            <a:endParaRPr lang="en-US" altLang="zh-CN" dirty="0" smtClean="0"/>
          </a:p>
          <a:p>
            <a:r>
              <a:rPr lang="zh-CN" altLang="en-US" dirty="0" smtClean="0"/>
              <a:t>一个总能力值最大的阵容。</a:t>
            </a:r>
            <a:endParaRPr lang="zh-CN" altLang="en-US" dirty="0"/>
          </a:p>
        </p:txBody>
      </p:sp>
      <p:pic>
        <p:nvPicPr>
          <p:cNvPr id="1026" name="Picture 2" descr="http://10.71.10.99/onlinejudge/showImage.do?name=coach-fig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284" y="1641625"/>
            <a:ext cx="2963814" cy="4742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03648" y="1921091"/>
            <a:ext cx="2287806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样例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en-US" altLang="zh-CN" dirty="0" smtClean="0"/>
              <a:t>95 1 1 1 1 1 1 1 1 1 1</a:t>
            </a:r>
          </a:p>
          <a:p>
            <a:r>
              <a:rPr lang="en-US" altLang="zh-CN" dirty="0" smtClean="0"/>
              <a:t> 1 1 1 1 1 1 1 1 1 1 90</a:t>
            </a:r>
          </a:p>
          <a:p>
            <a:r>
              <a:rPr lang="en-US" altLang="zh-CN" dirty="0" smtClean="0"/>
              <a:t> 1 1 79 1 1 1 1 1 1 1 1</a:t>
            </a:r>
          </a:p>
          <a:p>
            <a:r>
              <a:rPr lang="en-US" altLang="zh-CN" dirty="0" smtClean="0"/>
              <a:t> 1 1 1 83 1 1 1 1 1 1 1</a:t>
            </a:r>
          </a:p>
          <a:p>
            <a:r>
              <a:rPr lang="en-US" altLang="zh-CN" dirty="0" smtClean="0"/>
              <a:t> 1 1 1 1 81 1 1 66 1 1 1</a:t>
            </a:r>
          </a:p>
          <a:p>
            <a:r>
              <a:rPr lang="en-US" altLang="zh-CN" dirty="0" smtClean="0"/>
              <a:t> 1 1 1 1 1 80 1 1 1 1 1 </a:t>
            </a:r>
          </a:p>
          <a:p>
            <a:r>
              <a:rPr lang="en-US" altLang="zh-CN" dirty="0" smtClean="0"/>
              <a:t> 1 1 1 1 1 1 1 65 1 1 1 </a:t>
            </a:r>
          </a:p>
          <a:p>
            <a:r>
              <a:rPr lang="en-US" altLang="zh-CN" dirty="0" smtClean="0"/>
              <a:t> 1 85 1 1 1 1 1 1 1 80 1</a:t>
            </a:r>
          </a:p>
          <a:p>
            <a:r>
              <a:rPr lang="en-US" altLang="zh-CN" dirty="0" smtClean="0"/>
              <a:t>4</a:t>
            </a:r>
          </a:p>
          <a:p>
            <a:r>
              <a:rPr lang="en-US" altLang="zh-CN" dirty="0" smtClean="0"/>
              <a:t> 1 1 1 1 1 1 1 1 1 93 1</a:t>
            </a:r>
          </a:p>
          <a:p>
            <a:r>
              <a:rPr lang="en-US" altLang="zh-CN" dirty="0" smtClean="0"/>
              <a:t> 1 1 1 1 1 1 1 1 91 1 1</a:t>
            </a:r>
          </a:p>
          <a:p>
            <a:r>
              <a:rPr lang="en-US" altLang="zh-CN" dirty="0" smtClean="0"/>
              <a:t> 1 80 1 1 1 1 1 1 1 1 1 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1 1 1 1 1 1 72 1 1 1 1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7674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683568" y="836712"/>
                <a:ext cx="5359737" cy="4267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/>
                  <a:t>第一步：枚举</a:t>
                </a:r>
                <a:r>
                  <a:rPr lang="en-US" altLang="zh-CN" dirty="0" smtClean="0"/>
                  <a:t>8</a:t>
                </a:r>
                <a:r>
                  <a:rPr lang="zh-CN" altLang="en-US" dirty="0" smtClean="0"/>
                  <a:t>个位置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latin typeface="Cambria Math"/>
                      </a:rPr>
                      <m:t> </m:t>
                    </m:r>
                    <m:d>
                      <m:dPr>
                        <m:ctrlPr>
                          <a:rPr lang="en-US" altLang="zh-CN" i="1" smtClean="0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en-US" altLang="zh-CN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b="0" i="1" smtClean="0">
                                <a:latin typeface="Cambria Math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b="0" i="1" smtClean="0">
                                <a:latin typeface="Cambria Math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dirty="0" smtClean="0"/>
                  <a:t>. </a:t>
                </a:r>
                <a:r>
                  <a:rPr lang="zh-CN" altLang="en-US" dirty="0" smtClean="0"/>
                  <a:t>然后求</a:t>
                </a:r>
                <a:r>
                  <a:rPr lang="en-US" altLang="zh-CN" dirty="0" smtClean="0"/>
                  <a:t>8v8</a:t>
                </a:r>
                <a:r>
                  <a:rPr lang="zh-CN" altLang="en-US" dirty="0" smtClean="0"/>
                  <a:t>的最大匹配。</a:t>
                </a:r>
                <a:endParaRPr lang="zh-CN" altLang="en-US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836712"/>
                <a:ext cx="5359737" cy="426720"/>
              </a:xfrm>
              <a:prstGeom prst="rect">
                <a:avLst/>
              </a:prstGeom>
              <a:blipFill rotWithShape="1">
                <a:blip r:embed="rId2"/>
                <a:stretch>
                  <a:fillRect l="-910" t="-5714" r="-455" b="-15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683568" y="1786105"/>
            <a:ext cx="826380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第二步：找出三名替补队员填充剩下三个空位。由于</a:t>
            </a:r>
            <a:r>
              <a:rPr lang="zh-CN" altLang="en-US" dirty="0"/>
              <a:t>用来</a:t>
            </a:r>
            <a:r>
              <a:rPr lang="zh-CN" altLang="en-US" dirty="0" smtClean="0"/>
              <a:t>填充的替补队员一定</a:t>
            </a:r>
            <a:endParaRPr lang="en-US" altLang="zh-CN" dirty="0" smtClean="0"/>
          </a:p>
          <a:p>
            <a:r>
              <a:rPr lang="zh-CN" altLang="en-US" dirty="0" smtClean="0"/>
              <a:t>是对应位置上的能力值最强的前三个人。</a:t>
            </a:r>
            <a:endParaRPr lang="en-US" altLang="zh-CN" dirty="0" smtClean="0"/>
          </a:p>
          <a:p>
            <a:r>
              <a:rPr lang="zh-CN" altLang="en-US" dirty="0" smtClean="0"/>
              <a:t>（假如不选用对应位置上的前三强，得到的结果不会更优。同时，由于一共只有</a:t>
            </a:r>
            <a:endParaRPr lang="en-US" altLang="zh-CN" dirty="0" smtClean="0"/>
          </a:p>
          <a:p>
            <a:r>
              <a:rPr lang="zh-CN" altLang="en-US" dirty="0" smtClean="0"/>
              <a:t>三个空位，因此每个位置上准备三个候选人是足够的）</a:t>
            </a:r>
            <a:endParaRPr lang="en-US" altLang="zh-CN" dirty="0" smtClean="0"/>
          </a:p>
          <a:p>
            <a:r>
              <a:rPr lang="zh-CN" altLang="en-US" dirty="0" smtClean="0"/>
              <a:t>我们可以预处理保存下每个位置的替补队员中前三厉害的人。</a:t>
            </a:r>
            <a:endParaRPr lang="en-US" altLang="zh-CN" dirty="0" smtClean="0"/>
          </a:p>
          <a:p>
            <a:r>
              <a:rPr lang="zh-CN" altLang="en-US" dirty="0" smtClean="0"/>
              <a:t>然后进行</a:t>
            </a:r>
            <a:r>
              <a:rPr lang="en-US" altLang="zh-CN" dirty="0" smtClean="0"/>
              <a:t>3</a:t>
            </a:r>
            <a:r>
              <a:rPr lang="zh-CN" altLang="en-US" dirty="0" smtClean="0"/>
              <a:t>*</a:t>
            </a:r>
            <a:r>
              <a:rPr lang="en-US" altLang="zh-CN" dirty="0" smtClean="0"/>
              <a:t>3</a:t>
            </a:r>
            <a:r>
              <a:rPr lang="zh-CN" altLang="en-US" dirty="0" smtClean="0"/>
              <a:t>*</a:t>
            </a:r>
            <a:r>
              <a:rPr lang="en-US" altLang="zh-CN" dirty="0" smtClean="0"/>
              <a:t>3</a:t>
            </a:r>
            <a:r>
              <a:rPr lang="zh-CN" altLang="en-US" dirty="0" smtClean="0"/>
              <a:t>的枚举就可以确定剩下三个空位的最优方案。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683568" y="3861048"/>
                <a:ext cx="3984360" cy="4267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/>
                  <a:t>综合：</a:t>
                </a:r>
                <a:r>
                  <a:rPr lang="en-US" altLang="zh-CN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i="1" smtClean="0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en-US" altLang="zh-CN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b="0" i="1" smtClean="0">
                                <a:latin typeface="Cambria Math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b="0" i="1" smtClean="0">
                                <a:latin typeface="Cambria Math"/>
                              </a:rPr>
                              <m:t>8</m:t>
                            </m:r>
                          </m:den>
                        </m:f>
                      </m:e>
                    </m:d>
                    <m:r>
                      <a:rPr lang="zh-CN" altLang="en-US" b="0" i="1" smtClean="0">
                        <a:latin typeface="Cambria Math"/>
                      </a:rPr>
                      <m:t>∗</m:t>
                    </m:r>
                    <m:r>
                      <a:rPr lang="en-US" altLang="zh-CN" b="0" i="1" smtClean="0">
                        <a:latin typeface="Cambria Math"/>
                      </a:rPr>
                      <m:t>(</m:t>
                    </m:r>
                    <m:r>
                      <a:rPr lang="zh-CN" altLang="en-US" i="1">
                        <a:latin typeface="Cambria Math"/>
                      </a:rPr>
                      <m:t>匹配复杂度</m:t>
                    </m:r>
                    <m:r>
                      <a:rPr lang="en-US" altLang="zh-CN" b="0" i="1" smtClean="0">
                        <a:latin typeface="Cambria Math"/>
                      </a:rPr>
                      <m:t>+3</m:t>
                    </m:r>
                    <m:r>
                      <a:rPr lang="zh-CN" altLang="en-US" b="0" i="1" smtClean="0">
                        <a:latin typeface="Cambria Math"/>
                      </a:rPr>
                      <m:t>∗</m:t>
                    </m:r>
                    <m:r>
                      <a:rPr lang="en-US" altLang="zh-CN" b="0" i="1" smtClean="0">
                        <a:latin typeface="Cambria Math"/>
                      </a:rPr>
                      <m:t>3</m:t>
                    </m:r>
                    <m:r>
                      <a:rPr lang="zh-CN" altLang="en-US" b="0" i="1" smtClean="0">
                        <a:latin typeface="Cambria Math"/>
                      </a:rPr>
                      <m:t>∗</m:t>
                    </m:r>
                    <m:r>
                      <a:rPr lang="en-US" altLang="zh-CN" b="0" i="1" smtClean="0">
                        <a:latin typeface="Cambria Math"/>
                      </a:rPr>
                      <m:t>3</m:t>
                    </m:r>
                    <m:r>
                      <a:rPr lang="en-US" altLang="zh-CN" b="0" i="1" smtClean="0">
                        <a:latin typeface="Cambria Math"/>
                      </a:rPr>
                      <m:t>)</m:t>
                    </m:r>
                  </m:oMath>
                </a14:m>
                <a:endParaRPr lang="zh-CN" altLang="en-US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3861048"/>
                <a:ext cx="3984360" cy="426720"/>
              </a:xfrm>
              <a:prstGeom prst="rect">
                <a:avLst/>
              </a:prstGeom>
              <a:blipFill rotWithShape="1">
                <a:blip r:embed="rId3"/>
                <a:stretch>
                  <a:fillRect l="-1223" t="-5714"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683568" y="4900518"/>
            <a:ext cx="6647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匹配过程可以采用状态压缩动态规划或者二分图匹配算法实现。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73866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375</Words>
  <Application>Microsoft Office PowerPoint</Application>
  <PresentationFormat>全屏显示(4:3)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Jackyz</dc:creator>
  <cp:lastModifiedBy>Jackyz</cp:lastModifiedBy>
  <cp:revision>4</cp:revision>
  <dcterms:created xsi:type="dcterms:W3CDTF">2014-07-12T08:51:54Z</dcterms:created>
  <dcterms:modified xsi:type="dcterms:W3CDTF">2014-07-12T12:43:57Z</dcterms:modified>
</cp:coreProperties>
</file>