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CCE5D-3EB3-4C67-A83D-8BC104B0450A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D14C3-277B-4F9E-8800-FDF6CAE0C1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453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CCE5D-3EB3-4C67-A83D-8BC104B0450A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D14C3-277B-4F9E-8800-FDF6CAE0C1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172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CCE5D-3EB3-4C67-A83D-8BC104B0450A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D14C3-277B-4F9E-8800-FDF6CAE0C1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034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CCE5D-3EB3-4C67-A83D-8BC104B0450A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D14C3-277B-4F9E-8800-FDF6CAE0C1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586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CCE5D-3EB3-4C67-A83D-8BC104B0450A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D14C3-277B-4F9E-8800-FDF6CAE0C1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637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CCE5D-3EB3-4C67-A83D-8BC104B0450A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D14C3-277B-4F9E-8800-FDF6CAE0C1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255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CCE5D-3EB3-4C67-A83D-8BC104B0450A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D14C3-277B-4F9E-8800-FDF6CAE0C1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871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CCE5D-3EB3-4C67-A83D-8BC104B0450A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D14C3-277B-4F9E-8800-FDF6CAE0C1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164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CCE5D-3EB3-4C67-A83D-8BC104B0450A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D14C3-277B-4F9E-8800-FDF6CAE0C1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031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CCE5D-3EB3-4C67-A83D-8BC104B0450A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D14C3-277B-4F9E-8800-FDF6CAE0C1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482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CCE5D-3EB3-4C67-A83D-8BC104B0450A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D14C3-277B-4F9E-8800-FDF6CAE0C1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690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CCE5D-3EB3-4C67-A83D-8BC104B0450A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D14C3-277B-4F9E-8800-FDF6CAE0C1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82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Imperishable Night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By Bobgy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547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884" y="1861720"/>
            <a:ext cx="11518232" cy="4351338"/>
          </a:xfrm>
        </p:spPr>
        <p:txBody>
          <a:bodyPr>
            <a:normAutofit/>
          </a:bodyPr>
          <a:lstStyle/>
          <a:p>
            <a:r>
              <a:rPr lang="zh-CN" altLang="en-US" dirty="0"/>
              <a:t>把游戏流程分成单位关卡</a:t>
            </a:r>
            <a:r>
              <a:rPr lang="zh-CN" altLang="en-US" dirty="0" smtClean="0"/>
              <a:t>，</a:t>
            </a:r>
            <a:r>
              <a:rPr lang="zh-CN" altLang="en-US" dirty="0"/>
              <a:t>玩家</a:t>
            </a:r>
            <a:r>
              <a:rPr lang="zh-CN" altLang="en-US" dirty="0" smtClean="0"/>
              <a:t>有</a:t>
            </a:r>
            <a:r>
              <a:rPr lang="zh-CN" altLang="en-US" dirty="0"/>
              <a:t>残机数（命）和符卡数（雷）。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对于每个关卡，比如开始时残机数为</a:t>
            </a:r>
            <a:r>
              <a:rPr lang="en-US" altLang="zh-CN" dirty="0"/>
              <a:t>h</a:t>
            </a:r>
            <a:r>
              <a:rPr lang="zh-CN" altLang="en-US" dirty="0"/>
              <a:t>，符卡数为</a:t>
            </a:r>
            <a:r>
              <a:rPr lang="en-US" altLang="zh-CN" dirty="0"/>
              <a:t>b</a:t>
            </a:r>
            <a:r>
              <a:rPr lang="zh-CN" altLang="en-US" dirty="0"/>
              <a:t>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游戏者可以选择：</a:t>
            </a:r>
            <a:r>
              <a:rPr lang="en-US" altLang="zh-CN" dirty="0"/>
              <a:t>1. </a:t>
            </a:r>
            <a:r>
              <a:rPr lang="zh-CN" altLang="en-US" dirty="0"/>
              <a:t>不放符卡 </a:t>
            </a:r>
            <a:r>
              <a:rPr lang="en-US" altLang="zh-CN" dirty="0"/>
              <a:t>2. </a:t>
            </a:r>
            <a:r>
              <a:rPr lang="zh-CN" altLang="en-US" dirty="0"/>
              <a:t>放符卡（</a:t>
            </a:r>
            <a:r>
              <a:rPr lang="en-US" altLang="zh-CN" dirty="0"/>
              <a:t>b&gt;0) 3. </a:t>
            </a:r>
            <a:r>
              <a:rPr lang="zh-CN" altLang="en-US" dirty="0"/>
              <a:t>重新开始游戏。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分别对于</a:t>
            </a:r>
            <a:r>
              <a:rPr lang="en-US" altLang="zh-CN" dirty="0"/>
              <a:t>1.</a:t>
            </a:r>
            <a:r>
              <a:rPr lang="zh-CN" altLang="en-US" dirty="0"/>
              <a:t>和</a:t>
            </a:r>
            <a:r>
              <a:rPr lang="en-US" altLang="zh-CN" dirty="0"/>
              <a:t>2.</a:t>
            </a:r>
            <a:r>
              <a:rPr lang="zh-CN" altLang="en-US" dirty="0"/>
              <a:t>两种情况，给出每关通过的概率。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也就是</a:t>
            </a:r>
            <a:r>
              <a:rPr lang="en-US" altLang="zh-CN" dirty="0"/>
              <a:t>1. p[</a:t>
            </a:r>
            <a:r>
              <a:rPr lang="en-US" altLang="zh-CN" dirty="0" err="1"/>
              <a:t>i</a:t>
            </a:r>
            <a:r>
              <a:rPr lang="en-US" altLang="zh-CN" dirty="0"/>
              <a:t>][0]</a:t>
            </a:r>
            <a:r>
              <a:rPr lang="zh-CN" altLang="en-US" dirty="0"/>
              <a:t>的概率通过：</a:t>
            </a:r>
            <a:r>
              <a:rPr lang="en-US" altLang="zh-CN" dirty="0"/>
              <a:t>h'=h, b'=b</a:t>
            </a:r>
            <a:r>
              <a:rPr lang="zh-CN" altLang="en-US" dirty="0"/>
              <a:t>；</a:t>
            </a:r>
            <a:r>
              <a:rPr lang="en-US" altLang="zh-CN" dirty="0"/>
              <a:t>1-p[</a:t>
            </a:r>
            <a:r>
              <a:rPr lang="en-US" altLang="zh-CN" dirty="0" err="1"/>
              <a:t>i</a:t>
            </a:r>
            <a:r>
              <a:rPr lang="en-US" altLang="zh-CN" dirty="0"/>
              <a:t>][1]</a:t>
            </a:r>
            <a:r>
              <a:rPr lang="zh-CN" altLang="en-US" dirty="0"/>
              <a:t>的概率</a:t>
            </a:r>
            <a:r>
              <a:rPr lang="en-US" altLang="zh-CN" dirty="0"/>
              <a:t>miss: h'=h-1, b'=3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dirty="0"/>
              <a:t>2. p[</a:t>
            </a:r>
            <a:r>
              <a:rPr lang="en-US" altLang="zh-CN" dirty="0" err="1"/>
              <a:t>i</a:t>
            </a:r>
            <a:r>
              <a:rPr lang="en-US" altLang="zh-CN" dirty="0"/>
              <a:t>][1]</a:t>
            </a:r>
            <a:r>
              <a:rPr lang="zh-CN" altLang="en-US" dirty="0"/>
              <a:t>的概率通过：</a:t>
            </a:r>
            <a:r>
              <a:rPr lang="en-US" altLang="zh-CN" dirty="0"/>
              <a:t>h'=h, b'=b-1</a:t>
            </a:r>
            <a:r>
              <a:rPr lang="zh-CN" altLang="en-US" dirty="0"/>
              <a:t>；</a:t>
            </a:r>
            <a:r>
              <a:rPr lang="en-US" altLang="zh-CN" dirty="0"/>
              <a:t>1-p[</a:t>
            </a:r>
            <a:r>
              <a:rPr lang="en-US" altLang="zh-CN" dirty="0" err="1"/>
              <a:t>i</a:t>
            </a:r>
            <a:r>
              <a:rPr lang="en-US" altLang="zh-CN" dirty="0"/>
              <a:t>][1]</a:t>
            </a:r>
            <a:r>
              <a:rPr lang="zh-CN" altLang="en-US" dirty="0"/>
              <a:t>的概率</a:t>
            </a:r>
            <a:r>
              <a:rPr lang="en-US" altLang="zh-CN" dirty="0"/>
              <a:t>miss: h'=h-1, b'=3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dirty="0"/>
              <a:t>3. </a:t>
            </a:r>
            <a:r>
              <a:rPr lang="zh-CN" altLang="en-US" dirty="0"/>
              <a:t>回到第一关，</a:t>
            </a:r>
            <a:r>
              <a:rPr lang="en-US" altLang="zh-CN" dirty="0"/>
              <a:t>h'=h0, b</a:t>
            </a:r>
            <a:r>
              <a:rPr lang="en-US" altLang="zh-CN" dirty="0" smtClean="0"/>
              <a:t>'=b0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要求求最优策略下，通关期望所花的时间（玩一个关卡固定时间为</a:t>
            </a:r>
            <a:r>
              <a:rPr lang="en-US" altLang="zh-CN" dirty="0"/>
              <a:t>1</a:t>
            </a:r>
            <a:r>
              <a:rPr lang="zh-CN" altLang="en-US" dirty="0"/>
              <a:t>；重新开始不消耗时间，直接回到初始状态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406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解答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假设通关的期望时间是</a:t>
            </a:r>
            <a:r>
              <a:rPr lang="en-US" altLang="zh-CN" dirty="0"/>
              <a:t>T</a:t>
            </a:r>
            <a:r>
              <a:rPr lang="zh-CN" altLang="en-US" dirty="0"/>
              <a:t>，则可以从后往前</a:t>
            </a:r>
            <a:r>
              <a:rPr lang="en-US" altLang="zh-CN" dirty="0" err="1"/>
              <a:t>dp</a:t>
            </a:r>
            <a:r>
              <a:rPr lang="zh-CN" altLang="en-US" dirty="0"/>
              <a:t>出一个最优策略，并计算出的一个期望值</a:t>
            </a:r>
            <a:r>
              <a:rPr lang="en-US" altLang="zh-CN" dirty="0"/>
              <a:t>t</a:t>
            </a:r>
            <a:r>
              <a:rPr lang="zh-CN" altLang="en-US" dirty="0"/>
              <a:t>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假如</a:t>
            </a:r>
            <a:r>
              <a:rPr lang="en-US" altLang="zh-CN" dirty="0"/>
              <a:t>t=T</a:t>
            </a:r>
            <a:r>
              <a:rPr lang="zh-CN" altLang="en-US" dirty="0"/>
              <a:t>，则该</a:t>
            </a:r>
            <a:r>
              <a:rPr lang="en-US" altLang="zh-CN" dirty="0"/>
              <a:t>t</a:t>
            </a:r>
            <a:r>
              <a:rPr lang="zh-CN" altLang="en-US" dirty="0"/>
              <a:t>就是所求的值。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假如</a:t>
            </a:r>
            <a:r>
              <a:rPr lang="en-US" altLang="zh-CN" dirty="0"/>
              <a:t>t&lt;T</a:t>
            </a:r>
            <a:r>
              <a:rPr lang="zh-CN" altLang="en-US" dirty="0"/>
              <a:t>，则</a:t>
            </a:r>
            <a:r>
              <a:rPr lang="en-US" altLang="zh-CN" dirty="0"/>
              <a:t>T</a:t>
            </a:r>
            <a:r>
              <a:rPr lang="zh-CN" altLang="en-US" dirty="0"/>
              <a:t>的估计偏大了。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假如</a:t>
            </a:r>
            <a:r>
              <a:rPr lang="en-US" altLang="zh-CN" dirty="0"/>
              <a:t>t&gt;T</a:t>
            </a:r>
            <a:r>
              <a:rPr lang="zh-CN" altLang="en-US" dirty="0"/>
              <a:t>，则</a:t>
            </a:r>
            <a:r>
              <a:rPr lang="en-US" altLang="zh-CN" dirty="0"/>
              <a:t>T</a:t>
            </a:r>
            <a:r>
              <a:rPr lang="zh-CN" altLang="en-US" dirty="0"/>
              <a:t>的估计偏小了。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所以可以先倍增确定期望的</a:t>
            </a:r>
            <a:r>
              <a:rPr lang="zh-CN" altLang="en-US" dirty="0" smtClean="0"/>
              <a:t>上界，</a:t>
            </a:r>
            <a:r>
              <a:rPr lang="zh-CN" altLang="en-US" dirty="0"/>
              <a:t>再二分出具体的期望值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310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解答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大致的证明思路：</a:t>
            </a:r>
            <a:br>
              <a:rPr lang="zh-CN" altLang="en-US" dirty="0" smtClean="0"/>
            </a:br>
            <a:r>
              <a:rPr lang="zh-CN" altLang="en-US" dirty="0" smtClean="0"/>
              <a:t>对于一个固定的策略，</a:t>
            </a:r>
            <a:r>
              <a:rPr lang="en-US" altLang="zh-CN" dirty="0" smtClean="0"/>
              <a:t>t</a:t>
            </a:r>
            <a:r>
              <a:rPr lang="zh-CN" altLang="en-US" dirty="0" smtClean="0"/>
              <a:t>可以写成</a:t>
            </a:r>
            <a:r>
              <a:rPr lang="en-US" altLang="zh-CN" dirty="0" smtClean="0"/>
              <a:t>T</a:t>
            </a:r>
            <a:r>
              <a:rPr lang="zh-CN" altLang="en-US" dirty="0" smtClean="0"/>
              <a:t>的表达式，</a:t>
            </a:r>
            <a:r>
              <a:rPr lang="en-US" altLang="zh-CN" dirty="0" smtClean="0"/>
              <a:t>t=</a:t>
            </a:r>
            <a:r>
              <a:rPr lang="en-US" altLang="zh-CN" dirty="0" err="1" smtClean="0"/>
              <a:t>C+k</a:t>
            </a:r>
            <a:r>
              <a:rPr lang="en-US" altLang="zh-CN" dirty="0" smtClean="0"/>
              <a:t>*T</a:t>
            </a:r>
            <a:r>
              <a:rPr lang="zh-CN" altLang="en-US" dirty="0" smtClean="0"/>
              <a:t>，其中</a:t>
            </a:r>
            <a:r>
              <a:rPr lang="en-US" altLang="zh-CN" dirty="0" smtClean="0"/>
              <a:t>C&gt;0</a:t>
            </a:r>
            <a:r>
              <a:rPr lang="zh-CN" altLang="en-US" dirty="0" smtClean="0"/>
              <a:t>，</a:t>
            </a:r>
            <a:r>
              <a:rPr lang="en-US" altLang="zh-CN" dirty="0" smtClean="0"/>
              <a:t>k&lt;=1</a:t>
            </a:r>
            <a:r>
              <a:rPr lang="zh-CN" altLang="en-US" dirty="0" smtClean="0"/>
              <a:t>；且</a:t>
            </a:r>
            <a:r>
              <a:rPr lang="en-US" altLang="zh-CN" dirty="0" smtClean="0"/>
              <a:t>k=1</a:t>
            </a:r>
            <a:r>
              <a:rPr lang="zh-CN" altLang="en-US" dirty="0" smtClean="0"/>
              <a:t>只在无论什么情况发生，都最终选择重新开始游戏这种无效的情况下出现。</a:t>
            </a:r>
            <a:br>
              <a:rPr lang="zh-CN" altLang="en-US" dirty="0" smtClean="0"/>
            </a:br>
            <a:r>
              <a:rPr lang="zh-CN" altLang="en-US" dirty="0" smtClean="0"/>
              <a:t>所以在正常部分，</a:t>
            </a:r>
            <a:r>
              <a:rPr lang="en-US" altLang="zh-CN" dirty="0" smtClean="0"/>
              <a:t>k&lt;1</a:t>
            </a:r>
            <a:r>
              <a:rPr lang="zh-CN" altLang="en-US" dirty="0" smtClean="0"/>
              <a:t>。</a:t>
            </a:r>
            <a:br>
              <a:rPr lang="zh-CN" altLang="en-US" dirty="0" smtClean="0"/>
            </a:br>
            <a:r>
              <a:rPr lang="zh-CN" altLang="en-US" dirty="0" smtClean="0"/>
              <a:t>考虑</a:t>
            </a:r>
            <a:r>
              <a:rPr lang="en-US" altLang="zh-CN" dirty="0" smtClean="0"/>
              <a:t>T--&gt;</a:t>
            </a:r>
            <a:r>
              <a:rPr lang="en-US" altLang="zh-CN" dirty="0" err="1" smtClean="0"/>
              <a:t>T+dT</a:t>
            </a:r>
            <a:r>
              <a:rPr lang="zh-CN" altLang="en-US" dirty="0" smtClean="0"/>
              <a:t>，则保持原来的策略不变会得到</a:t>
            </a:r>
            <a:r>
              <a:rPr lang="en-US" altLang="zh-CN" dirty="0" smtClean="0"/>
              <a:t>t'=</a:t>
            </a:r>
            <a:r>
              <a:rPr lang="en-US" altLang="zh-CN" dirty="0" err="1" smtClean="0"/>
              <a:t>C+k</a:t>
            </a:r>
            <a:r>
              <a:rPr lang="en-US" altLang="zh-CN" dirty="0" smtClean="0"/>
              <a:t>*(</a:t>
            </a:r>
            <a:r>
              <a:rPr lang="en-US" altLang="zh-CN" dirty="0" err="1" smtClean="0"/>
              <a:t>T+dT</a:t>
            </a:r>
            <a:r>
              <a:rPr lang="en-US" altLang="zh-CN" dirty="0" smtClean="0"/>
              <a:t>)</a:t>
            </a:r>
            <a:r>
              <a:rPr lang="zh-CN" altLang="en-US" dirty="0" smtClean="0"/>
              <a:t>的期望，若策略重新最优化，则必有</a:t>
            </a:r>
            <a:r>
              <a:rPr lang="en-US" altLang="zh-CN" dirty="0" smtClean="0"/>
              <a:t>t'&lt;=</a:t>
            </a:r>
            <a:r>
              <a:rPr lang="en-US" altLang="zh-CN" dirty="0" err="1" smtClean="0"/>
              <a:t>C+k</a:t>
            </a:r>
            <a:r>
              <a:rPr lang="en-US" altLang="zh-CN" dirty="0" smtClean="0"/>
              <a:t>*(</a:t>
            </a:r>
            <a:r>
              <a:rPr lang="en-US" altLang="zh-CN" dirty="0" err="1" smtClean="0"/>
              <a:t>T+dT</a:t>
            </a:r>
            <a:r>
              <a:rPr lang="en-US" altLang="zh-CN" dirty="0" smtClean="0"/>
              <a:t>)</a:t>
            </a:r>
            <a:r>
              <a:rPr lang="zh-CN" altLang="en-US" dirty="0" smtClean="0"/>
              <a:t>，所以</a:t>
            </a:r>
            <a:r>
              <a:rPr lang="en-US" altLang="zh-CN" dirty="0" smtClean="0"/>
              <a:t>t'-t&lt;=k*</a:t>
            </a:r>
            <a:r>
              <a:rPr lang="en-US" altLang="zh-CN" dirty="0" err="1" smtClean="0"/>
              <a:t>dT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dT</a:t>
            </a:r>
            <a:r>
              <a:rPr lang="zh-CN" altLang="en-US" dirty="0" smtClean="0"/>
              <a:t>。</a:t>
            </a:r>
            <a:br>
              <a:rPr lang="zh-CN" altLang="en-US" dirty="0" smtClean="0"/>
            </a:br>
            <a:r>
              <a:rPr lang="zh-CN" altLang="en-US" dirty="0" smtClean="0"/>
              <a:t>也就是说</a:t>
            </a:r>
            <a:r>
              <a:rPr lang="en-US" altLang="zh-CN" dirty="0" smtClean="0"/>
              <a:t>t</a:t>
            </a:r>
            <a:r>
              <a:rPr lang="zh-CN" altLang="en-US" dirty="0" smtClean="0"/>
              <a:t>对于</a:t>
            </a:r>
            <a:r>
              <a:rPr lang="en-US" altLang="zh-CN" dirty="0" smtClean="0"/>
              <a:t>T</a:t>
            </a:r>
            <a:r>
              <a:rPr lang="zh-CN" altLang="en-US" dirty="0" smtClean="0"/>
              <a:t>的函数的斜率（在正常部分）</a:t>
            </a:r>
            <a:r>
              <a:rPr lang="en-US" altLang="zh-CN" dirty="0" smtClean="0"/>
              <a:t>&lt;1</a:t>
            </a:r>
            <a:r>
              <a:rPr lang="zh-CN" altLang="en-US" dirty="0" smtClean="0"/>
              <a:t>，这个函数的图像与</a:t>
            </a:r>
            <a:r>
              <a:rPr lang="en-US" altLang="zh-CN" dirty="0" smtClean="0"/>
              <a:t>f(T)=T</a:t>
            </a:r>
            <a:r>
              <a:rPr lang="zh-CN" altLang="en-US" dirty="0" smtClean="0"/>
              <a:t>只有</a:t>
            </a:r>
            <a:r>
              <a:rPr lang="en-US" altLang="zh-CN" dirty="0" smtClean="0"/>
              <a:t>1</a:t>
            </a:r>
            <a:r>
              <a:rPr lang="zh-CN" altLang="en-US" dirty="0" smtClean="0"/>
              <a:t>个交点，该交点就是所求的期望，</a:t>
            </a:r>
            <a:r>
              <a:rPr lang="en-US" altLang="zh-CN" dirty="0" smtClean="0"/>
              <a:t>T</a:t>
            </a:r>
            <a:r>
              <a:rPr lang="zh-CN" altLang="en-US" dirty="0" smtClean="0"/>
              <a:t>在该交点左侧的时候</a:t>
            </a:r>
            <a:r>
              <a:rPr lang="en-US" altLang="zh-CN" dirty="0" smtClean="0"/>
              <a:t>T&lt;t</a:t>
            </a:r>
            <a:r>
              <a:rPr lang="zh-CN" altLang="en-US" dirty="0" smtClean="0"/>
              <a:t>，</a:t>
            </a:r>
            <a:r>
              <a:rPr lang="en-US" altLang="zh-CN" dirty="0" smtClean="0"/>
              <a:t>T</a:t>
            </a:r>
            <a:r>
              <a:rPr lang="zh-CN" altLang="en-US" dirty="0" smtClean="0"/>
              <a:t>在该交点右侧的时候</a:t>
            </a:r>
            <a:r>
              <a:rPr lang="en-US" altLang="zh-CN" dirty="0" smtClean="0"/>
              <a:t>t&lt;T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6415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62</Words>
  <Application>Microsoft Office PowerPoint</Application>
  <PresentationFormat>宽屏</PresentationFormat>
  <Paragraphs>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主题</vt:lpstr>
      <vt:lpstr>Imperishable Night</vt:lpstr>
      <vt:lpstr>题意</vt:lpstr>
      <vt:lpstr>解答</vt:lpstr>
      <vt:lpstr>解答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Bob Gong</dc:creator>
  <cp:lastModifiedBy>Bob Gong</cp:lastModifiedBy>
  <cp:revision>3</cp:revision>
  <dcterms:created xsi:type="dcterms:W3CDTF">2014-07-18T02:11:34Z</dcterms:created>
  <dcterms:modified xsi:type="dcterms:W3CDTF">2014-07-18T02:34:35Z</dcterms:modified>
</cp:coreProperties>
</file>