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64" r:id="rId5"/>
    <p:sldId id="265" r:id="rId6"/>
    <p:sldId id="266" r:id="rId7"/>
    <p:sldId id="267" r:id="rId8"/>
    <p:sldId id="268" r:id="rId9"/>
    <p:sldId id="269" r:id="rId10"/>
    <p:sldId id="276" r:id="rId11"/>
    <p:sldId id="284" r:id="rId12"/>
    <p:sldId id="285" r:id="rId13"/>
    <p:sldId id="286" r:id="rId14"/>
    <p:sldId id="287" r:id="rId15"/>
    <p:sldId id="270" r:id="rId16"/>
    <p:sldId id="271" r:id="rId17"/>
    <p:sldId id="272" r:id="rId18"/>
    <p:sldId id="275" r:id="rId19"/>
    <p:sldId id="273" r:id="rId20"/>
    <p:sldId id="274" r:id="rId21"/>
    <p:sldId id="281" r:id="rId22"/>
    <p:sldId id="282" r:id="rId23"/>
    <p:sldId id="283"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30028C20-A68E-430F-9F51-24FA6F381AC6}">
          <p14:sldIdLst>
            <p14:sldId id="256"/>
            <p14:sldId id="257"/>
          </p14:sldIdLst>
        </p14:section>
        <p14:section name="2001" id="{9F1421A1-CAA8-48FA-A085-F77277CF9B64}">
          <p14:sldIdLst>
            <p14:sldId id="258"/>
          </p14:sldIdLst>
        </p14:section>
        <p14:section name="2002" id="{6AFF3C95-DBF9-4CD8-933A-49AEAEA12840}">
          <p14:sldIdLst>
            <p14:sldId id="264"/>
            <p14:sldId id="265"/>
            <p14:sldId id="266"/>
            <p14:sldId id="267"/>
            <p14:sldId id="268"/>
            <p14:sldId id="269"/>
          </p14:sldIdLst>
        </p14:section>
        <p14:section name="2003" id="{0B8BA654-D16E-4523-8F5A-E5F9F1DA3CA8}">
          <p14:sldIdLst>
            <p14:sldId id="276"/>
            <p14:sldId id="284"/>
            <p14:sldId id="285"/>
            <p14:sldId id="286"/>
            <p14:sldId id="287"/>
          </p14:sldIdLst>
        </p14:section>
        <p14:section name="2004" id="{91BC05EB-3C46-4091-82DA-4CEB66C95B68}">
          <p14:sldIdLst>
            <p14:sldId id="270"/>
            <p14:sldId id="271"/>
            <p14:sldId id="272"/>
          </p14:sldIdLst>
        </p14:section>
        <p14:section name="2005" id="{C2D08296-D0BB-42D9-8EEC-673CEE371B0B}">
          <p14:sldIdLst>
            <p14:sldId id="275"/>
            <p14:sldId id="273"/>
            <p14:sldId id="274"/>
          </p14:sldIdLst>
        </p14:section>
        <p14:section name="2006" id="{FADF7CBD-9F83-43A0-B469-A7E90BC239A1}">
          <p14:sldIdLst>
            <p14:sldId id="281"/>
            <p14:sldId id="282"/>
            <p14:sldId id="28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15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EE1DAD-B91B-4019-B10D-FBC8ED7A8A45}" type="datetimeFigureOut">
              <a:rPr lang="zh-CN" altLang="en-US" smtClean="0"/>
              <a:t>2013-07-17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67F62D-123B-4FF5-8035-D000250B8DF7}" type="slidenum">
              <a:rPr lang="zh-CN" altLang="en-US" smtClean="0"/>
              <a:t>‹#›</a:t>
            </a:fld>
            <a:endParaRPr lang="zh-CN" altLang="en-US"/>
          </a:p>
        </p:txBody>
      </p:sp>
    </p:spTree>
    <p:extLst>
      <p:ext uri="{BB962C8B-B14F-4D97-AF65-F5344CB8AC3E}">
        <p14:creationId xmlns:p14="http://schemas.microsoft.com/office/powerpoint/2010/main" val="3597721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E45A108F-8AA6-497F-86A9-57AAD756C2E1}" type="slidenum">
              <a:rPr lang="en-US"/>
              <a:pPr/>
              <a:t>4</a:t>
            </a:fld>
            <a:endParaRPr lang="en-US"/>
          </a:p>
        </p:txBody>
      </p:sp>
      <p:sp>
        <p:nvSpPr>
          <p:cNvPr id="18433"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4" name="Rectangle 2"/>
          <p:cNvSpPr txBox="1">
            <a:spLocks noGrp="1" noChangeArrowheads="1"/>
          </p:cNvSpPr>
          <p:nvPr>
            <p:ph type="body" idx="1"/>
          </p:nvPr>
        </p:nvSpPr>
        <p:spPr bwMode="auto">
          <a:xfrm>
            <a:off x="686360" y="4342535"/>
            <a:ext cx="5486681" cy="41145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E31719CA-1B83-4575-938A-AFEB48984EA2}" type="slidenum">
              <a:rPr lang="en-US"/>
              <a:pPr/>
              <a:t>5</a:t>
            </a:fld>
            <a:endParaRPr lang="en-US"/>
          </a:p>
        </p:txBody>
      </p:sp>
      <p:sp>
        <p:nvSpPr>
          <p:cNvPr id="19457" name="Rectangle 1"/>
          <p:cNvSpPr txBox="1">
            <a:spLocks noGrp="1" noRot="1" noChangeAspect="1" noChangeArrowheads="1"/>
          </p:cNvSpPr>
          <p:nvPr>
            <p:ph type="sldImg"/>
          </p:nvPr>
        </p:nvSpPr>
        <p:spPr bwMode="auto">
          <a:xfrm>
            <a:off x="1210236" y="694171"/>
            <a:ext cx="4436129" cy="3427556"/>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58" name="Rectangle 2"/>
          <p:cNvSpPr txBox="1">
            <a:spLocks noGrp="1" noChangeArrowheads="1"/>
          </p:cNvSpPr>
          <p:nvPr>
            <p:ph type="body" idx="1"/>
          </p:nvPr>
        </p:nvSpPr>
        <p:spPr bwMode="auto">
          <a:xfrm>
            <a:off x="686361" y="4342535"/>
            <a:ext cx="5485279" cy="411306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49BC42EF-E797-4394-A3BC-A7C3A7F899ED}" type="slidenum">
              <a:rPr lang="en-US"/>
              <a:pPr/>
              <a:t>6</a:t>
            </a:fld>
            <a:endParaRPr lang="en-US"/>
          </a:p>
        </p:txBody>
      </p:sp>
      <p:sp>
        <p:nvSpPr>
          <p:cNvPr id="20481" name="Rectangle 1"/>
          <p:cNvSpPr txBox="1">
            <a:spLocks noGrp="1" noRot="1" noChangeAspect="1" noChangeArrowheads="1"/>
          </p:cNvSpPr>
          <p:nvPr>
            <p:ph type="sldImg"/>
          </p:nvPr>
        </p:nvSpPr>
        <p:spPr bwMode="auto">
          <a:xfrm>
            <a:off x="1210236" y="694171"/>
            <a:ext cx="4436129" cy="3427556"/>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2" name="Rectangle 2"/>
          <p:cNvSpPr txBox="1">
            <a:spLocks noGrp="1" noChangeArrowheads="1"/>
          </p:cNvSpPr>
          <p:nvPr>
            <p:ph type="body" idx="1"/>
          </p:nvPr>
        </p:nvSpPr>
        <p:spPr bwMode="auto">
          <a:xfrm>
            <a:off x="686361" y="4342535"/>
            <a:ext cx="5485279" cy="411306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7AA72634-8005-41B5-808D-AEF07132A9C4}" type="slidenum">
              <a:rPr lang="en-US"/>
              <a:pPr/>
              <a:t>7</a:t>
            </a:fld>
            <a:endParaRPr lang="en-US"/>
          </a:p>
        </p:txBody>
      </p:sp>
      <p:sp>
        <p:nvSpPr>
          <p:cNvPr id="21505" name="Rectangle 1"/>
          <p:cNvSpPr txBox="1">
            <a:spLocks noGrp="1" noRot="1" noChangeAspect="1" noChangeArrowheads="1"/>
          </p:cNvSpPr>
          <p:nvPr>
            <p:ph type="sldImg"/>
          </p:nvPr>
        </p:nvSpPr>
        <p:spPr bwMode="auto">
          <a:xfrm>
            <a:off x="1210236" y="694171"/>
            <a:ext cx="4436129" cy="3427556"/>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Rectangle 2"/>
          <p:cNvSpPr txBox="1">
            <a:spLocks noGrp="1" noChangeArrowheads="1"/>
          </p:cNvSpPr>
          <p:nvPr>
            <p:ph type="body" idx="1"/>
          </p:nvPr>
        </p:nvSpPr>
        <p:spPr bwMode="auto">
          <a:xfrm>
            <a:off x="686361" y="4342535"/>
            <a:ext cx="5485279" cy="411306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0BA6A918-430C-47BF-9E83-CEAEF93274D1}" type="slidenum">
              <a:rPr lang="en-US"/>
              <a:pPr/>
              <a:t>8</a:t>
            </a:fld>
            <a:endParaRPr lang="en-US"/>
          </a:p>
        </p:txBody>
      </p:sp>
      <p:sp>
        <p:nvSpPr>
          <p:cNvPr id="22529" name="Rectangle 1"/>
          <p:cNvSpPr txBox="1">
            <a:spLocks noGrp="1" noRot="1" noChangeAspect="1" noChangeArrowheads="1"/>
          </p:cNvSpPr>
          <p:nvPr>
            <p:ph type="sldImg"/>
          </p:nvPr>
        </p:nvSpPr>
        <p:spPr bwMode="auto">
          <a:xfrm>
            <a:off x="1210236" y="694171"/>
            <a:ext cx="4436129" cy="3427556"/>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0" name="Rectangle 2"/>
          <p:cNvSpPr txBox="1">
            <a:spLocks noGrp="1" noChangeArrowheads="1"/>
          </p:cNvSpPr>
          <p:nvPr>
            <p:ph type="body" idx="1"/>
          </p:nvPr>
        </p:nvSpPr>
        <p:spPr bwMode="auto">
          <a:xfrm>
            <a:off x="686361" y="4342535"/>
            <a:ext cx="5485279" cy="411306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5930C0F-E430-4D39-B94A-E26585A00180}" type="slidenum">
              <a:rPr lang="en-US"/>
              <a:pPr/>
              <a:t>15</a:t>
            </a:fld>
            <a:endParaRPr lang="en-US"/>
          </a:p>
        </p:txBody>
      </p:sp>
      <p:sp>
        <p:nvSpPr>
          <p:cNvPr id="6145"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6" name="Rectangle 2"/>
          <p:cNvSpPr txBox="1">
            <a:spLocks noGrp="1" noChangeArrowheads="1"/>
          </p:cNvSpPr>
          <p:nvPr>
            <p:ph type="body" idx="1"/>
          </p:nvPr>
        </p:nvSpPr>
        <p:spPr bwMode="auto">
          <a:xfrm>
            <a:off x="686360" y="4342535"/>
            <a:ext cx="5486681" cy="41145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F6B45C7-EF70-44D6-B6BB-6A32B432E29D}" type="slidenum">
              <a:rPr lang="en-US"/>
              <a:pPr/>
              <a:t>16</a:t>
            </a:fld>
            <a:endParaRPr lang="en-US"/>
          </a:p>
        </p:txBody>
      </p:sp>
      <p:sp>
        <p:nvSpPr>
          <p:cNvPr id="7169"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0" name="Rectangle 2"/>
          <p:cNvSpPr txBox="1">
            <a:spLocks noGrp="1" noChangeArrowheads="1"/>
          </p:cNvSpPr>
          <p:nvPr>
            <p:ph type="body" idx="1"/>
          </p:nvPr>
        </p:nvSpPr>
        <p:spPr bwMode="auto">
          <a:xfrm>
            <a:off x="686360" y="4342535"/>
            <a:ext cx="5486681" cy="41145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DBC56B3-8792-4FC0-9DCF-EE9FA4755DE2}" type="slidenum">
              <a:rPr lang="en-US"/>
              <a:pPr/>
              <a:t>17</a:t>
            </a:fld>
            <a:endParaRPr lang="en-US"/>
          </a:p>
        </p:txBody>
      </p:sp>
      <p:sp>
        <p:nvSpPr>
          <p:cNvPr id="8193"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4" name="Rectangle 2"/>
          <p:cNvSpPr txBox="1">
            <a:spLocks noGrp="1" noChangeArrowheads="1"/>
          </p:cNvSpPr>
          <p:nvPr>
            <p:ph type="body" idx="1"/>
          </p:nvPr>
        </p:nvSpPr>
        <p:spPr bwMode="auto">
          <a:xfrm>
            <a:off x="686360" y="4342535"/>
            <a:ext cx="5486681" cy="41145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2013-07-17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2013-07-17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2013-07-17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2013-07-17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2013-07-17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2013-07-17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2013-07-17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2013-07-17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2013-07-17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2013-07-17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2013-07-17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2013-07-17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smtClean="0"/>
              <a:t>Contest 5 Solution</a:t>
            </a:r>
            <a:endParaRPr lang="zh-CN" altLang="en-US" dirty="0"/>
          </a:p>
        </p:txBody>
      </p:sp>
      <p:sp>
        <p:nvSpPr>
          <p:cNvPr id="3" name="副标题 2"/>
          <p:cNvSpPr>
            <a:spLocks noGrp="1"/>
          </p:cNvSpPr>
          <p:nvPr>
            <p:ph type="subTitle" idx="1"/>
          </p:nvPr>
        </p:nvSpPr>
        <p:spPr/>
        <p:txBody>
          <a:bodyPr/>
          <a:lstStyle/>
          <a:p>
            <a:r>
              <a:rPr lang="en-US" altLang="zh-CN" dirty="0" smtClean="0"/>
              <a:t>By ACE</a:t>
            </a:r>
            <a:endParaRPr lang="zh-CN" altLang="en-US" dirty="0"/>
          </a:p>
        </p:txBody>
      </p:sp>
    </p:spTree>
    <p:extLst>
      <p:ext uri="{BB962C8B-B14F-4D97-AF65-F5344CB8AC3E}">
        <p14:creationId xmlns:p14="http://schemas.microsoft.com/office/powerpoint/2010/main" val="34147268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2003 Hotel</a:t>
            </a:r>
            <a:endParaRPr lang="zh-CN" altLang="en-US" dirty="0"/>
          </a:p>
        </p:txBody>
      </p:sp>
      <p:sp>
        <p:nvSpPr>
          <p:cNvPr id="3" name="内容占位符 2"/>
          <p:cNvSpPr>
            <a:spLocks noGrp="1"/>
          </p:cNvSpPr>
          <p:nvPr>
            <p:ph idx="1"/>
          </p:nvPr>
        </p:nvSpPr>
        <p:spPr/>
        <p:txBody>
          <a:bodyPr>
            <a:noAutofit/>
          </a:bodyPr>
          <a:lstStyle/>
          <a:p>
            <a:r>
              <a:rPr lang="zh-CN" altLang="en-US" sz="2400" dirty="0">
                <a:latin typeface="微软雅黑" pitchFamily="34" charset="-122"/>
                <a:ea typeface="微软雅黑" pitchFamily="34" charset="-122"/>
              </a:rPr>
              <a:t>你是一</a:t>
            </a:r>
            <a:r>
              <a:rPr lang="zh-CN" altLang="en-US" sz="2400" dirty="0" smtClean="0">
                <a:latin typeface="微软雅黑" pitchFamily="34" charset="-122"/>
                <a:ea typeface="微软雅黑" pitchFamily="34" charset="-122"/>
              </a:rPr>
              <a:t>个酒店职员，有很多领导要到你们酒店入住。</a:t>
            </a:r>
            <a:endParaRPr lang="en-US" altLang="zh-CN" sz="2400" dirty="0" smtClean="0">
              <a:latin typeface="微软雅黑" pitchFamily="34" charset="-122"/>
              <a:ea typeface="微软雅黑" pitchFamily="34" charset="-122"/>
            </a:endParaRPr>
          </a:p>
          <a:p>
            <a:r>
              <a:rPr lang="en-US" altLang="zh-CN" sz="2400" dirty="0" smtClean="0">
                <a:latin typeface="微软雅黑" pitchFamily="34" charset="-122"/>
                <a:ea typeface="微软雅黑" pitchFamily="34" charset="-122"/>
              </a:rPr>
              <a:t>(1)</a:t>
            </a:r>
            <a:r>
              <a:rPr lang="zh-CN" altLang="en-US" sz="2400" dirty="0">
                <a:latin typeface="微软雅黑" pitchFamily="34" charset="-122"/>
                <a:ea typeface="微软雅黑" pitchFamily="34" charset="-122"/>
              </a:rPr>
              <a:t>每</a:t>
            </a:r>
            <a:r>
              <a:rPr lang="zh-CN" altLang="en-US" sz="2400" dirty="0" smtClean="0">
                <a:latin typeface="微软雅黑" pitchFamily="34" charset="-122"/>
                <a:ea typeface="微软雅黑" pitchFamily="34" charset="-122"/>
              </a:rPr>
              <a:t>一个领导会</a:t>
            </a:r>
            <a:r>
              <a:rPr lang="zh-CN" altLang="en-US" sz="2400" dirty="0">
                <a:latin typeface="微软雅黑" pitchFamily="34" charset="-122"/>
                <a:ea typeface="微软雅黑" pitchFamily="34" charset="-122"/>
              </a:rPr>
              <a:t>告诉你</a:t>
            </a:r>
            <a:r>
              <a:rPr lang="zh-CN" altLang="en-US" sz="2400" dirty="0" smtClean="0">
                <a:latin typeface="微软雅黑" pitchFamily="34" charset="-122"/>
                <a:ea typeface="微软雅黑" pitchFamily="34" charset="-122"/>
              </a:rPr>
              <a:t>他想</a:t>
            </a:r>
            <a:r>
              <a:rPr lang="zh-CN" altLang="en-US" sz="2400" dirty="0">
                <a:latin typeface="微软雅黑" pitchFamily="34" charset="-122"/>
                <a:ea typeface="微软雅黑" pitchFamily="34" charset="-122"/>
              </a:rPr>
              <a:t>住在哪一些候选</a:t>
            </a:r>
            <a:r>
              <a:rPr lang="zh-CN" altLang="en-US" sz="2400" dirty="0" smtClean="0">
                <a:latin typeface="微软雅黑" pitchFamily="34" charset="-122"/>
                <a:ea typeface="微软雅黑" pitchFamily="34" charset="-122"/>
              </a:rPr>
              <a:t>楼层，但一个领导只需要一层楼的一个房间即可</a:t>
            </a:r>
            <a:r>
              <a:rPr lang="en-US" altLang="zh-CN" sz="2400" dirty="0" smtClean="0">
                <a:latin typeface="微软雅黑" pitchFamily="34" charset="-122"/>
                <a:ea typeface="微软雅黑" pitchFamily="34" charset="-122"/>
              </a:rPr>
              <a:t/>
            </a:r>
            <a:br>
              <a:rPr lang="en-US" altLang="zh-CN" sz="2400" dirty="0" smtClean="0">
                <a:latin typeface="微软雅黑" pitchFamily="34" charset="-122"/>
                <a:ea typeface="微软雅黑" pitchFamily="34" charset="-122"/>
              </a:rPr>
            </a:br>
            <a:r>
              <a:rPr lang="en-US" altLang="zh-CN" sz="2400" dirty="0" smtClean="0">
                <a:latin typeface="微软雅黑" pitchFamily="34" charset="-122"/>
                <a:ea typeface="微软雅黑" pitchFamily="34" charset="-122"/>
              </a:rPr>
              <a:t/>
            </a:r>
            <a:br>
              <a:rPr lang="en-US" altLang="zh-CN" sz="2400" dirty="0" smtClean="0">
                <a:latin typeface="微软雅黑" pitchFamily="34" charset="-122"/>
                <a:ea typeface="微软雅黑" pitchFamily="34" charset="-122"/>
              </a:rPr>
            </a:br>
            <a:r>
              <a:rPr lang="en-US" altLang="zh-CN" sz="2400" dirty="0">
                <a:latin typeface="微软雅黑" pitchFamily="34" charset="-122"/>
                <a:ea typeface="微软雅黑" pitchFamily="34" charset="-122"/>
              </a:rPr>
              <a:t>(</a:t>
            </a:r>
            <a:r>
              <a:rPr lang="en-US" altLang="zh-CN" sz="2400" dirty="0" smtClean="0">
                <a:latin typeface="微软雅黑" pitchFamily="34" charset="-122"/>
                <a:ea typeface="微软雅黑" pitchFamily="34" charset="-122"/>
              </a:rPr>
              <a:t>2)</a:t>
            </a:r>
            <a:r>
              <a:rPr lang="zh-CN" altLang="en-US" sz="2400" dirty="0" smtClean="0">
                <a:latin typeface="微软雅黑" pitchFamily="34" charset="-122"/>
                <a:ea typeface="微软雅黑" pitchFamily="34" charset="-122"/>
              </a:rPr>
              <a:t>你必须为每一个领导都安排他想要的某一层的一个房间，但</a:t>
            </a:r>
            <a:r>
              <a:rPr lang="zh-CN" altLang="en-US" sz="2400" dirty="0">
                <a:latin typeface="微软雅黑" pitchFamily="34" charset="-122"/>
                <a:ea typeface="微软雅黑" pitchFamily="34" charset="-122"/>
              </a:rPr>
              <a:t>多个领导</a:t>
            </a:r>
            <a:r>
              <a:rPr lang="zh-CN" altLang="en-US" sz="2400" dirty="0" smtClean="0">
                <a:latin typeface="微软雅黑" pitchFamily="34" charset="-122"/>
                <a:ea typeface="微软雅黑" pitchFamily="34" charset="-122"/>
              </a:rPr>
              <a:t>可住在一层（假设每一层有无数个房间）。</a:t>
            </a:r>
            <a:r>
              <a:rPr lang="en-US" altLang="zh-CN" sz="2400" dirty="0" smtClean="0">
                <a:latin typeface="微软雅黑" pitchFamily="34" charset="-122"/>
                <a:ea typeface="微软雅黑" pitchFamily="34" charset="-122"/>
              </a:rPr>
              <a:t/>
            </a:r>
            <a:br>
              <a:rPr lang="en-US" altLang="zh-CN" sz="2400" dirty="0" smtClean="0">
                <a:latin typeface="微软雅黑" pitchFamily="34" charset="-122"/>
                <a:ea typeface="微软雅黑" pitchFamily="34" charset="-122"/>
              </a:rPr>
            </a:br>
            <a:r>
              <a:rPr lang="en-US" altLang="zh-CN" sz="2400" dirty="0" smtClean="0">
                <a:latin typeface="微软雅黑" pitchFamily="34" charset="-122"/>
                <a:ea typeface="微软雅黑" pitchFamily="34" charset="-122"/>
              </a:rPr>
              <a:t/>
            </a:r>
            <a:br>
              <a:rPr lang="en-US" altLang="zh-CN" sz="2400" dirty="0" smtClean="0">
                <a:latin typeface="微软雅黑" pitchFamily="34" charset="-122"/>
                <a:ea typeface="微软雅黑" pitchFamily="34" charset="-122"/>
              </a:rPr>
            </a:br>
            <a:r>
              <a:rPr lang="en-US" altLang="zh-CN" sz="2400" dirty="0" smtClean="0">
                <a:latin typeface="微软雅黑" pitchFamily="34" charset="-122"/>
                <a:ea typeface="微软雅黑" pitchFamily="34" charset="-122"/>
              </a:rPr>
              <a:t>(3</a:t>
            </a:r>
            <a:r>
              <a:rPr lang="zh-CN" altLang="en-US" sz="2400" dirty="0" smtClean="0">
                <a:latin typeface="微软雅黑" pitchFamily="34" charset="-122"/>
                <a:ea typeface="微软雅黑" pitchFamily="34" charset="-122"/>
              </a:rPr>
              <a:t>）酒店会将所有有领导居住的楼层之间的楼层清空，因此费用为 占用楼层数 </a:t>
            </a:r>
            <a:r>
              <a:rPr lang="en-US" altLang="zh-CN" sz="2400" dirty="0" smtClean="0">
                <a:latin typeface="微软雅黑" pitchFamily="34" charset="-122"/>
                <a:ea typeface="微软雅黑" pitchFamily="34" charset="-122"/>
              </a:rPr>
              <a:t>= </a:t>
            </a:r>
            <a:r>
              <a:rPr lang="zh-CN" altLang="en-US" sz="2400" dirty="0" smtClean="0">
                <a:latin typeface="微软雅黑" pitchFamily="34" charset="-122"/>
                <a:ea typeface="微软雅黑" pitchFamily="34" charset="-122"/>
              </a:rPr>
              <a:t>最高</a:t>
            </a:r>
            <a:r>
              <a:rPr lang="zh-CN" altLang="en-US" sz="2400" dirty="0">
                <a:latin typeface="微软雅黑" pitchFamily="34" charset="-122"/>
                <a:ea typeface="微软雅黑" pitchFamily="34" charset="-122"/>
              </a:rPr>
              <a:t>楼层</a:t>
            </a:r>
            <a:r>
              <a:rPr lang="zh-CN" altLang="en-US" sz="2400" dirty="0" smtClean="0">
                <a:latin typeface="微软雅黑" pitchFamily="34" charset="-122"/>
                <a:ea typeface="微软雅黑" pitchFamily="34" charset="-122"/>
              </a:rPr>
              <a:t>号</a:t>
            </a:r>
            <a:r>
              <a:rPr lang="en-US" altLang="zh-CN" sz="2400" dirty="0" smtClean="0">
                <a:latin typeface="微软雅黑" pitchFamily="34" charset="-122"/>
                <a:ea typeface="微软雅黑" pitchFamily="34" charset="-122"/>
              </a:rPr>
              <a:t>-</a:t>
            </a:r>
            <a:r>
              <a:rPr lang="zh-CN" altLang="en-US" sz="2400" dirty="0" smtClean="0">
                <a:latin typeface="微软雅黑" pitchFamily="34" charset="-122"/>
                <a:ea typeface="微软雅黑" pitchFamily="34" charset="-122"/>
              </a:rPr>
              <a:t>最低</a:t>
            </a:r>
            <a:r>
              <a:rPr lang="zh-CN" altLang="en-US" sz="2400" dirty="0">
                <a:latin typeface="微软雅黑" pitchFamily="34" charset="-122"/>
                <a:ea typeface="微软雅黑" pitchFamily="34" charset="-122"/>
              </a:rPr>
              <a:t>楼层</a:t>
            </a:r>
            <a:r>
              <a:rPr lang="zh-CN" altLang="en-US" sz="2400" dirty="0" smtClean="0">
                <a:latin typeface="微软雅黑" pitchFamily="34" charset="-122"/>
                <a:ea typeface="微软雅黑" pitchFamily="34" charset="-122"/>
              </a:rPr>
              <a:t>号</a:t>
            </a:r>
            <a:r>
              <a:rPr lang="en-US" altLang="zh-CN" sz="2400" dirty="0" smtClean="0">
                <a:latin typeface="微软雅黑" pitchFamily="34" charset="-122"/>
                <a:ea typeface="微软雅黑" pitchFamily="34" charset="-122"/>
              </a:rPr>
              <a:t>+1</a:t>
            </a:r>
            <a:br>
              <a:rPr lang="en-US" altLang="zh-CN" sz="2400" dirty="0" smtClean="0">
                <a:latin typeface="微软雅黑" pitchFamily="34" charset="-122"/>
                <a:ea typeface="微软雅黑" pitchFamily="34" charset="-122"/>
              </a:rPr>
            </a:br>
            <a:endParaRPr lang="zh-CN" altLang="en-US" sz="2400" dirty="0">
              <a:latin typeface="微软雅黑" pitchFamily="34" charset="-122"/>
              <a:ea typeface="微软雅黑" pitchFamily="34" charset="-122"/>
            </a:endParaRPr>
          </a:p>
        </p:txBody>
      </p:sp>
    </p:spTree>
    <p:extLst>
      <p:ext uri="{BB962C8B-B14F-4D97-AF65-F5344CB8AC3E}">
        <p14:creationId xmlns:p14="http://schemas.microsoft.com/office/powerpoint/2010/main" val="33079122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r>
              <a:rPr lang="en-US" altLang="zh-CN" sz="2400" dirty="0" smtClean="0">
                <a:latin typeface="微软雅黑" pitchFamily="34" charset="-122"/>
                <a:ea typeface="微软雅黑" pitchFamily="34" charset="-122"/>
              </a:rPr>
              <a:t>(4)</a:t>
            </a:r>
            <a:r>
              <a:rPr lang="zh-CN" altLang="en-US" sz="2400" dirty="0" smtClean="0">
                <a:latin typeface="微软雅黑" pitchFamily="34" charset="-122"/>
                <a:ea typeface="微软雅黑" pitchFamily="34" charset="-122"/>
              </a:rPr>
              <a:t> 旅店中可被选择的楼层一直在变化。每次计算当前最低费用时老板会给出当前所能居住的最低楼层</a:t>
            </a:r>
            <a:endParaRPr lang="en-US" altLang="zh-CN" sz="2400" dirty="0" smtClean="0">
              <a:latin typeface="微软雅黑" pitchFamily="34" charset="-122"/>
              <a:ea typeface="微软雅黑" pitchFamily="34" charset="-122"/>
            </a:endParaRPr>
          </a:p>
          <a:p>
            <a:endParaRPr lang="en-US" altLang="zh-CN" sz="2400" dirty="0" smtClean="0">
              <a:latin typeface="微软雅黑" pitchFamily="34" charset="-122"/>
              <a:ea typeface="微软雅黑" pitchFamily="34" charset="-122"/>
            </a:endParaRPr>
          </a:p>
          <a:p>
            <a:r>
              <a:rPr lang="en-US" altLang="zh-CN" sz="2400" dirty="0" smtClean="0">
                <a:latin typeface="微软雅黑" pitchFamily="34" charset="-122"/>
                <a:ea typeface="微软雅黑" pitchFamily="34" charset="-122"/>
              </a:rPr>
              <a:t>(5)</a:t>
            </a:r>
            <a:r>
              <a:rPr lang="zh-CN" altLang="en-US" sz="2400" dirty="0" smtClean="0">
                <a:latin typeface="微软雅黑" pitchFamily="34" charset="-122"/>
                <a:ea typeface="微软雅黑" pitchFamily="34" charset="-122"/>
              </a:rPr>
              <a:t>每次计算</a:t>
            </a:r>
            <a:r>
              <a:rPr lang="zh-CN" altLang="en-US" sz="2400" dirty="0">
                <a:latin typeface="微软雅黑" pitchFamily="34" charset="-122"/>
                <a:ea typeface="微软雅黑" pitchFamily="34" charset="-122"/>
              </a:rPr>
              <a:t>当前最低费用时，费用是指在满足</a:t>
            </a:r>
            <a:r>
              <a:rPr lang="zh-CN" altLang="en-US" sz="2400" dirty="0" smtClean="0">
                <a:latin typeface="微软雅黑" pitchFamily="34" charset="-122"/>
                <a:ea typeface="微软雅黑" pitchFamily="34" charset="-122"/>
              </a:rPr>
              <a:t>酒店的</a:t>
            </a:r>
            <a:r>
              <a:rPr lang="zh-CN" altLang="en-US" sz="2400" dirty="0">
                <a:latin typeface="微软雅黑" pitchFamily="34" charset="-122"/>
                <a:ea typeface="微软雅黑" pitchFamily="34" charset="-122"/>
              </a:rPr>
              <a:t>要求的前提下把开始到当前的所有批次的</a:t>
            </a:r>
            <a:r>
              <a:rPr lang="zh-CN" altLang="en-US" sz="2400" dirty="0" smtClean="0">
                <a:latin typeface="微软雅黑" pitchFamily="34" charset="-122"/>
                <a:ea typeface="微软雅黑" pitchFamily="34" charset="-122"/>
              </a:rPr>
              <a:t>客人</a:t>
            </a:r>
            <a:endParaRPr lang="en-US" altLang="zh-CN" sz="2400" dirty="0" smtClean="0">
              <a:latin typeface="微软雅黑" pitchFamily="34" charset="-122"/>
              <a:ea typeface="微软雅黑" pitchFamily="34" charset="-122"/>
            </a:endParaRPr>
          </a:p>
          <a:p>
            <a:endParaRPr lang="zh-CN" altLang="en-US" sz="2400" dirty="0">
              <a:latin typeface="微软雅黑" pitchFamily="34" charset="-122"/>
              <a:ea typeface="微软雅黑" pitchFamily="34" charset="-122"/>
            </a:endParaRPr>
          </a:p>
          <a:p>
            <a:r>
              <a:rPr lang="en-US" altLang="zh-CN" sz="2400" dirty="0">
                <a:latin typeface="微软雅黑" pitchFamily="34" charset="-122"/>
                <a:ea typeface="微软雅黑" pitchFamily="34" charset="-122"/>
              </a:rPr>
              <a:t>(6)</a:t>
            </a:r>
            <a:r>
              <a:rPr lang="zh-CN" altLang="en-US" sz="2400" dirty="0">
                <a:latin typeface="微软雅黑" pitchFamily="34" charset="-122"/>
                <a:ea typeface="微软雅黑" pitchFamily="34" charset="-122"/>
              </a:rPr>
              <a:t>若不能完成要求，输出</a:t>
            </a:r>
            <a:r>
              <a:rPr lang="en-US" altLang="zh-CN" sz="2400" dirty="0">
                <a:latin typeface="微软雅黑" pitchFamily="34" charset="-122"/>
                <a:ea typeface="微软雅黑" pitchFamily="34" charset="-122"/>
              </a:rPr>
              <a:t>-1</a:t>
            </a:r>
            <a:endParaRPr lang="zh-CN" altLang="en-US" sz="2400" dirty="0">
              <a:latin typeface="微软雅黑" pitchFamily="34" charset="-122"/>
              <a:ea typeface="微软雅黑" pitchFamily="34" charset="-122"/>
            </a:endParaRPr>
          </a:p>
        </p:txBody>
      </p:sp>
    </p:spTree>
    <p:extLst>
      <p:ext uri="{BB962C8B-B14F-4D97-AF65-F5344CB8AC3E}">
        <p14:creationId xmlns:p14="http://schemas.microsoft.com/office/powerpoint/2010/main" val="14417572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r>
              <a:rPr lang="en-US" altLang="zh-CN" sz="2400" dirty="0" smtClean="0">
                <a:latin typeface="微软雅黑" pitchFamily="34" charset="-122"/>
                <a:ea typeface="微软雅黑" pitchFamily="34" charset="-122"/>
              </a:rPr>
              <a:t>F[</a:t>
            </a:r>
            <a:r>
              <a:rPr lang="en-US" altLang="zh-CN" sz="2400" dirty="0" err="1" smtClean="0">
                <a:latin typeface="微软雅黑" pitchFamily="34" charset="-122"/>
                <a:ea typeface="微软雅黑" pitchFamily="34" charset="-122"/>
              </a:rPr>
              <a:t>i</a:t>
            </a:r>
            <a:r>
              <a:rPr lang="en-US" altLang="zh-CN" sz="2400" dirty="0" smtClean="0">
                <a:latin typeface="微软雅黑" pitchFamily="34" charset="-122"/>
                <a:ea typeface="微软雅黑" pitchFamily="34" charset="-122"/>
              </a:rPr>
              <a:t>]</a:t>
            </a:r>
            <a:r>
              <a:rPr lang="zh-CN" altLang="en-US" sz="2400" dirty="0" smtClean="0">
                <a:latin typeface="微软雅黑" pitchFamily="34" charset="-122"/>
                <a:ea typeface="微软雅黑" pitchFamily="34" charset="-122"/>
              </a:rPr>
              <a:t>为以</a:t>
            </a:r>
            <a:r>
              <a:rPr lang="en-US" altLang="zh-CN" sz="2400" dirty="0" err="1" smtClean="0">
                <a:latin typeface="微软雅黑" pitchFamily="34" charset="-122"/>
                <a:ea typeface="微软雅黑" pitchFamily="34" charset="-122"/>
              </a:rPr>
              <a:t>i</a:t>
            </a:r>
            <a:r>
              <a:rPr lang="zh-CN" altLang="en-US" sz="2400" dirty="0" smtClean="0">
                <a:latin typeface="微软雅黑" pitchFamily="34" charset="-122"/>
                <a:ea typeface="微软雅黑" pitchFamily="34" charset="-122"/>
              </a:rPr>
              <a:t>为最低楼层，当前安排所有客人的最低费用。（</a:t>
            </a:r>
            <a:r>
              <a:rPr lang="en-US" altLang="zh-CN" sz="2400" dirty="0" err="1" smtClean="0">
                <a:latin typeface="微软雅黑" pitchFamily="34" charset="-122"/>
                <a:ea typeface="微软雅黑" pitchFamily="34" charset="-122"/>
              </a:rPr>
              <a:t>i</a:t>
            </a:r>
            <a:r>
              <a:rPr lang="zh-CN" altLang="en-US" sz="2400" dirty="0" smtClean="0">
                <a:latin typeface="微软雅黑" pitchFamily="34" charset="-122"/>
                <a:ea typeface="微软雅黑" pitchFamily="34" charset="-122"/>
              </a:rPr>
              <a:t>必选）令</a:t>
            </a:r>
            <a:r>
              <a:rPr lang="en-US" altLang="zh-CN" sz="2400" dirty="0" smtClean="0">
                <a:latin typeface="微软雅黑" pitchFamily="34" charset="-122"/>
                <a:ea typeface="微软雅黑" pitchFamily="34" charset="-122"/>
              </a:rPr>
              <a:t>G[</a:t>
            </a:r>
            <a:r>
              <a:rPr lang="en-US" altLang="zh-CN" sz="2400" dirty="0" err="1" smtClean="0">
                <a:latin typeface="微软雅黑" pitchFamily="34" charset="-122"/>
                <a:ea typeface="微软雅黑" pitchFamily="34" charset="-122"/>
              </a:rPr>
              <a:t>i</a:t>
            </a:r>
            <a:r>
              <a:rPr lang="en-US" altLang="zh-CN" sz="2400" dirty="0" smtClean="0">
                <a:latin typeface="微软雅黑" pitchFamily="34" charset="-122"/>
                <a:ea typeface="微软雅黑" pitchFamily="34" charset="-122"/>
              </a:rPr>
              <a:t>]=F[</a:t>
            </a:r>
            <a:r>
              <a:rPr lang="en-US" altLang="zh-CN" sz="2400" dirty="0" err="1" smtClean="0">
                <a:latin typeface="微软雅黑" pitchFamily="34" charset="-122"/>
                <a:ea typeface="微软雅黑" pitchFamily="34" charset="-122"/>
              </a:rPr>
              <a:t>i</a:t>
            </a:r>
            <a:r>
              <a:rPr lang="en-US" altLang="zh-CN" sz="2400" dirty="0" smtClean="0">
                <a:latin typeface="微软雅黑" pitchFamily="34" charset="-122"/>
                <a:ea typeface="微软雅黑" pitchFamily="34" charset="-122"/>
              </a:rPr>
              <a:t>]+</a:t>
            </a:r>
            <a:r>
              <a:rPr lang="en-US" altLang="zh-CN" sz="2400" dirty="0" err="1" smtClean="0">
                <a:latin typeface="微软雅黑" pitchFamily="34" charset="-122"/>
                <a:ea typeface="微软雅黑" pitchFamily="34" charset="-122"/>
              </a:rPr>
              <a:t>i</a:t>
            </a:r>
            <a:r>
              <a:rPr lang="zh-CN" altLang="en-US" sz="2400" dirty="0" smtClean="0">
                <a:latin typeface="微软雅黑" pitchFamily="34" charset="-122"/>
                <a:ea typeface="微软雅黑" pitchFamily="34" charset="-122"/>
              </a:rPr>
              <a:t>，为以</a:t>
            </a:r>
            <a:r>
              <a:rPr lang="en-US" altLang="zh-CN" sz="2400" dirty="0" err="1" smtClean="0">
                <a:latin typeface="微软雅黑" pitchFamily="34" charset="-122"/>
                <a:ea typeface="微软雅黑" pitchFamily="34" charset="-122"/>
              </a:rPr>
              <a:t>i</a:t>
            </a:r>
            <a:r>
              <a:rPr lang="zh-CN" altLang="en-US" sz="2400" dirty="0" smtClean="0">
                <a:latin typeface="微软雅黑" pitchFamily="34" charset="-122"/>
                <a:ea typeface="微软雅黑" pitchFamily="34" charset="-122"/>
              </a:rPr>
              <a:t>为最低楼层以最低费用安排所有批次客人所用到的最高楼层。</a:t>
            </a:r>
            <a:endParaRPr lang="en-US" altLang="zh-CN" sz="2400" dirty="0" smtClean="0">
              <a:latin typeface="微软雅黑" pitchFamily="34" charset="-122"/>
              <a:ea typeface="微软雅黑" pitchFamily="34" charset="-122"/>
            </a:endParaRPr>
          </a:p>
          <a:p>
            <a:r>
              <a:rPr lang="zh-CN" altLang="en-US" sz="2400" dirty="0" smtClean="0">
                <a:latin typeface="微软雅黑" pitchFamily="34" charset="-122"/>
                <a:ea typeface="微软雅黑" pitchFamily="34" charset="-122"/>
              </a:rPr>
              <a:t>来看一个例子</a:t>
            </a:r>
            <a:endParaRPr lang="en-US" altLang="zh-CN" sz="2400" dirty="0" smtClean="0">
              <a:latin typeface="微软雅黑" pitchFamily="34" charset="-122"/>
              <a:ea typeface="微软雅黑" pitchFamily="34" charset="-122"/>
            </a:endParaRPr>
          </a:p>
          <a:p>
            <a:r>
              <a:rPr lang="zh-CN" altLang="en-US" sz="2400" dirty="0" smtClean="0">
                <a:latin typeface="微软雅黑" pitchFamily="34" charset="-122"/>
                <a:ea typeface="微软雅黑" pitchFamily="34" charset="-122"/>
              </a:rPr>
              <a:t>初始状态</a:t>
            </a:r>
            <a:endParaRPr lang="en-US" altLang="zh-CN" sz="2400" dirty="0" smtClean="0">
              <a:latin typeface="微软雅黑" pitchFamily="34" charset="-122"/>
              <a:ea typeface="微软雅黑" pitchFamily="34" charset="-122"/>
            </a:endParaRPr>
          </a:p>
          <a:p>
            <a:endParaRPr lang="en-US" altLang="zh-CN" sz="2400" dirty="0" smtClean="0">
              <a:latin typeface="微软雅黑" pitchFamily="34" charset="-122"/>
              <a:ea typeface="微软雅黑" pitchFamily="34" charset="-122"/>
            </a:endParaRPr>
          </a:p>
          <a:p>
            <a:r>
              <a:rPr lang="en-US" altLang="zh-CN" sz="2400" dirty="0" smtClean="0">
                <a:latin typeface="微软雅黑" pitchFamily="34" charset="-122"/>
                <a:ea typeface="微软雅黑" pitchFamily="34" charset="-122"/>
              </a:rPr>
              <a:t>     </a:t>
            </a:r>
          </a:p>
          <a:p>
            <a:endParaRPr lang="en-US" altLang="zh-CN" sz="2400" dirty="0" smtClean="0">
              <a:latin typeface="微软雅黑" pitchFamily="34" charset="-122"/>
              <a:ea typeface="微软雅黑" pitchFamily="34" charset="-122"/>
            </a:endParaRPr>
          </a:p>
          <a:p>
            <a:r>
              <a:rPr lang="en-US" altLang="zh-CN" sz="2400" dirty="0" smtClean="0">
                <a:latin typeface="微软雅黑" pitchFamily="34" charset="-122"/>
                <a:ea typeface="微软雅黑" pitchFamily="34" charset="-122"/>
              </a:rPr>
              <a:t> </a:t>
            </a:r>
            <a:endParaRPr lang="zh-CN" altLang="en-US" sz="2400" dirty="0">
              <a:latin typeface="微软雅黑" pitchFamily="34" charset="-122"/>
              <a:ea typeface="微软雅黑" pitchFamily="34"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455272899"/>
              </p:ext>
            </p:extLst>
          </p:nvPr>
        </p:nvGraphicFramePr>
        <p:xfrm>
          <a:off x="971600" y="3861048"/>
          <a:ext cx="7416825" cy="1112520"/>
        </p:xfrm>
        <a:graphic>
          <a:graphicData uri="http://schemas.openxmlformats.org/drawingml/2006/table">
            <a:tbl>
              <a:tblPr firstRow="1" bandRow="1">
                <a:tableStyleId>{5C22544A-7EE6-4342-B048-85BDC9FD1C3A}</a:tableStyleId>
              </a:tblPr>
              <a:tblGrid>
                <a:gridCol w="494455"/>
                <a:gridCol w="494455"/>
                <a:gridCol w="494455"/>
                <a:gridCol w="494455"/>
                <a:gridCol w="494455"/>
                <a:gridCol w="494455"/>
                <a:gridCol w="494455"/>
                <a:gridCol w="494455"/>
                <a:gridCol w="494455"/>
                <a:gridCol w="494455"/>
                <a:gridCol w="456050"/>
                <a:gridCol w="532860"/>
                <a:gridCol w="494455"/>
                <a:gridCol w="494455"/>
                <a:gridCol w="494455"/>
              </a:tblGrid>
              <a:tr h="370840">
                <a:tc>
                  <a:txBody>
                    <a:bodyPr/>
                    <a:lstStyle/>
                    <a:p>
                      <a:endParaRPr lang="zh-CN" altLang="en-US" dirty="0"/>
                    </a:p>
                  </a:txBody>
                  <a:tcPr/>
                </a:tc>
                <a:tc>
                  <a:txBody>
                    <a:bodyPr/>
                    <a:lstStyle/>
                    <a:p>
                      <a:r>
                        <a:rPr lang="en-US" altLang="zh-CN" dirty="0" smtClean="0"/>
                        <a:t>1 </a:t>
                      </a:r>
                      <a:endParaRPr lang="zh-CN" altLang="en-US" dirty="0"/>
                    </a:p>
                  </a:txBody>
                  <a:tcPr/>
                </a:tc>
                <a:tc>
                  <a:txBody>
                    <a:bodyPr/>
                    <a:lstStyle/>
                    <a:p>
                      <a:r>
                        <a:rPr lang="en-US" altLang="zh-CN" dirty="0" smtClean="0"/>
                        <a:t>2</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4</a:t>
                      </a:r>
                      <a:endParaRPr lang="zh-CN" altLang="en-US" dirty="0"/>
                    </a:p>
                  </a:txBody>
                  <a:tcPr/>
                </a:tc>
                <a:tc>
                  <a:txBody>
                    <a:bodyPr/>
                    <a:lstStyle/>
                    <a:p>
                      <a:r>
                        <a:rPr lang="en-US" altLang="zh-CN" dirty="0" smtClean="0"/>
                        <a:t>5</a:t>
                      </a:r>
                      <a:endParaRPr lang="zh-CN" altLang="en-US" dirty="0"/>
                    </a:p>
                  </a:txBody>
                  <a:tcPr/>
                </a:tc>
                <a:tc>
                  <a:txBody>
                    <a:bodyPr/>
                    <a:lstStyle/>
                    <a:p>
                      <a:r>
                        <a:rPr lang="en-US" altLang="zh-CN" dirty="0" smtClean="0"/>
                        <a:t>6</a:t>
                      </a:r>
                      <a:endParaRPr lang="zh-CN" altLang="en-US" dirty="0"/>
                    </a:p>
                  </a:txBody>
                  <a:tcPr/>
                </a:tc>
                <a:tc>
                  <a:txBody>
                    <a:bodyPr/>
                    <a:lstStyle/>
                    <a:p>
                      <a:r>
                        <a:rPr lang="en-US" altLang="zh-CN" dirty="0" smtClean="0"/>
                        <a:t>7</a:t>
                      </a:r>
                      <a:endParaRPr lang="zh-CN" altLang="en-US" dirty="0"/>
                    </a:p>
                  </a:txBody>
                  <a:tcPr/>
                </a:tc>
                <a:tc>
                  <a:txBody>
                    <a:bodyPr/>
                    <a:lstStyle/>
                    <a:p>
                      <a:r>
                        <a:rPr lang="en-US" altLang="zh-CN" dirty="0" smtClean="0"/>
                        <a:t>8</a:t>
                      </a:r>
                      <a:endParaRPr lang="zh-CN" altLang="en-US" dirty="0"/>
                    </a:p>
                  </a:txBody>
                  <a:tcPr/>
                </a:tc>
                <a:tc>
                  <a:txBody>
                    <a:bodyPr/>
                    <a:lstStyle/>
                    <a:p>
                      <a:r>
                        <a:rPr lang="en-US" altLang="zh-CN" dirty="0" smtClean="0"/>
                        <a:t>9</a:t>
                      </a:r>
                      <a:endParaRPr lang="zh-CN" altLang="en-US" dirty="0"/>
                    </a:p>
                  </a:txBody>
                  <a:tcPr/>
                </a:tc>
                <a:tc>
                  <a:txBody>
                    <a:bodyPr/>
                    <a:lstStyle/>
                    <a:p>
                      <a:r>
                        <a:rPr lang="en-US" altLang="zh-CN" dirty="0" smtClean="0"/>
                        <a:t>10</a:t>
                      </a:r>
                      <a:endParaRPr lang="zh-CN" altLang="en-US" dirty="0"/>
                    </a:p>
                  </a:txBody>
                  <a:tcPr/>
                </a:tc>
                <a:tc>
                  <a:txBody>
                    <a:bodyPr/>
                    <a:lstStyle/>
                    <a:p>
                      <a:r>
                        <a:rPr lang="en-US" altLang="zh-CN" dirty="0" smtClean="0"/>
                        <a:t>11</a:t>
                      </a:r>
                      <a:endParaRPr lang="zh-CN" altLang="en-US" dirty="0"/>
                    </a:p>
                  </a:txBody>
                  <a:tcPr/>
                </a:tc>
                <a:tc>
                  <a:txBody>
                    <a:bodyPr/>
                    <a:lstStyle/>
                    <a:p>
                      <a:r>
                        <a:rPr lang="en-US" altLang="zh-CN" dirty="0" smtClean="0"/>
                        <a:t>12</a:t>
                      </a:r>
                      <a:endParaRPr lang="zh-CN" altLang="en-US" dirty="0"/>
                    </a:p>
                  </a:txBody>
                  <a:tcPr/>
                </a:tc>
                <a:tc>
                  <a:txBody>
                    <a:bodyPr/>
                    <a:lstStyle/>
                    <a:p>
                      <a:r>
                        <a:rPr lang="en-US" altLang="zh-CN" dirty="0" smtClean="0"/>
                        <a:t>13</a:t>
                      </a:r>
                      <a:endParaRPr lang="zh-CN" altLang="en-US" dirty="0"/>
                    </a:p>
                  </a:txBody>
                  <a:tcPr/>
                </a:tc>
                <a:tc>
                  <a:txBody>
                    <a:bodyPr/>
                    <a:lstStyle/>
                    <a:p>
                      <a:r>
                        <a:rPr lang="en-US" altLang="zh-CN" dirty="0" smtClean="0"/>
                        <a:t>14</a:t>
                      </a:r>
                      <a:endParaRPr lang="zh-CN" altLang="en-US" dirty="0"/>
                    </a:p>
                  </a:txBody>
                  <a:tcPr/>
                </a:tc>
              </a:tr>
              <a:tr h="370840">
                <a:tc>
                  <a:txBody>
                    <a:bodyPr/>
                    <a:lstStyle/>
                    <a:p>
                      <a:r>
                        <a:rPr lang="en-US" altLang="zh-CN" dirty="0" smtClean="0"/>
                        <a:t>G</a:t>
                      </a:r>
                      <a:endParaRPr lang="zh-CN" altLang="en-US" dirty="0"/>
                    </a:p>
                  </a:txBody>
                  <a:tcPr/>
                </a:tc>
                <a:tc>
                  <a:txBody>
                    <a:bodyPr/>
                    <a:lstStyle/>
                    <a:p>
                      <a:r>
                        <a:rPr lang="en-US" altLang="zh-CN" dirty="0" smtClean="0"/>
                        <a:t>1</a:t>
                      </a:r>
                      <a:endParaRPr lang="zh-CN" altLang="en-US" dirty="0"/>
                    </a:p>
                  </a:txBody>
                  <a:tcPr/>
                </a:tc>
                <a:tc>
                  <a:txBody>
                    <a:bodyPr/>
                    <a:lstStyle/>
                    <a:p>
                      <a:r>
                        <a:rPr lang="en-US" altLang="zh-CN" dirty="0" smtClean="0"/>
                        <a:t>2</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4</a:t>
                      </a:r>
                      <a:endParaRPr lang="zh-CN" altLang="en-US" dirty="0"/>
                    </a:p>
                  </a:txBody>
                  <a:tcPr/>
                </a:tc>
                <a:tc>
                  <a:txBody>
                    <a:bodyPr/>
                    <a:lstStyle/>
                    <a:p>
                      <a:r>
                        <a:rPr lang="en-US" altLang="zh-CN" dirty="0" smtClean="0"/>
                        <a:t>5</a:t>
                      </a:r>
                      <a:endParaRPr lang="zh-CN" altLang="en-US" dirty="0"/>
                    </a:p>
                  </a:txBody>
                  <a:tcPr/>
                </a:tc>
                <a:tc>
                  <a:txBody>
                    <a:bodyPr/>
                    <a:lstStyle/>
                    <a:p>
                      <a:r>
                        <a:rPr lang="en-US" altLang="zh-CN" dirty="0" smtClean="0"/>
                        <a:t>6</a:t>
                      </a:r>
                      <a:endParaRPr lang="zh-CN" altLang="en-US" dirty="0"/>
                    </a:p>
                  </a:txBody>
                  <a:tcPr/>
                </a:tc>
                <a:tc>
                  <a:txBody>
                    <a:bodyPr/>
                    <a:lstStyle/>
                    <a:p>
                      <a:r>
                        <a:rPr lang="en-US" altLang="zh-CN" dirty="0" smtClean="0"/>
                        <a:t>7</a:t>
                      </a:r>
                      <a:endParaRPr lang="zh-CN" altLang="en-US" dirty="0"/>
                    </a:p>
                  </a:txBody>
                  <a:tcPr/>
                </a:tc>
                <a:tc>
                  <a:txBody>
                    <a:bodyPr/>
                    <a:lstStyle/>
                    <a:p>
                      <a:r>
                        <a:rPr lang="en-US" altLang="zh-CN" dirty="0" smtClean="0"/>
                        <a:t>8</a:t>
                      </a:r>
                      <a:endParaRPr lang="zh-CN" altLang="en-US" dirty="0"/>
                    </a:p>
                  </a:txBody>
                  <a:tcPr/>
                </a:tc>
                <a:tc>
                  <a:txBody>
                    <a:bodyPr/>
                    <a:lstStyle/>
                    <a:p>
                      <a:r>
                        <a:rPr lang="en-US" altLang="zh-CN" smtClean="0"/>
                        <a:t>9</a:t>
                      </a:r>
                      <a:endParaRPr lang="zh-CN" altLang="en-US" dirty="0"/>
                    </a:p>
                  </a:txBody>
                  <a:tcPr/>
                </a:tc>
                <a:tc>
                  <a:txBody>
                    <a:bodyPr/>
                    <a:lstStyle/>
                    <a:p>
                      <a:r>
                        <a:rPr lang="en-US" altLang="zh-CN" dirty="0" smtClean="0"/>
                        <a:t>10</a:t>
                      </a:r>
                      <a:endParaRPr lang="zh-CN" altLang="en-US" dirty="0"/>
                    </a:p>
                  </a:txBody>
                  <a:tcPr/>
                </a:tc>
                <a:tc>
                  <a:txBody>
                    <a:bodyPr/>
                    <a:lstStyle/>
                    <a:p>
                      <a:r>
                        <a:rPr lang="en-US" altLang="zh-CN" dirty="0" smtClean="0"/>
                        <a:t>11</a:t>
                      </a:r>
                      <a:endParaRPr lang="zh-CN" altLang="en-US" dirty="0"/>
                    </a:p>
                  </a:txBody>
                  <a:tcPr/>
                </a:tc>
                <a:tc>
                  <a:txBody>
                    <a:bodyPr/>
                    <a:lstStyle/>
                    <a:p>
                      <a:r>
                        <a:rPr lang="en-US" altLang="zh-CN" dirty="0" smtClean="0"/>
                        <a:t>12</a:t>
                      </a:r>
                      <a:endParaRPr lang="zh-CN" altLang="en-US" dirty="0"/>
                    </a:p>
                  </a:txBody>
                  <a:tcPr/>
                </a:tc>
                <a:tc>
                  <a:txBody>
                    <a:bodyPr/>
                    <a:lstStyle/>
                    <a:p>
                      <a:r>
                        <a:rPr lang="en-US" altLang="zh-CN" dirty="0" smtClean="0"/>
                        <a:t>13</a:t>
                      </a:r>
                      <a:endParaRPr lang="zh-CN" altLang="en-US" dirty="0"/>
                    </a:p>
                  </a:txBody>
                  <a:tcPr/>
                </a:tc>
                <a:tc>
                  <a:txBody>
                    <a:bodyPr/>
                    <a:lstStyle/>
                    <a:p>
                      <a:r>
                        <a:rPr lang="en-US" altLang="zh-CN" dirty="0" smtClean="0"/>
                        <a:t>14</a:t>
                      </a:r>
                      <a:endParaRPr lang="zh-CN" altLang="en-US" dirty="0"/>
                    </a:p>
                  </a:txBody>
                  <a:tcPr/>
                </a:tc>
              </a:tr>
              <a:tr h="370840">
                <a:tc>
                  <a:txBody>
                    <a:bodyPr/>
                    <a:lstStyle/>
                    <a:p>
                      <a:r>
                        <a:rPr lang="en-US" altLang="zh-CN" dirty="0" smtClean="0"/>
                        <a:t>F</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0</a:t>
                      </a:r>
                      <a:endParaRPr lang="zh-CN" altLang="en-US" dirty="0"/>
                    </a:p>
                  </a:txBody>
                  <a:tcPr/>
                </a:tc>
              </a:tr>
            </a:tbl>
          </a:graphicData>
        </a:graphic>
      </p:graphicFrame>
    </p:spTree>
    <p:extLst>
      <p:ext uri="{BB962C8B-B14F-4D97-AF65-F5344CB8AC3E}">
        <p14:creationId xmlns:p14="http://schemas.microsoft.com/office/powerpoint/2010/main" val="18685670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260648"/>
            <a:ext cx="8229600" cy="6336704"/>
          </a:xfrm>
        </p:spPr>
        <p:txBody>
          <a:bodyPr>
            <a:normAutofit/>
          </a:bodyPr>
          <a:lstStyle/>
          <a:p>
            <a:r>
              <a:rPr lang="zh-CN" altLang="en-US" sz="2400" dirty="0" smtClean="0">
                <a:latin typeface="微软雅黑" pitchFamily="34" charset="-122"/>
                <a:ea typeface="微软雅黑" pitchFamily="34" charset="-122"/>
              </a:rPr>
              <a:t>第一批客人想住</a:t>
            </a:r>
            <a:r>
              <a:rPr lang="en-US" altLang="zh-CN" sz="2400" dirty="0" smtClean="0">
                <a:latin typeface="微软雅黑" pitchFamily="34" charset="-122"/>
                <a:ea typeface="微软雅黑" pitchFamily="34" charset="-122"/>
              </a:rPr>
              <a:t>3 8 14</a:t>
            </a:r>
            <a:r>
              <a:rPr lang="zh-CN" altLang="en-US" sz="2400" dirty="0" smtClean="0">
                <a:latin typeface="微软雅黑" pitchFamily="34" charset="-122"/>
                <a:ea typeface="微软雅黑" pitchFamily="34" charset="-122"/>
              </a:rPr>
              <a:t>三层楼之一</a:t>
            </a:r>
            <a:endParaRPr lang="en-US" altLang="zh-CN" sz="2400" dirty="0" smtClean="0">
              <a:latin typeface="微软雅黑" pitchFamily="34" charset="-122"/>
              <a:ea typeface="微软雅黑" pitchFamily="34" charset="-122"/>
            </a:endParaRPr>
          </a:p>
          <a:p>
            <a:endParaRPr lang="en-US" altLang="zh-CN" sz="2400" dirty="0" smtClean="0">
              <a:latin typeface="微软雅黑" pitchFamily="34" charset="-122"/>
              <a:ea typeface="微软雅黑" pitchFamily="34" charset="-122"/>
            </a:endParaRPr>
          </a:p>
          <a:p>
            <a:endParaRPr lang="en-US" altLang="zh-CN" sz="2400" dirty="0">
              <a:latin typeface="微软雅黑" pitchFamily="34" charset="-122"/>
              <a:ea typeface="微软雅黑" pitchFamily="34" charset="-122"/>
            </a:endParaRPr>
          </a:p>
          <a:p>
            <a:endParaRPr lang="en-US" altLang="zh-CN" sz="2400" dirty="0" smtClean="0">
              <a:latin typeface="微软雅黑" pitchFamily="34" charset="-122"/>
              <a:ea typeface="微软雅黑" pitchFamily="34" charset="-122"/>
            </a:endParaRPr>
          </a:p>
          <a:p>
            <a:r>
              <a:rPr lang="zh-CN" altLang="en-US" sz="2400" dirty="0" smtClean="0">
                <a:latin typeface="微软雅黑" pitchFamily="34" charset="-122"/>
                <a:ea typeface="微软雅黑" pitchFamily="34" charset="-122"/>
              </a:rPr>
              <a:t>第二批客人想住</a:t>
            </a:r>
            <a:r>
              <a:rPr lang="en-US" altLang="zh-CN" sz="2400" dirty="0" smtClean="0">
                <a:latin typeface="微软雅黑" pitchFamily="34" charset="-122"/>
                <a:ea typeface="微软雅黑" pitchFamily="34" charset="-122"/>
              </a:rPr>
              <a:t>2 6 9 13</a:t>
            </a:r>
            <a:r>
              <a:rPr lang="zh-CN" altLang="en-US" sz="2400" dirty="0" smtClean="0">
                <a:latin typeface="微软雅黑" pitchFamily="34" charset="-122"/>
                <a:ea typeface="微软雅黑" pitchFamily="34" charset="-122"/>
              </a:rPr>
              <a:t>四层楼之一</a:t>
            </a:r>
            <a:endParaRPr lang="en-US" altLang="zh-CN" sz="2400" dirty="0" smtClean="0">
              <a:latin typeface="微软雅黑" pitchFamily="34" charset="-122"/>
              <a:ea typeface="微软雅黑" pitchFamily="34" charset="-122"/>
            </a:endParaRPr>
          </a:p>
          <a:p>
            <a:endParaRPr lang="en-US" altLang="zh-CN" sz="2400" dirty="0">
              <a:latin typeface="微软雅黑" pitchFamily="34" charset="-122"/>
              <a:ea typeface="微软雅黑" pitchFamily="34" charset="-122"/>
            </a:endParaRPr>
          </a:p>
          <a:p>
            <a:endParaRPr lang="en-US" altLang="zh-CN" sz="2400" dirty="0" smtClean="0">
              <a:latin typeface="微软雅黑" pitchFamily="34" charset="-122"/>
              <a:ea typeface="微软雅黑" pitchFamily="34" charset="-122"/>
            </a:endParaRPr>
          </a:p>
          <a:p>
            <a:endParaRPr lang="en-US" altLang="zh-CN" sz="2400" dirty="0">
              <a:latin typeface="微软雅黑" pitchFamily="34" charset="-122"/>
              <a:ea typeface="微软雅黑" pitchFamily="34" charset="-122"/>
            </a:endParaRPr>
          </a:p>
          <a:p>
            <a:endParaRPr lang="en-US" altLang="zh-CN" sz="2400" smtClean="0">
              <a:latin typeface="微软雅黑" pitchFamily="34" charset="-122"/>
              <a:ea typeface="微软雅黑" pitchFamily="34" charset="-122"/>
            </a:endParaRPr>
          </a:p>
          <a:p>
            <a:r>
              <a:rPr lang="zh-CN" altLang="en-US" sz="2400" smtClean="0">
                <a:latin typeface="微软雅黑" pitchFamily="34" charset="-122"/>
                <a:ea typeface="微软雅黑" pitchFamily="34" charset="-122"/>
              </a:rPr>
              <a:t>不难</a:t>
            </a:r>
            <a:r>
              <a:rPr lang="zh-CN" altLang="en-US" sz="2400" dirty="0" smtClean="0">
                <a:latin typeface="微软雅黑" pitchFamily="34" charset="-122"/>
                <a:ea typeface="微软雅黑" pitchFamily="34" charset="-122"/>
              </a:rPr>
              <a:t>看出，对于每批客人，将其候选楼层升序排序，</a:t>
            </a:r>
            <a:r>
              <a:rPr lang="zh-CN" altLang="en-US" sz="2400" dirty="0">
                <a:latin typeface="微软雅黑" pitchFamily="34" charset="-122"/>
                <a:ea typeface="微软雅黑" pitchFamily="34" charset="-122"/>
              </a:rPr>
              <a:t>设</a:t>
            </a:r>
            <a:r>
              <a:rPr lang="zh-CN" altLang="en-US" sz="2400" dirty="0" smtClean="0">
                <a:latin typeface="微软雅黑" pitchFamily="34" charset="-122"/>
                <a:ea typeface="微软雅黑" pitchFamily="34" charset="-122"/>
              </a:rPr>
              <a:t>序列为</a:t>
            </a:r>
            <a:r>
              <a:rPr lang="en-US" altLang="zh-CN" sz="2400" dirty="0">
                <a:latin typeface="微软雅黑" pitchFamily="34" charset="-122"/>
                <a:ea typeface="微软雅黑" pitchFamily="34" charset="-122"/>
              </a:rPr>
              <a:t>A</a:t>
            </a:r>
            <a:r>
              <a:rPr lang="en-US" altLang="zh-CN" sz="1600" dirty="0" smtClean="0">
                <a:latin typeface="微软雅黑" pitchFamily="34" charset="-122"/>
                <a:ea typeface="微软雅黑" pitchFamily="34" charset="-122"/>
              </a:rPr>
              <a:t>i</a:t>
            </a:r>
            <a:r>
              <a:rPr lang="zh-CN" altLang="en-US" sz="2400" dirty="0" smtClean="0">
                <a:latin typeface="微软雅黑" pitchFamily="34" charset="-122"/>
                <a:ea typeface="微软雅黑" pitchFamily="34" charset="-122"/>
              </a:rPr>
              <a:t>。</a:t>
            </a:r>
            <a:r>
              <a:rPr lang="en-US" altLang="zh-CN" sz="2400" dirty="0" smtClean="0">
                <a:latin typeface="微软雅黑" pitchFamily="34" charset="-122"/>
                <a:ea typeface="微软雅黑" pitchFamily="34" charset="-122"/>
              </a:rPr>
              <a:t>Ai</a:t>
            </a:r>
            <a:r>
              <a:rPr lang="zh-CN" altLang="en-US" sz="2400" dirty="0" smtClean="0">
                <a:latin typeface="微软雅黑" pitchFamily="34" charset="-122"/>
                <a:ea typeface="微软雅黑" pitchFamily="34" charset="-122"/>
              </a:rPr>
              <a:t>将所有楼层分为几份</a:t>
            </a:r>
            <a:r>
              <a:rPr lang="en-US" altLang="zh-CN" sz="2400" dirty="0" smtClean="0">
                <a:latin typeface="微软雅黑" pitchFamily="34" charset="-122"/>
                <a:ea typeface="微软雅黑" pitchFamily="34" charset="-122"/>
              </a:rPr>
              <a:t>:1~A</a:t>
            </a:r>
            <a:r>
              <a:rPr lang="en-US" altLang="zh-CN" sz="1600" dirty="0" smtClean="0">
                <a:latin typeface="微软雅黑" pitchFamily="34" charset="-122"/>
                <a:ea typeface="微软雅黑" pitchFamily="34" charset="-122"/>
              </a:rPr>
              <a:t>1</a:t>
            </a:r>
            <a:r>
              <a:rPr lang="en-US" altLang="zh-CN" sz="2400" dirty="0" smtClean="0">
                <a:latin typeface="微软雅黑" pitchFamily="34" charset="-122"/>
                <a:ea typeface="微软雅黑" pitchFamily="34" charset="-122"/>
              </a:rPr>
              <a:t>,A</a:t>
            </a:r>
            <a:r>
              <a:rPr lang="en-US" altLang="zh-CN" sz="1600" dirty="0" smtClean="0">
                <a:latin typeface="微软雅黑" pitchFamily="34" charset="-122"/>
                <a:ea typeface="微软雅黑" pitchFamily="34" charset="-122"/>
              </a:rPr>
              <a:t>1</a:t>
            </a:r>
            <a:r>
              <a:rPr lang="en-US" altLang="zh-CN" sz="2400" dirty="0" smtClean="0">
                <a:latin typeface="微软雅黑" pitchFamily="34" charset="-122"/>
                <a:ea typeface="微软雅黑" pitchFamily="34" charset="-122"/>
              </a:rPr>
              <a:t>+1~A</a:t>
            </a:r>
            <a:r>
              <a:rPr lang="en-US" altLang="zh-CN" sz="1600" dirty="0" smtClean="0">
                <a:latin typeface="微软雅黑" pitchFamily="34" charset="-122"/>
                <a:ea typeface="微软雅黑" pitchFamily="34" charset="-122"/>
              </a:rPr>
              <a:t>2</a:t>
            </a:r>
            <a:r>
              <a:rPr lang="en-US" altLang="zh-CN" sz="2400" dirty="0" smtClean="0">
                <a:latin typeface="微软雅黑" pitchFamily="34" charset="-122"/>
                <a:ea typeface="微软雅黑" pitchFamily="34" charset="-122"/>
              </a:rPr>
              <a:t>,….,A</a:t>
            </a:r>
            <a:r>
              <a:rPr lang="en-US" altLang="zh-CN" sz="1600" dirty="0" smtClean="0">
                <a:latin typeface="微软雅黑" pitchFamily="34" charset="-122"/>
                <a:ea typeface="微软雅黑" pitchFamily="34" charset="-122"/>
              </a:rPr>
              <a:t>n-1</a:t>
            </a:r>
            <a:r>
              <a:rPr lang="en-US" altLang="zh-CN" sz="2400" dirty="0" smtClean="0">
                <a:latin typeface="微软雅黑" pitchFamily="34" charset="-122"/>
                <a:ea typeface="微软雅黑" pitchFamily="34" charset="-122"/>
              </a:rPr>
              <a:t>+1~A</a:t>
            </a:r>
            <a:r>
              <a:rPr lang="en-US" altLang="zh-CN" sz="1600" dirty="0" smtClean="0">
                <a:latin typeface="微软雅黑" pitchFamily="34" charset="-122"/>
                <a:ea typeface="微软雅黑" pitchFamily="34" charset="-122"/>
              </a:rPr>
              <a:t>n</a:t>
            </a:r>
            <a:r>
              <a:rPr lang="zh-CN" altLang="en-US" sz="2400" dirty="0" smtClean="0">
                <a:latin typeface="微软雅黑" pitchFamily="34" charset="-122"/>
                <a:ea typeface="微软雅黑" pitchFamily="34" charset="-122"/>
              </a:rPr>
              <a:t>。对于以</a:t>
            </a:r>
            <a:r>
              <a:rPr lang="en-US" altLang="zh-CN" sz="2400" dirty="0" smtClean="0">
                <a:latin typeface="微软雅黑" pitchFamily="34" charset="-122"/>
                <a:ea typeface="微软雅黑" pitchFamily="34" charset="-122"/>
              </a:rPr>
              <a:t>1~A1</a:t>
            </a:r>
            <a:r>
              <a:rPr lang="zh-CN" altLang="en-US" sz="2400" dirty="0" smtClean="0">
                <a:latin typeface="微软雅黑" pitchFamily="34" charset="-122"/>
                <a:ea typeface="微软雅黑" pitchFamily="34" charset="-122"/>
              </a:rPr>
              <a:t>为最低层数的方案，必然选择将这批客人安排在</a:t>
            </a:r>
            <a:r>
              <a:rPr lang="en-US" altLang="zh-CN" sz="2400" dirty="0" smtClean="0">
                <a:latin typeface="微软雅黑" pitchFamily="34" charset="-122"/>
                <a:ea typeface="微软雅黑" pitchFamily="34" charset="-122"/>
              </a:rPr>
              <a:t>A</a:t>
            </a:r>
            <a:r>
              <a:rPr lang="en-US" altLang="zh-CN" sz="1600" dirty="0" smtClean="0">
                <a:latin typeface="微软雅黑" pitchFamily="34" charset="-122"/>
                <a:ea typeface="微软雅黑" pitchFamily="34" charset="-122"/>
              </a:rPr>
              <a:t>1</a:t>
            </a:r>
            <a:r>
              <a:rPr lang="zh-CN" altLang="en-US" sz="2400" dirty="0" smtClean="0">
                <a:latin typeface="微软雅黑" pitchFamily="34" charset="-122"/>
                <a:ea typeface="微软雅黑" pitchFamily="34" charset="-122"/>
              </a:rPr>
              <a:t>，以</a:t>
            </a:r>
            <a:r>
              <a:rPr lang="en-US" altLang="zh-CN" sz="2400" dirty="0" smtClean="0">
                <a:latin typeface="微软雅黑" pitchFamily="34" charset="-122"/>
                <a:ea typeface="微软雅黑" pitchFamily="34" charset="-122"/>
              </a:rPr>
              <a:t>A</a:t>
            </a:r>
            <a:r>
              <a:rPr lang="en-US" altLang="zh-CN" sz="1600" dirty="0" smtClean="0">
                <a:latin typeface="微软雅黑" pitchFamily="34" charset="-122"/>
                <a:ea typeface="微软雅黑" pitchFamily="34" charset="-122"/>
              </a:rPr>
              <a:t>i</a:t>
            </a:r>
            <a:r>
              <a:rPr lang="en-US" altLang="zh-CN" sz="2400" dirty="0" smtClean="0">
                <a:latin typeface="微软雅黑" pitchFamily="34" charset="-122"/>
                <a:ea typeface="微软雅黑" pitchFamily="34" charset="-122"/>
              </a:rPr>
              <a:t>+1~A</a:t>
            </a:r>
            <a:r>
              <a:rPr lang="en-US" altLang="zh-CN" sz="1600" dirty="0" smtClean="0">
                <a:latin typeface="微软雅黑" pitchFamily="34" charset="-122"/>
                <a:ea typeface="微软雅黑" pitchFamily="34" charset="-122"/>
              </a:rPr>
              <a:t>i+1</a:t>
            </a:r>
            <a:r>
              <a:rPr lang="zh-CN" altLang="en-US" sz="2400" dirty="0" smtClean="0">
                <a:latin typeface="微软雅黑" pitchFamily="34" charset="-122"/>
                <a:ea typeface="微软雅黑" pitchFamily="34" charset="-122"/>
              </a:rPr>
              <a:t>为最低层数的方案，必然选择将这批客人安排在</a:t>
            </a:r>
            <a:r>
              <a:rPr lang="en-US" altLang="zh-CN" sz="2400" dirty="0" smtClean="0">
                <a:latin typeface="微软雅黑" pitchFamily="34" charset="-122"/>
                <a:ea typeface="微软雅黑" pitchFamily="34" charset="-122"/>
              </a:rPr>
              <a:t>A</a:t>
            </a:r>
            <a:r>
              <a:rPr lang="en-US" altLang="zh-CN" sz="1600" dirty="0" smtClean="0">
                <a:latin typeface="微软雅黑" pitchFamily="34" charset="-122"/>
                <a:ea typeface="微软雅黑" pitchFamily="34" charset="-122"/>
              </a:rPr>
              <a:t>i+1</a:t>
            </a:r>
            <a:r>
              <a:rPr lang="zh-CN" altLang="en-US" sz="1600" dirty="0" smtClean="0">
                <a:latin typeface="微软雅黑" pitchFamily="34" charset="-122"/>
                <a:ea typeface="微软雅黑" pitchFamily="34" charset="-122"/>
              </a:rPr>
              <a:t>。</a:t>
            </a:r>
            <a:endParaRPr lang="en-US" altLang="zh-CN" sz="1600" dirty="0" smtClean="0">
              <a:latin typeface="微软雅黑" pitchFamily="34" charset="-122"/>
              <a:ea typeface="微软雅黑" pitchFamily="34" charset="-122"/>
            </a:endParaRPr>
          </a:p>
          <a:p>
            <a:endParaRPr lang="en-US" altLang="zh-CN" sz="2400" dirty="0" smtClean="0">
              <a:latin typeface="微软雅黑" pitchFamily="34" charset="-122"/>
              <a:ea typeface="微软雅黑" pitchFamily="34" charset="-122"/>
            </a:endParaRPr>
          </a:p>
          <a:p>
            <a:endParaRPr lang="en-US" altLang="zh-CN" sz="2400" dirty="0">
              <a:latin typeface="微软雅黑" pitchFamily="34" charset="-122"/>
              <a:ea typeface="微软雅黑" pitchFamily="34" charset="-122"/>
            </a:endParaRPr>
          </a:p>
        </p:txBody>
      </p:sp>
      <p:graphicFrame>
        <p:nvGraphicFramePr>
          <p:cNvPr id="4" name="表格 3"/>
          <p:cNvGraphicFramePr>
            <a:graphicFrameLocks noGrp="1"/>
          </p:cNvGraphicFramePr>
          <p:nvPr>
            <p:extLst>
              <p:ext uri="{D42A27DB-BD31-4B8C-83A1-F6EECF244321}">
                <p14:modId xmlns:p14="http://schemas.microsoft.com/office/powerpoint/2010/main" val="1767143028"/>
              </p:ext>
            </p:extLst>
          </p:nvPr>
        </p:nvGraphicFramePr>
        <p:xfrm>
          <a:off x="683568" y="836712"/>
          <a:ext cx="7416825" cy="1112520"/>
        </p:xfrm>
        <a:graphic>
          <a:graphicData uri="http://schemas.openxmlformats.org/drawingml/2006/table">
            <a:tbl>
              <a:tblPr firstRow="1" bandRow="1">
                <a:tableStyleId>{5C22544A-7EE6-4342-B048-85BDC9FD1C3A}</a:tableStyleId>
              </a:tblPr>
              <a:tblGrid>
                <a:gridCol w="494455"/>
                <a:gridCol w="494455"/>
                <a:gridCol w="494455"/>
                <a:gridCol w="494455"/>
                <a:gridCol w="494455"/>
                <a:gridCol w="494455"/>
                <a:gridCol w="494455"/>
                <a:gridCol w="494455"/>
                <a:gridCol w="494455"/>
                <a:gridCol w="494455"/>
                <a:gridCol w="456050"/>
                <a:gridCol w="532860"/>
                <a:gridCol w="494455"/>
                <a:gridCol w="494455"/>
                <a:gridCol w="494455"/>
              </a:tblGrid>
              <a:tr h="370840">
                <a:tc>
                  <a:txBody>
                    <a:bodyPr/>
                    <a:lstStyle/>
                    <a:p>
                      <a:endParaRPr lang="zh-CN" altLang="en-US" dirty="0"/>
                    </a:p>
                  </a:txBody>
                  <a:tcPr/>
                </a:tc>
                <a:tc>
                  <a:txBody>
                    <a:bodyPr/>
                    <a:lstStyle/>
                    <a:p>
                      <a:r>
                        <a:rPr lang="en-US" altLang="zh-CN" dirty="0" smtClean="0"/>
                        <a:t>1 </a:t>
                      </a:r>
                      <a:endParaRPr lang="zh-CN" altLang="en-US" dirty="0"/>
                    </a:p>
                  </a:txBody>
                  <a:tcPr/>
                </a:tc>
                <a:tc>
                  <a:txBody>
                    <a:bodyPr/>
                    <a:lstStyle/>
                    <a:p>
                      <a:r>
                        <a:rPr lang="en-US" altLang="zh-CN" dirty="0" smtClean="0"/>
                        <a:t>2</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4</a:t>
                      </a:r>
                      <a:endParaRPr lang="zh-CN" altLang="en-US" dirty="0"/>
                    </a:p>
                  </a:txBody>
                  <a:tcPr/>
                </a:tc>
                <a:tc>
                  <a:txBody>
                    <a:bodyPr/>
                    <a:lstStyle/>
                    <a:p>
                      <a:r>
                        <a:rPr lang="en-US" altLang="zh-CN" dirty="0" smtClean="0"/>
                        <a:t>5</a:t>
                      </a:r>
                      <a:endParaRPr lang="zh-CN" altLang="en-US" dirty="0"/>
                    </a:p>
                  </a:txBody>
                  <a:tcPr/>
                </a:tc>
                <a:tc>
                  <a:txBody>
                    <a:bodyPr/>
                    <a:lstStyle/>
                    <a:p>
                      <a:r>
                        <a:rPr lang="en-US" altLang="zh-CN" dirty="0" smtClean="0"/>
                        <a:t>6</a:t>
                      </a:r>
                      <a:endParaRPr lang="zh-CN" altLang="en-US" dirty="0"/>
                    </a:p>
                  </a:txBody>
                  <a:tcPr/>
                </a:tc>
                <a:tc>
                  <a:txBody>
                    <a:bodyPr/>
                    <a:lstStyle/>
                    <a:p>
                      <a:r>
                        <a:rPr lang="en-US" altLang="zh-CN" dirty="0" smtClean="0"/>
                        <a:t>7</a:t>
                      </a:r>
                      <a:endParaRPr lang="zh-CN" altLang="en-US" dirty="0"/>
                    </a:p>
                  </a:txBody>
                  <a:tcPr/>
                </a:tc>
                <a:tc>
                  <a:txBody>
                    <a:bodyPr/>
                    <a:lstStyle/>
                    <a:p>
                      <a:r>
                        <a:rPr lang="en-US" altLang="zh-CN" dirty="0" smtClean="0"/>
                        <a:t>8</a:t>
                      </a:r>
                      <a:endParaRPr lang="zh-CN" altLang="en-US" dirty="0"/>
                    </a:p>
                  </a:txBody>
                  <a:tcPr/>
                </a:tc>
                <a:tc>
                  <a:txBody>
                    <a:bodyPr/>
                    <a:lstStyle/>
                    <a:p>
                      <a:r>
                        <a:rPr lang="en-US" altLang="zh-CN" dirty="0" smtClean="0"/>
                        <a:t>9</a:t>
                      </a:r>
                      <a:endParaRPr lang="zh-CN" altLang="en-US" dirty="0"/>
                    </a:p>
                  </a:txBody>
                  <a:tcPr/>
                </a:tc>
                <a:tc>
                  <a:txBody>
                    <a:bodyPr/>
                    <a:lstStyle/>
                    <a:p>
                      <a:r>
                        <a:rPr lang="en-US" altLang="zh-CN" dirty="0" smtClean="0"/>
                        <a:t>10</a:t>
                      </a:r>
                      <a:endParaRPr lang="zh-CN" altLang="en-US" dirty="0"/>
                    </a:p>
                  </a:txBody>
                  <a:tcPr/>
                </a:tc>
                <a:tc>
                  <a:txBody>
                    <a:bodyPr/>
                    <a:lstStyle/>
                    <a:p>
                      <a:r>
                        <a:rPr lang="en-US" altLang="zh-CN" dirty="0" smtClean="0"/>
                        <a:t>11</a:t>
                      </a:r>
                      <a:endParaRPr lang="zh-CN" altLang="en-US" dirty="0"/>
                    </a:p>
                  </a:txBody>
                  <a:tcPr/>
                </a:tc>
                <a:tc>
                  <a:txBody>
                    <a:bodyPr/>
                    <a:lstStyle/>
                    <a:p>
                      <a:r>
                        <a:rPr lang="en-US" altLang="zh-CN" dirty="0" smtClean="0"/>
                        <a:t>12</a:t>
                      </a:r>
                      <a:endParaRPr lang="zh-CN" altLang="en-US" dirty="0"/>
                    </a:p>
                  </a:txBody>
                  <a:tcPr/>
                </a:tc>
                <a:tc>
                  <a:txBody>
                    <a:bodyPr/>
                    <a:lstStyle/>
                    <a:p>
                      <a:r>
                        <a:rPr lang="en-US" altLang="zh-CN" dirty="0" smtClean="0"/>
                        <a:t>13</a:t>
                      </a:r>
                      <a:endParaRPr lang="zh-CN" altLang="en-US" dirty="0"/>
                    </a:p>
                  </a:txBody>
                  <a:tcPr/>
                </a:tc>
                <a:tc>
                  <a:txBody>
                    <a:bodyPr/>
                    <a:lstStyle/>
                    <a:p>
                      <a:r>
                        <a:rPr lang="en-US" altLang="zh-CN" dirty="0" smtClean="0"/>
                        <a:t>14</a:t>
                      </a:r>
                      <a:endParaRPr lang="zh-CN" altLang="en-US" dirty="0"/>
                    </a:p>
                  </a:txBody>
                  <a:tcPr/>
                </a:tc>
              </a:tr>
              <a:tr h="370840">
                <a:tc>
                  <a:txBody>
                    <a:bodyPr/>
                    <a:lstStyle/>
                    <a:p>
                      <a:r>
                        <a:rPr lang="en-US" altLang="zh-CN" dirty="0" smtClean="0"/>
                        <a:t>G</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8</a:t>
                      </a:r>
                      <a:endParaRPr lang="zh-CN" altLang="en-US" dirty="0"/>
                    </a:p>
                  </a:txBody>
                  <a:tcPr/>
                </a:tc>
                <a:tc>
                  <a:txBody>
                    <a:bodyPr/>
                    <a:lstStyle/>
                    <a:p>
                      <a:r>
                        <a:rPr lang="en-US" altLang="zh-CN" dirty="0" smtClean="0"/>
                        <a:t>8</a:t>
                      </a:r>
                      <a:endParaRPr lang="zh-CN" altLang="en-US" dirty="0"/>
                    </a:p>
                  </a:txBody>
                  <a:tcPr/>
                </a:tc>
                <a:tc>
                  <a:txBody>
                    <a:bodyPr/>
                    <a:lstStyle/>
                    <a:p>
                      <a:r>
                        <a:rPr lang="en-US" altLang="zh-CN" dirty="0" smtClean="0"/>
                        <a:t>8</a:t>
                      </a:r>
                      <a:endParaRPr lang="zh-CN" altLang="en-US" dirty="0"/>
                    </a:p>
                  </a:txBody>
                  <a:tcPr/>
                </a:tc>
                <a:tc>
                  <a:txBody>
                    <a:bodyPr/>
                    <a:lstStyle/>
                    <a:p>
                      <a:r>
                        <a:rPr lang="en-US" altLang="zh-CN" dirty="0" smtClean="0"/>
                        <a:t>8</a:t>
                      </a:r>
                      <a:endParaRPr lang="zh-CN" altLang="en-US" dirty="0"/>
                    </a:p>
                  </a:txBody>
                  <a:tcPr/>
                </a:tc>
                <a:tc>
                  <a:txBody>
                    <a:bodyPr/>
                    <a:lstStyle/>
                    <a:p>
                      <a:r>
                        <a:rPr lang="en-US" altLang="zh-CN" dirty="0" smtClean="0"/>
                        <a:t>8</a:t>
                      </a:r>
                      <a:endParaRPr lang="zh-CN" altLang="en-US" dirty="0"/>
                    </a:p>
                  </a:txBody>
                  <a:tcPr/>
                </a:tc>
                <a:tc>
                  <a:txBody>
                    <a:bodyPr/>
                    <a:lstStyle/>
                    <a:p>
                      <a:r>
                        <a:rPr lang="en-US" altLang="zh-CN" dirty="0" smtClean="0"/>
                        <a:t>14</a:t>
                      </a:r>
                      <a:endParaRPr lang="zh-CN" altLang="en-US" dirty="0"/>
                    </a:p>
                  </a:txBody>
                  <a:tcPr/>
                </a:tc>
                <a:tc>
                  <a:txBody>
                    <a:bodyPr/>
                    <a:lstStyle/>
                    <a:p>
                      <a:r>
                        <a:rPr lang="en-US" altLang="zh-CN" dirty="0" smtClean="0"/>
                        <a:t>14</a:t>
                      </a:r>
                      <a:endParaRPr lang="zh-CN" altLang="en-US" dirty="0"/>
                    </a:p>
                  </a:txBody>
                  <a:tcPr/>
                </a:tc>
                <a:tc>
                  <a:txBody>
                    <a:bodyPr/>
                    <a:lstStyle/>
                    <a:p>
                      <a:r>
                        <a:rPr lang="en-US" altLang="zh-CN" dirty="0" smtClean="0"/>
                        <a:t>14</a:t>
                      </a:r>
                      <a:endParaRPr lang="zh-CN" altLang="en-US" dirty="0"/>
                    </a:p>
                  </a:txBody>
                  <a:tcPr/>
                </a:tc>
                <a:tc>
                  <a:txBody>
                    <a:bodyPr/>
                    <a:lstStyle/>
                    <a:p>
                      <a:r>
                        <a:rPr lang="en-US" altLang="zh-CN" dirty="0" smtClean="0"/>
                        <a:t>14</a:t>
                      </a:r>
                      <a:endParaRPr lang="zh-CN" altLang="en-US" dirty="0"/>
                    </a:p>
                  </a:txBody>
                  <a:tcPr/>
                </a:tc>
                <a:tc>
                  <a:txBody>
                    <a:bodyPr/>
                    <a:lstStyle/>
                    <a:p>
                      <a:r>
                        <a:rPr lang="en-US" altLang="zh-CN" dirty="0" smtClean="0"/>
                        <a:t>14</a:t>
                      </a:r>
                      <a:endParaRPr lang="zh-CN" altLang="en-US" dirty="0"/>
                    </a:p>
                  </a:txBody>
                  <a:tcPr/>
                </a:tc>
                <a:tc>
                  <a:txBody>
                    <a:bodyPr/>
                    <a:lstStyle/>
                    <a:p>
                      <a:r>
                        <a:rPr lang="en-US" altLang="zh-CN" dirty="0" smtClean="0"/>
                        <a:t>14</a:t>
                      </a:r>
                      <a:endParaRPr lang="zh-CN" altLang="en-US" dirty="0"/>
                    </a:p>
                  </a:txBody>
                  <a:tcPr/>
                </a:tc>
              </a:tr>
              <a:tr h="370840">
                <a:tc>
                  <a:txBody>
                    <a:bodyPr/>
                    <a:lstStyle/>
                    <a:p>
                      <a:r>
                        <a:rPr lang="en-US" altLang="zh-CN" dirty="0" smtClean="0"/>
                        <a:t>F</a:t>
                      </a:r>
                      <a:endParaRPr lang="zh-CN" altLang="en-US" dirty="0"/>
                    </a:p>
                  </a:txBody>
                  <a:tcPr/>
                </a:tc>
                <a:tc>
                  <a:txBody>
                    <a:bodyPr/>
                    <a:lstStyle/>
                    <a:p>
                      <a:r>
                        <a:rPr lang="en-US" altLang="zh-CN" dirty="0" smtClean="0"/>
                        <a:t>2</a:t>
                      </a:r>
                      <a:endParaRPr lang="zh-CN" altLang="en-US" dirty="0"/>
                    </a:p>
                  </a:txBody>
                  <a:tcPr/>
                </a:tc>
                <a:tc>
                  <a:txBody>
                    <a:bodyPr/>
                    <a:lstStyle/>
                    <a:p>
                      <a:r>
                        <a:rPr lang="en-US" altLang="zh-CN" dirty="0" smtClean="0"/>
                        <a:t>1</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4</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2</a:t>
                      </a:r>
                      <a:endParaRPr lang="zh-CN" altLang="en-US" dirty="0"/>
                    </a:p>
                  </a:txBody>
                  <a:tcPr/>
                </a:tc>
                <a:tc>
                  <a:txBody>
                    <a:bodyPr/>
                    <a:lstStyle/>
                    <a:p>
                      <a:r>
                        <a:rPr lang="en-US" altLang="zh-CN" dirty="0" smtClean="0"/>
                        <a:t>1</a:t>
                      </a:r>
                      <a:endParaRPr lang="zh-CN" altLang="en-US" dirty="0"/>
                    </a:p>
                  </a:txBody>
                  <a:tcPr/>
                </a:tc>
                <a:tc>
                  <a:txBody>
                    <a:bodyPr/>
                    <a:lstStyle/>
                    <a:p>
                      <a:r>
                        <a:rPr lang="en-US" altLang="zh-CN" dirty="0" smtClean="0"/>
                        <a:t>0</a:t>
                      </a:r>
                      <a:endParaRPr lang="zh-CN" altLang="en-US" dirty="0"/>
                    </a:p>
                  </a:txBody>
                  <a:tcPr/>
                </a:tc>
                <a:tc>
                  <a:txBody>
                    <a:bodyPr/>
                    <a:lstStyle/>
                    <a:p>
                      <a:r>
                        <a:rPr lang="en-US" altLang="zh-CN" dirty="0" smtClean="0"/>
                        <a:t>5</a:t>
                      </a:r>
                      <a:endParaRPr lang="zh-CN" altLang="en-US" dirty="0"/>
                    </a:p>
                  </a:txBody>
                  <a:tcPr/>
                </a:tc>
                <a:tc>
                  <a:txBody>
                    <a:bodyPr/>
                    <a:lstStyle/>
                    <a:p>
                      <a:r>
                        <a:rPr lang="en-US" altLang="zh-CN" dirty="0" smtClean="0"/>
                        <a:t>4</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2</a:t>
                      </a:r>
                      <a:endParaRPr lang="zh-CN" altLang="en-US" dirty="0"/>
                    </a:p>
                  </a:txBody>
                  <a:tcPr/>
                </a:tc>
                <a:tc>
                  <a:txBody>
                    <a:bodyPr/>
                    <a:lstStyle/>
                    <a:p>
                      <a:r>
                        <a:rPr lang="en-US" altLang="zh-CN" dirty="0" smtClean="0"/>
                        <a:t>1</a:t>
                      </a:r>
                      <a:endParaRPr lang="zh-CN" altLang="en-US" dirty="0"/>
                    </a:p>
                  </a:txBody>
                  <a:tcPr/>
                </a:tc>
                <a:tc>
                  <a:txBody>
                    <a:bodyPr/>
                    <a:lstStyle/>
                    <a:p>
                      <a:r>
                        <a:rPr lang="en-US" altLang="zh-CN" dirty="0" smtClean="0"/>
                        <a:t>0</a:t>
                      </a:r>
                      <a:endParaRPr lang="zh-CN" altLang="en-US" dirty="0"/>
                    </a:p>
                  </a:txBody>
                  <a:tcPr/>
                </a:tc>
              </a:tr>
            </a:tbl>
          </a:graphicData>
        </a:graphic>
      </p:graphicFrame>
      <p:graphicFrame>
        <p:nvGraphicFramePr>
          <p:cNvPr id="5" name="表格 4"/>
          <p:cNvGraphicFramePr>
            <a:graphicFrameLocks noGrp="1"/>
          </p:cNvGraphicFramePr>
          <p:nvPr>
            <p:extLst>
              <p:ext uri="{D42A27DB-BD31-4B8C-83A1-F6EECF244321}">
                <p14:modId xmlns:p14="http://schemas.microsoft.com/office/powerpoint/2010/main" val="3484219641"/>
              </p:ext>
            </p:extLst>
          </p:nvPr>
        </p:nvGraphicFramePr>
        <p:xfrm>
          <a:off x="683568" y="2492896"/>
          <a:ext cx="7704856" cy="1651000"/>
        </p:xfrm>
        <a:graphic>
          <a:graphicData uri="http://schemas.openxmlformats.org/drawingml/2006/table">
            <a:tbl>
              <a:tblPr firstRow="1" bandRow="1">
                <a:tableStyleId>{5C22544A-7EE6-4342-B048-85BDC9FD1C3A}</a:tableStyleId>
              </a:tblPr>
              <a:tblGrid>
                <a:gridCol w="513657"/>
                <a:gridCol w="513657"/>
                <a:gridCol w="513657"/>
                <a:gridCol w="513657"/>
                <a:gridCol w="513657"/>
                <a:gridCol w="513657"/>
                <a:gridCol w="513657"/>
                <a:gridCol w="513657"/>
                <a:gridCol w="513657"/>
                <a:gridCol w="513657"/>
                <a:gridCol w="473761"/>
                <a:gridCol w="553554"/>
                <a:gridCol w="513657"/>
                <a:gridCol w="513657"/>
                <a:gridCol w="513657"/>
              </a:tblGrid>
              <a:tr h="370840">
                <a:tc>
                  <a:txBody>
                    <a:bodyPr/>
                    <a:lstStyle/>
                    <a:p>
                      <a:endParaRPr lang="zh-CN" altLang="en-US" dirty="0"/>
                    </a:p>
                  </a:txBody>
                  <a:tcPr/>
                </a:tc>
                <a:tc>
                  <a:txBody>
                    <a:bodyPr/>
                    <a:lstStyle/>
                    <a:p>
                      <a:r>
                        <a:rPr lang="en-US" altLang="zh-CN" dirty="0" smtClean="0"/>
                        <a:t>1 </a:t>
                      </a:r>
                      <a:endParaRPr lang="zh-CN" altLang="en-US" dirty="0"/>
                    </a:p>
                  </a:txBody>
                  <a:tcPr/>
                </a:tc>
                <a:tc>
                  <a:txBody>
                    <a:bodyPr/>
                    <a:lstStyle/>
                    <a:p>
                      <a:r>
                        <a:rPr lang="en-US" altLang="zh-CN" dirty="0" smtClean="0"/>
                        <a:t>2</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4</a:t>
                      </a:r>
                      <a:endParaRPr lang="zh-CN" altLang="en-US" dirty="0"/>
                    </a:p>
                  </a:txBody>
                  <a:tcPr/>
                </a:tc>
                <a:tc>
                  <a:txBody>
                    <a:bodyPr/>
                    <a:lstStyle/>
                    <a:p>
                      <a:r>
                        <a:rPr lang="en-US" altLang="zh-CN" dirty="0" smtClean="0"/>
                        <a:t>5</a:t>
                      </a:r>
                      <a:endParaRPr lang="zh-CN" altLang="en-US" dirty="0"/>
                    </a:p>
                  </a:txBody>
                  <a:tcPr/>
                </a:tc>
                <a:tc>
                  <a:txBody>
                    <a:bodyPr/>
                    <a:lstStyle/>
                    <a:p>
                      <a:r>
                        <a:rPr lang="en-US" altLang="zh-CN" dirty="0" smtClean="0"/>
                        <a:t>6</a:t>
                      </a:r>
                      <a:endParaRPr lang="zh-CN" altLang="en-US" dirty="0"/>
                    </a:p>
                  </a:txBody>
                  <a:tcPr/>
                </a:tc>
                <a:tc>
                  <a:txBody>
                    <a:bodyPr/>
                    <a:lstStyle/>
                    <a:p>
                      <a:r>
                        <a:rPr lang="en-US" altLang="zh-CN" dirty="0" smtClean="0"/>
                        <a:t>7</a:t>
                      </a:r>
                      <a:endParaRPr lang="zh-CN" altLang="en-US" dirty="0"/>
                    </a:p>
                  </a:txBody>
                  <a:tcPr/>
                </a:tc>
                <a:tc>
                  <a:txBody>
                    <a:bodyPr/>
                    <a:lstStyle/>
                    <a:p>
                      <a:r>
                        <a:rPr lang="en-US" altLang="zh-CN" dirty="0" smtClean="0"/>
                        <a:t>8</a:t>
                      </a:r>
                      <a:endParaRPr lang="zh-CN" altLang="en-US" dirty="0"/>
                    </a:p>
                  </a:txBody>
                  <a:tcPr/>
                </a:tc>
                <a:tc>
                  <a:txBody>
                    <a:bodyPr/>
                    <a:lstStyle/>
                    <a:p>
                      <a:r>
                        <a:rPr lang="en-US" altLang="zh-CN" dirty="0" smtClean="0"/>
                        <a:t>9</a:t>
                      </a:r>
                      <a:endParaRPr lang="zh-CN" altLang="en-US" dirty="0"/>
                    </a:p>
                  </a:txBody>
                  <a:tcPr/>
                </a:tc>
                <a:tc>
                  <a:txBody>
                    <a:bodyPr/>
                    <a:lstStyle/>
                    <a:p>
                      <a:r>
                        <a:rPr lang="en-US" altLang="zh-CN" dirty="0" smtClean="0"/>
                        <a:t>10</a:t>
                      </a:r>
                      <a:endParaRPr lang="zh-CN" altLang="en-US" dirty="0"/>
                    </a:p>
                  </a:txBody>
                  <a:tcPr/>
                </a:tc>
                <a:tc>
                  <a:txBody>
                    <a:bodyPr/>
                    <a:lstStyle/>
                    <a:p>
                      <a:r>
                        <a:rPr lang="en-US" altLang="zh-CN" dirty="0" smtClean="0"/>
                        <a:t>11</a:t>
                      </a:r>
                      <a:endParaRPr lang="zh-CN" altLang="en-US" dirty="0"/>
                    </a:p>
                  </a:txBody>
                  <a:tcPr/>
                </a:tc>
                <a:tc>
                  <a:txBody>
                    <a:bodyPr/>
                    <a:lstStyle/>
                    <a:p>
                      <a:r>
                        <a:rPr lang="en-US" altLang="zh-CN" dirty="0" smtClean="0"/>
                        <a:t>12</a:t>
                      </a:r>
                      <a:endParaRPr lang="zh-CN" altLang="en-US" dirty="0"/>
                    </a:p>
                  </a:txBody>
                  <a:tcPr/>
                </a:tc>
                <a:tc>
                  <a:txBody>
                    <a:bodyPr/>
                    <a:lstStyle/>
                    <a:p>
                      <a:r>
                        <a:rPr lang="en-US" altLang="zh-CN" dirty="0" smtClean="0"/>
                        <a:t>13</a:t>
                      </a:r>
                      <a:endParaRPr lang="zh-CN" altLang="en-US" dirty="0"/>
                    </a:p>
                  </a:txBody>
                  <a:tcPr/>
                </a:tc>
                <a:tc>
                  <a:txBody>
                    <a:bodyPr/>
                    <a:lstStyle/>
                    <a:p>
                      <a:r>
                        <a:rPr lang="en-US" altLang="zh-CN" dirty="0" smtClean="0"/>
                        <a:t>14</a:t>
                      </a:r>
                      <a:endParaRPr lang="zh-CN" altLang="en-US" dirty="0"/>
                    </a:p>
                  </a:txBody>
                  <a:tcPr/>
                </a:tc>
              </a:tr>
              <a:tr h="370840">
                <a:tc>
                  <a:txBody>
                    <a:bodyPr/>
                    <a:lstStyle/>
                    <a:p>
                      <a:r>
                        <a:rPr lang="en-US" altLang="zh-CN" dirty="0" smtClean="0"/>
                        <a:t>G</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6</a:t>
                      </a:r>
                      <a:endParaRPr lang="zh-CN" altLang="en-US" dirty="0"/>
                    </a:p>
                  </a:txBody>
                  <a:tcPr/>
                </a:tc>
                <a:tc>
                  <a:txBody>
                    <a:bodyPr/>
                    <a:lstStyle/>
                    <a:p>
                      <a:r>
                        <a:rPr lang="en-US" altLang="zh-CN" dirty="0" smtClean="0"/>
                        <a:t>8</a:t>
                      </a:r>
                      <a:endParaRPr lang="zh-CN" altLang="en-US" dirty="0"/>
                    </a:p>
                  </a:txBody>
                  <a:tcPr/>
                </a:tc>
                <a:tc>
                  <a:txBody>
                    <a:bodyPr/>
                    <a:lstStyle/>
                    <a:p>
                      <a:r>
                        <a:rPr lang="en-US" altLang="zh-CN" dirty="0" smtClean="0"/>
                        <a:t>8</a:t>
                      </a:r>
                      <a:endParaRPr lang="zh-CN" altLang="en-US" dirty="0"/>
                    </a:p>
                  </a:txBody>
                  <a:tcPr/>
                </a:tc>
                <a:tc>
                  <a:txBody>
                    <a:bodyPr/>
                    <a:lstStyle/>
                    <a:p>
                      <a:r>
                        <a:rPr lang="en-US" altLang="zh-CN" dirty="0" smtClean="0"/>
                        <a:t>8</a:t>
                      </a:r>
                      <a:endParaRPr lang="zh-CN" altLang="en-US" dirty="0"/>
                    </a:p>
                  </a:txBody>
                  <a:tcPr/>
                </a:tc>
                <a:tc>
                  <a:txBody>
                    <a:bodyPr/>
                    <a:lstStyle/>
                    <a:p>
                      <a:r>
                        <a:rPr lang="en-US" altLang="zh-CN" dirty="0" smtClean="0"/>
                        <a:t>9</a:t>
                      </a:r>
                      <a:endParaRPr lang="zh-CN" altLang="en-US" dirty="0"/>
                    </a:p>
                  </a:txBody>
                  <a:tcPr/>
                </a:tc>
                <a:tc>
                  <a:txBody>
                    <a:bodyPr/>
                    <a:lstStyle/>
                    <a:p>
                      <a:r>
                        <a:rPr lang="en-US" altLang="zh-CN" dirty="0" smtClean="0"/>
                        <a:t>9</a:t>
                      </a:r>
                      <a:endParaRPr lang="zh-CN" altLang="en-US" dirty="0"/>
                    </a:p>
                  </a:txBody>
                  <a:tcPr/>
                </a:tc>
                <a:tc>
                  <a:txBody>
                    <a:bodyPr/>
                    <a:lstStyle/>
                    <a:p>
                      <a:r>
                        <a:rPr lang="en-US" altLang="zh-CN" dirty="0" smtClean="0"/>
                        <a:t>14</a:t>
                      </a:r>
                      <a:endParaRPr lang="zh-CN" altLang="en-US" dirty="0"/>
                    </a:p>
                  </a:txBody>
                  <a:tcPr/>
                </a:tc>
                <a:tc>
                  <a:txBody>
                    <a:bodyPr/>
                    <a:lstStyle/>
                    <a:p>
                      <a:r>
                        <a:rPr lang="en-US" altLang="zh-CN" dirty="0" smtClean="0"/>
                        <a:t>14</a:t>
                      </a:r>
                      <a:endParaRPr lang="zh-CN" altLang="en-US" dirty="0"/>
                    </a:p>
                  </a:txBody>
                  <a:tcPr/>
                </a:tc>
                <a:tc>
                  <a:txBody>
                    <a:bodyPr/>
                    <a:lstStyle/>
                    <a:p>
                      <a:r>
                        <a:rPr lang="en-US" altLang="zh-CN" dirty="0" smtClean="0"/>
                        <a:t>14</a:t>
                      </a:r>
                      <a:endParaRPr lang="zh-CN" altLang="en-US" dirty="0"/>
                    </a:p>
                  </a:txBody>
                  <a:tcPr/>
                </a:tc>
                <a:tc>
                  <a:txBody>
                    <a:bodyPr/>
                    <a:lstStyle/>
                    <a:p>
                      <a:r>
                        <a:rPr lang="en-US" altLang="zh-CN" dirty="0" smtClean="0"/>
                        <a:t>14</a:t>
                      </a:r>
                      <a:endParaRPr lang="zh-CN" altLang="en-US" dirty="0"/>
                    </a:p>
                  </a:txBody>
                  <a:tcPr/>
                </a:tc>
                <a:tc>
                  <a:txBody>
                    <a:bodyPr/>
                    <a:lstStyle/>
                    <a:p>
                      <a:r>
                        <a:rPr lang="en-US" altLang="zh-CN" dirty="0" smtClean="0"/>
                        <a:t>14</a:t>
                      </a:r>
                      <a:endParaRPr lang="zh-CN" altLang="en-US" dirty="0"/>
                    </a:p>
                  </a:txBody>
                  <a:tcPr/>
                </a:tc>
                <a:tc>
                  <a:txBody>
                    <a:bodyPr/>
                    <a:lstStyle/>
                    <a:p>
                      <a:r>
                        <a:rPr lang="zh-CN" altLang="en-US" dirty="0" smtClean="0"/>
                        <a:t>无解</a:t>
                      </a:r>
                      <a:endParaRPr lang="zh-CN" altLang="en-US" dirty="0"/>
                    </a:p>
                  </a:txBody>
                  <a:tcPr/>
                </a:tc>
              </a:tr>
              <a:tr h="370840">
                <a:tc>
                  <a:txBody>
                    <a:bodyPr/>
                    <a:lstStyle/>
                    <a:p>
                      <a:r>
                        <a:rPr lang="en-US" altLang="zh-CN" dirty="0" smtClean="0"/>
                        <a:t>F</a:t>
                      </a:r>
                      <a:endParaRPr lang="zh-CN" altLang="en-US" dirty="0"/>
                    </a:p>
                  </a:txBody>
                  <a:tcPr/>
                </a:tc>
                <a:tc>
                  <a:txBody>
                    <a:bodyPr/>
                    <a:lstStyle/>
                    <a:p>
                      <a:r>
                        <a:rPr lang="en-US" altLang="zh-CN" dirty="0" smtClean="0"/>
                        <a:t>2</a:t>
                      </a:r>
                      <a:endParaRPr lang="zh-CN" altLang="en-US" dirty="0"/>
                    </a:p>
                  </a:txBody>
                  <a:tcPr/>
                </a:tc>
                <a:tc>
                  <a:txBody>
                    <a:bodyPr/>
                    <a:lstStyle/>
                    <a:p>
                      <a:r>
                        <a:rPr lang="en-US" altLang="zh-CN" dirty="0" smtClean="0"/>
                        <a:t>1</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4</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2</a:t>
                      </a:r>
                      <a:endParaRPr lang="zh-CN" altLang="en-US" dirty="0"/>
                    </a:p>
                  </a:txBody>
                  <a:tcPr/>
                </a:tc>
                <a:tc>
                  <a:txBody>
                    <a:bodyPr/>
                    <a:lstStyle/>
                    <a:p>
                      <a:r>
                        <a:rPr lang="en-US" altLang="zh-CN" dirty="0" smtClean="0"/>
                        <a:t>2</a:t>
                      </a:r>
                      <a:endParaRPr lang="zh-CN" altLang="en-US" dirty="0"/>
                    </a:p>
                  </a:txBody>
                  <a:tcPr/>
                </a:tc>
                <a:tc>
                  <a:txBody>
                    <a:bodyPr/>
                    <a:lstStyle/>
                    <a:p>
                      <a:r>
                        <a:rPr lang="en-US" altLang="zh-CN" dirty="0" smtClean="0"/>
                        <a:t>1</a:t>
                      </a:r>
                      <a:endParaRPr lang="zh-CN" altLang="en-US" dirty="0"/>
                    </a:p>
                  </a:txBody>
                  <a:tcPr/>
                </a:tc>
                <a:tc>
                  <a:txBody>
                    <a:bodyPr/>
                    <a:lstStyle/>
                    <a:p>
                      <a:r>
                        <a:rPr lang="en-US" altLang="zh-CN" dirty="0" smtClean="0"/>
                        <a:t>5</a:t>
                      </a:r>
                      <a:endParaRPr lang="zh-CN" altLang="en-US" dirty="0"/>
                    </a:p>
                  </a:txBody>
                  <a:tcPr/>
                </a:tc>
                <a:tc>
                  <a:txBody>
                    <a:bodyPr/>
                    <a:lstStyle/>
                    <a:p>
                      <a:r>
                        <a:rPr lang="en-US" altLang="zh-CN" dirty="0" smtClean="0"/>
                        <a:t>4</a:t>
                      </a:r>
                      <a:endParaRPr lang="zh-CN" altLang="en-US" dirty="0"/>
                    </a:p>
                  </a:txBody>
                  <a:tcPr/>
                </a:tc>
                <a:tc>
                  <a:txBody>
                    <a:bodyPr/>
                    <a:lstStyle/>
                    <a:p>
                      <a:r>
                        <a:rPr lang="en-US" altLang="zh-CN" dirty="0" smtClean="0"/>
                        <a:t>3</a:t>
                      </a:r>
                      <a:endParaRPr lang="zh-CN" altLang="en-US" dirty="0"/>
                    </a:p>
                  </a:txBody>
                  <a:tcPr/>
                </a:tc>
                <a:tc>
                  <a:txBody>
                    <a:bodyPr/>
                    <a:lstStyle/>
                    <a:p>
                      <a:r>
                        <a:rPr lang="en-US" altLang="zh-CN" dirty="0" smtClean="0"/>
                        <a:t>2</a:t>
                      </a:r>
                      <a:endParaRPr lang="zh-CN" altLang="en-US" dirty="0"/>
                    </a:p>
                  </a:txBody>
                  <a:tcPr/>
                </a:tc>
                <a:tc>
                  <a:txBody>
                    <a:bodyPr/>
                    <a:lstStyle/>
                    <a:p>
                      <a:r>
                        <a:rPr lang="en-US" altLang="zh-CN" dirty="0" smtClean="0"/>
                        <a:t>1</a:t>
                      </a:r>
                      <a:endParaRPr lang="zh-CN" altLang="en-US" dirty="0"/>
                    </a:p>
                  </a:txBody>
                  <a:tcPr/>
                </a:tc>
                <a:tc>
                  <a:txBody>
                    <a:bodyPr/>
                    <a:lstStyle/>
                    <a:p>
                      <a:r>
                        <a:rPr lang="zh-CN" altLang="en-US" dirty="0" smtClean="0"/>
                        <a:t>无解</a:t>
                      </a:r>
                      <a:endParaRPr lang="zh-CN" altLang="en-US" dirty="0"/>
                    </a:p>
                  </a:txBody>
                  <a:tcPr/>
                </a:tc>
              </a:tr>
            </a:tbl>
          </a:graphicData>
        </a:graphic>
      </p:graphicFrame>
    </p:spTree>
    <p:extLst>
      <p:ext uri="{BB962C8B-B14F-4D97-AF65-F5344CB8AC3E}">
        <p14:creationId xmlns:p14="http://schemas.microsoft.com/office/powerpoint/2010/main" val="32215344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内容占位符 2"/>
              <p:cNvSpPr>
                <a:spLocks noGrp="1"/>
              </p:cNvSpPr>
              <p:nvPr>
                <p:ph idx="1"/>
              </p:nvPr>
            </p:nvSpPr>
            <p:spPr>
              <a:xfrm>
                <a:off x="457200" y="332656"/>
                <a:ext cx="8229600" cy="5793507"/>
              </a:xfrm>
            </p:spPr>
            <p:txBody>
              <a:bodyPr>
                <a:normAutofit lnSpcReduction="10000"/>
              </a:bodyPr>
              <a:lstStyle/>
              <a:p>
                <a:r>
                  <a:rPr lang="zh-CN" altLang="en-US" sz="2400" dirty="0" smtClean="0"/>
                  <a:t>所以，每一个候选楼层</a:t>
                </a:r>
                <a:r>
                  <a:rPr lang="en-US" altLang="zh-CN" sz="2400" dirty="0" smtClean="0"/>
                  <a:t>A</a:t>
                </a:r>
                <a:r>
                  <a:rPr lang="en-US" altLang="zh-CN" sz="1600" dirty="0" smtClean="0"/>
                  <a:t>i</a:t>
                </a:r>
                <a:r>
                  <a:rPr lang="zh-CN" altLang="en-US" sz="2400" dirty="0" smtClean="0"/>
                  <a:t>对</a:t>
                </a:r>
                <a:r>
                  <a:rPr lang="en-US" altLang="zh-CN" sz="2400" dirty="0" smtClean="0"/>
                  <a:t>G</a:t>
                </a:r>
                <a:r>
                  <a:rPr lang="zh-CN" altLang="en-US" sz="2400" dirty="0" smtClean="0"/>
                  <a:t>的影响是连续的一个区间</a:t>
                </a:r>
                <a14:m>
                  <m:oMath xmlns:m="http://schemas.openxmlformats.org/officeDocument/2006/math">
                    <m:d>
                      <m:dPr>
                        <m:begChr m:val="["/>
                        <m:endChr m:val="]"/>
                        <m:ctrlPr>
                          <a:rPr lang="en-US" altLang="zh-CN" sz="2400" i="1" smtClean="0">
                            <a:latin typeface="Cambria Math"/>
                          </a:rPr>
                        </m:ctrlPr>
                      </m:dPr>
                      <m:e>
                        <m:r>
                          <a:rPr lang="en-US" altLang="zh-CN" sz="2400" b="0" i="1" smtClean="0">
                            <a:latin typeface="Cambria Math"/>
                          </a:rPr>
                          <m:t>𝐿</m:t>
                        </m:r>
                        <m:r>
                          <a:rPr lang="en-US" altLang="zh-CN" sz="2400" b="0" i="1" smtClean="0">
                            <a:latin typeface="Cambria Math"/>
                          </a:rPr>
                          <m:t>,</m:t>
                        </m:r>
                        <m:r>
                          <a:rPr lang="en-US" altLang="zh-CN" sz="2400" b="0" i="1" smtClean="0">
                            <a:latin typeface="Cambria Math"/>
                          </a:rPr>
                          <m:t>𝑅</m:t>
                        </m:r>
                      </m:e>
                    </m:d>
                    <m:r>
                      <a:rPr lang="en-US" altLang="zh-CN" sz="2400" i="1" smtClean="0">
                        <a:latin typeface="Cambria Math"/>
                        <a:ea typeface="Cambria Math"/>
                      </a:rPr>
                      <m:t>⊂</m:t>
                    </m:r>
                  </m:oMath>
                </a14:m>
                <a:r>
                  <a:rPr lang="en-US" altLang="zh-CN" sz="2400" dirty="0" smtClean="0"/>
                  <a:t> </a:t>
                </a:r>
                <a14:m>
                  <m:oMath xmlns:m="http://schemas.openxmlformats.org/officeDocument/2006/math">
                    <m:d>
                      <m:dPr>
                        <m:begChr m:val="["/>
                        <m:endChr m:val="]"/>
                        <m:ctrlPr>
                          <a:rPr lang="en-US" altLang="zh-CN" sz="2400" i="1" smtClean="0">
                            <a:latin typeface="Cambria Math"/>
                          </a:rPr>
                        </m:ctrlPr>
                      </m:dPr>
                      <m:e>
                        <m:sSub>
                          <m:sSubPr>
                            <m:ctrlPr>
                              <a:rPr lang="en-US" altLang="zh-CN" sz="2400" b="0" i="1" smtClean="0">
                                <a:latin typeface="Cambria Math"/>
                              </a:rPr>
                            </m:ctrlPr>
                          </m:sSubPr>
                          <m:e>
                            <m:r>
                              <a:rPr lang="en-US" altLang="zh-CN" sz="2400" b="0" i="1" smtClean="0">
                                <a:latin typeface="Cambria Math"/>
                              </a:rPr>
                              <m:t>𝐴</m:t>
                            </m:r>
                          </m:e>
                          <m:sub>
                            <m:r>
                              <a:rPr lang="en-US" altLang="zh-CN" sz="2400" b="0" i="1" smtClean="0">
                                <a:latin typeface="Cambria Math"/>
                              </a:rPr>
                              <m:t>𝑖</m:t>
                            </m:r>
                            <m:r>
                              <a:rPr lang="en-US" altLang="zh-CN" sz="2400" b="0" i="1" smtClean="0">
                                <a:latin typeface="Cambria Math"/>
                              </a:rPr>
                              <m:t>−1</m:t>
                            </m:r>
                          </m:sub>
                        </m:sSub>
                        <m:r>
                          <a:rPr lang="en-US" altLang="zh-CN" sz="2400" b="0" i="1" smtClean="0">
                            <a:latin typeface="Cambria Math"/>
                          </a:rPr>
                          <m:t>+1,</m:t>
                        </m:r>
                        <m:sSub>
                          <m:sSubPr>
                            <m:ctrlPr>
                              <a:rPr lang="en-US" altLang="zh-CN" sz="2400" b="0" i="1" smtClean="0">
                                <a:latin typeface="Cambria Math"/>
                              </a:rPr>
                            </m:ctrlPr>
                          </m:sSubPr>
                          <m:e>
                            <m:r>
                              <a:rPr lang="en-US" altLang="zh-CN" sz="2400" b="0" i="1" smtClean="0">
                                <a:latin typeface="Cambria Math"/>
                              </a:rPr>
                              <m:t>𝐴</m:t>
                            </m:r>
                          </m:e>
                          <m:sub>
                            <m:r>
                              <a:rPr lang="en-US" altLang="zh-CN" sz="2400" b="0" i="1" smtClean="0">
                                <a:latin typeface="Cambria Math"/>
                              </a:rPr>
                              <m:t>𝑖</m:t>
                            </m:r>
                          </m:sub>
                        </m:sSub>
                      </m:e>
                    </m:d>
                    <m:r>
                      <a:rPr lang="en-US" altLang="zh-CN" sz="2400" b="0" i="1" smtClean="0">
                        <a:latin typeface="Cambria Math"/>
                      </a:rPr>
                      <m:t> </m:t>
                    </m:r>
                  </m:oMath>
                </a14:m>
                <a:endParaRPr lang="en-US" altLang="zh-CN" sz="2400" b="0" dirty="0" smtClean="0"/>
              </a:p>
              <a:p>
                <a:r>
                  <a:rPr lang="zh-CN" altLang="en-US" sz="2400" dirty="0" smtClean="0"/>
                  <a:t>其中</a:t>
                </a:r>
                <a:r>
                  <a:rPr lang="en-US" altLang="zh-CN" sz="2400" dirty="0" smtClean="0"/>
                  <a:t>G[L]~G[R]&lt;A</a:t>
                </a:r>
                <a:r>
                  <a:rPr lang="en-US" altLang="zh-CN" sz="1600" dirty="0" smtClean="0"/>
                  <a:t>i</a:t>
                </a:r>
                <a:endParaRPr lang="en-US" altLang="zh-CN" sz="2400" dirty="0" smtClean="0"/>
              </a:p>
              <a:p>
                <a:r>
                  <a:rPr lang="zh-CN" altLang="en-US" sz="2400" dirty="0" smtClean="0"/>
                  <a:t>由</a:t>
                </a:r>
                <a:r>
                  <a:rPr lang="en-US" altLang="zh-CN" sz="2400" dirty="0" smtClean="0"/>
                  <a:t>G</a:t>
                </a:r>
                <a:r>
                  <a:rPr lang="zh-CN" altLang="en-US" sz="2400" dirty="0" smtClean="0"/>
                  <a:t>的更新方式不难看出</a:t>
                </a:r>
                <a:r>
                  <a:rPr lang="en-US" altLang="zh-CN" sz="2400" dirty="0" smtClean="0"/>
                  <a:t>G</a:t>
                </a:r>
                <a:r>
                  <a:rPr lang="zh-CN" altLang="en-US" sz="2400" dirty="0" smtClean="0"/>
                  <a:t>是单调的，所以该区间的右边界可以二分求出，左边界即为</a:t>
                </a:r>
                <a:r>
                  <a:rPr lang="en-US" altLang="zh-CN" sz="2400" dirty="0" smtClean="0"/>
                  <a:t>A</a:t>
                </a:r>
                <a:r>
                  <a:rPr lang="en-US" altLang="zh-CN" sz="1600" dirty="0" smtClean="0"/>
                  <a:t>i-1</a:t>
                </a:r>
                <a:r>
                  <a:rPr lang="en-US" altLang="zh-CN" sz="2400" dirty="0" smtClean="0"/>
                  <a:t>+1</a:t>
                </a:r>
                <a:r>
                  <a:rPr lang="zh-CN" altLang="en-US" sz="2400" dirty="0" smtClean="0"/>
                  <a:t>，该区间可为空。</a:t>
                </a:r>
                <a:endParaRPr lang="en-US" altLang="zh-CN" sz="2400" dirty="0" smtClean="0"/>
              </a:p>
              <a:p>
                <a:endParaRPr lang="en-US" altLang="zh-CN" sz="2400" dirty="0"/>
              </a:p>
              <a:p>
                <a:endParaRPr lang="en-US" altLang="zh-CN" sz="2400" dirty="0" smtClean="0"/>
              </a:p>
              <a:p>
                <a:r>
                  <a:rPr lang="zh-CN" altLang="en-US" sz="2400" dirty="0"/>
                  <a:t>这样我们就</a:t>
                </a:r>
                <a:r>
                  <a:rPr lang="zh-CN" altLang="en-US" sz="2400" dirty="0" smtClean="0"/>
                  <a:t>可以先对数据离散后，再用</a:t>
                </a:r>
                <a:r>
                  <a:rPr lang="zh-CN" altLang="en-US" sz="2400" dirty="0"/>
                  <a:t>一个线段</a:t>
                </a:r>
                <a:r>
                  <a:rPr lang="zh-CN" altLang="en-US" sz="2400" dirty="0" smtClean="0"/>
                  <a:t>树来维护区间的</a:t>
                </a:r>
                <a:r>
                  <a:rPr lang="en-US" altLang="zh-CN" sz="2400" dirty="0" smtClean="0"/>
                  <a:t>G</a:t>
                </a:r>
                <a:r>
                  <a:rPr lang="zh-CN" altLang="en-US" sz="2400" dirty="0" smtClean="0"/>
                  <a:t>值，以及该区间中最小的</a:t>
                </a:r>
                <a:r>
                  <a:rPr lang="en-US" altLang="zh-CN" sz="2400" dirty="0" smtClean="0"/>
                  <a:t>F[</a:t>
                </a:r>
                <a:r>
                  <a:rPr lang="en-US" altLang="zh-CN" sz="2400" dirty="0" err="1" smtClean="0"/>
                  <a:t>i</a:t>
                </a:r>
                <a:r>
                  <a:rPr lang="en-US" altLang="zh-CN" sz="2400" dirty="0" smtClean="0"/>
                  <a:t>]</a:t>
                </a:r>
                <a:r>
                  <a:rPr lang="zh-CN" altLang="en-US" sz="2400" dirty="0" smtClean="0"/>
                  <a:t>。每次查询的时候，查询区间</a:t>
                </a:r>
                <a:r>
                  <a:rPr lang="en-US" altLang="zh-CN" sz="2400" dirty="0" smtClean="0"/>
                  <a:t>[</a:t>
                </a:r>
                <a:r>
                  <a:rPr lang="en-US" altLang="zh-CN" sz="2400" dirty="0" err="1" smtClean="0"/>
                  <a:t>Fi,max</a:t>
                </a:r>
                <a:r>
                  <a:rPr lang="en-US" altLang="zh-CN" sz="2400" dirty="0" smtClean="0"/>
                  <a:t>]</a:t>
                </a:r>
                <a:r>
                  <a:rPr lang="zh-CN" altLang="en-US" sz="2400" dirty="0" smtClean="0"/>
                  <a:t>内最小的</a:t>
                </a:r>
                <a:r>
                  <a:rPr lang="en-US" altLang="zh-CN" sz="2400" dirty="0" smtClean="0"/>
                  <a:t>F[</a:t>
                </a:r>
                <a:r>
                  <a:rPr lang="en-US" altLang="zh-CN" sz="2400" dirty="0" err="1" smtClean="0"/>
                  <a:t>i</a:t>
                </a:r>
                <a:r>
                  <a:rPr lang="en-US" altLang="zh-CN" sz="2400" dirty="0"/>
                  <a:t>]</a:t>
                </a:r>
                <a:r>
                  <a:rPr lang="zh-CN" altLang="en-US" sz="2400" dirty="0" smtClean="0"/>
                  <a:t>。</a:t>
                </a:r>
                <a:r>
                  <a:rPr lang="en-US" altLang="zh-CN" sz="2400" dirty="0" smtClean="0"/>
                  <a:t>(max</a:t>
                </a:r>
                <a:r>
                  <a:rPr lang="zh-CN" altLang="en-US" sz="2400" dirty="0" smtClean="0"/>
                  <a:t>为最高楼层号</a:t>
                </a:r>
                <a:r>
                  <a:rPr lang="en-US" altLang="zh-CN" sz="2400" dirty="0" smtClean="0"/>
                  <a:t>)</a:t>
                </a:r>
              </a:p>
              <a:p>
                <a:endParaRPr lang="en-US" altLang="zh-CN" sz="2400" dirty="0"/>
              </a:p>
              <a:p>
                <a:r>
                  <a:rPr lang="zh-CN" altLang="en-US" sz="2400" dirty="0" smtClean="0"/>
                  <a:t>时间复杂度</a:t>
                </a:r>
                <a:r>
                  <a:rPr lang="en-US" altLang="zh-CN" sz="2400" dirty="0" smtClean="0"/>
                  <a:t>O(</a:t>
                </a:r>
                <a:r>
                  <a:rPr lang="en-US" altLang="zh-CN" sz="2400" dirty="0"/>
                  <a:t>(</a:t>
                </a:r>
                <a:r>
                  <a:rPr lang="en-US" altLang="zh-CN" sz="2400" dirty="0" smtClean="0"/>
                  <a:t>sigma{Ti}+Q)</a:t>
                </a:r>
                <a:r>
                  <a:rPr lang="en-US" altLang="zh-CN" sz="2400" dirty="0" err="1" smtClean="0"/>
                  <a:t>logN</a:t>
                </a:r>
                <a:r>
                  <a:rPr lang="en-US" altLang="zh-CN" sz="2400" dirty="0" smtClean="0"/>
                  <a:t>) </a:t>
                </a:r>
              </a:p>
              <a:p>
                <a:r>
                  <a:rPr lang="en-US" altLang="zh-CN" sz="2400" dirty="0" smtClean="0"/>
                  <a:t>N</a:t>
                </a:r>
                <a:r>
                  <a:rPr lang="zh-CN" altLang="en-US" sz="2400" dirty="0" smtClean="0"/>
                  <a:t>为不同的楼层总数。</a:t>
                </a:r>
                <a:endParaRPr lang="en-US" altLang="zh-CN" sz="2400" dirty="0" smtClean="0"/>
              </a:p>
              <a:p>
                <a:r>
                  <a:rPr lang="en-US" altLang="zh-CN" sz="2400" dirty="0"/>
                  <a:t>sigma{Ti</a:t>
                </a:r>
                <a:r>
                  <a:rPr lang="en-US" altLang="zh-CN" sz="2400" dirty="0" smtClean="0"/>
                  <a:t>}</a:t>
                </a:r>
                <a:r>
                  <a:rPr lang="zh-CN" altLang="en-US" sz="2400" dirty="0" smtClean="0"/>
                  <a:t>为所有</a:t>
                </a:r>
                <a:r>
                  <a:rPr lang="en-US" altLang="zh-CN" sz="2400" dirty="0" smtClean="0"/>
                  <a:t>C</a:t>
                </a:r>
                <a:r>
                  <a:rPr lang="zh-CN" altLang="en-US" sz="2400" dirty="0" smtClean="0"/>
                  <a:t>操作中提到的楼层总数。</a:t>
                </a:r>
                <a:endParaRPr lang="en-US" altLang="zh-CN" sz="2400" dirty="0" smtClean="0"/>
              </a:p>
              <a:p>
                <a:r>
                  <a:rPr lang="en-US" altLang="zh-CN" sz="2400" dirty="0" smtClean="0"/>
                  <a:t>Q </a:t>
                </a:r>
                <a:r>
                  <a:rPr lang="zh-CN" altLang="en-US" sz="2400" dirty="0" smtClean="0"/>
                  <a:t>为总询问数。</a:t>
                </a:r>
                <a:endParaRPr lang="zh-CN" altLang="en-US" sz="2400"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xfrm>
                <a:off x="457200" y="332656"/>
                <a:ext cx="8229600" cy="5793507"/>
              </a:xfrm>
              <a:blipFill rotWithShape="1">
                <a:blip r:embed="rId2"/>
                <a:stretch>
                  <a:fillRect l="-963" t="-1895" r="-1111" b="-2000"/>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0828853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2004 Traffic </a:t>
            </a:r>
            <a:r>
              <a:rPr lang="en-US" dirty="0"/>
              <a:t>Light</a:t>
            </a:r>
          </a:p>
        </p:txBody>
      </p:sp>
      <p:sp>
        <p:nvSpPr>
          <p:cNvPr id="3074" name="Rectangle 2"/>
          <p:cNvSpPr>
            <a:spLocks noGrp="1" noChangeArrowheads="1"/>
          </p:cNvSpPr>
          <p:nvPr>
            <p:ph type="body" idx="1"/>
          </p:nvPr>
        </p:nvSpPr>
        <p:spPr>
          <a:xfrm>
            <a:off x="456480" y="1604329"/>
            <a:ext cx="8045280" cy="3977698"/>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zh-CN">
                <a:ea typeface="宋体" charset="-122"/>
              </a:rPr>
              <a:t>用</a:t>
            </a:r>
            <a:r>
              <a:rPr lang="en-US"/>
              <a:t>7</a:t>
            </a:r>
            <a:r>
              <a:rPr lang="zh-CN">
                <a:ea typeface="宋体" charset="-122"/>
              </a:rPr>
              <a:t>段</a:t>
            </a:r>
            <a:r>
              <a:rPr lang="en-US"/>
              <a:t>LED</a:t>
            </a:r>
            <a:r>
              <a:rPr lang="zh-CN">
                <a:ea typeface="宋体" charset="-122"/>
              </a:rPr>
              <a:t>数码管表示数字，其中可能有一些</a:t>
            </a:r>
            <a:r>
              <a:rPr lang="en-US"/>
              <a:t>LED</a:t>
            </a:r>
            <a:r>
              <a:rPr lang="zh-CN">
                <a:ea typeface="宋体" charset="-122"/>
              </a:rPr>
              <a:t>灯损坏，无法发光。现在给出某</a:t>
            </a:r>
            <a:r>
              <a:rPr lang="en-US"/>
              <a:t>N</a:t>
            </a:r>
            <a:r>
              <a:rPr lang="zh-CN">
                <a:ea typeface="宋体" charset="-122"/>
              </a:rPr>
              <a:t>个时刻的显示情况，求出一组合法解，包括</a:t>
            </a:r>
            <a:r>
              <a:rPr lang="en-US"/>
              <a:t>LED</a:t>
            </a:r>
            <a:r>
              <a:rPr lang="zh-CN">
                <a:ea typeface="宋体" charset="-122"/>
              </a:rPr>
              <a:t>灯损坏情况，以及</a:t>
            </a:r>
            <a:r>
              <a:rPr lang="en-US"/>
              <a:t>N</a:t>
            </a:r>
            <a:r>
              <a:rPr lang="zh-CN">
                <a:ea typeface="宋体" charset="-122"/>
              </a:rPr>
              <a:t>个时刻所显示的数字。</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zh-CN">
                <a:ea typeface="宋体" charset="-122"/>
              </a:rPr>
              <a:t>结果用</a:t>
            </a:r>
            <a:r>
              <a:rPr lang="en-US"/>
              <a:t>SPJ</a:t>
            </a:r>
            <a:r>
              <a:rPr lang="zh-CN">
                <a:ea typeface="宋体" charset="-122"/>
              </a:rPr>
              <a:t>检验。</a:t>
            </a:r>
          </a:p>
        </p:txBody>
      </p:sp>
    </p:spTree>
    <p:extLst>
      <p:ext uri="{BB962C8B-B14F-4D97-AF65-F5344CB8AC3E}">
        <p14:creationId xmlns:p14="http://schemas.microsoft.com/office/powerpoint/2010/main" val="364460061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body"/>
          </p:nvPr>
        </p:nvSpPr>
        <p:spPr>
          <a:xfrm>
            <a:off x="456480" y="296672"/>
            <a:ext cx="8045280" cy="6404353"/>
          </a:xfrm>
          <a:ln/>
        </p:spPr>
        <p:txBody>
          <a:bodyPr tIns="25602" anchor="t"/>
          <a:lstStyle/>
          <a:p>
            <a:pPr marL="391686" indent="-293764" algn="l">
              <a:spcAft>
                <a:spcPts val="1293"/>
              </a:spcAft>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zh-CN" altLang="en-US" sz="2900">
                <a:ea typeface="宋体" charset="-122"/>
              </a:rPr>
              <a:t>签名题，搜索损坏情况，然后枚举每个时刻的显示情况可能是什么数，判断是否合法。</a:t>
            </a:r>
          </a:p>
          <a:p>
            <a:pPr marL="391686" indent="-293764" algn="l">
              <a:spcAft>
                <a:spcPts val="1293"/>
              </a:spcAft>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sz="2900"/>
          </a:p>
          <a:p>
            <a:pPr marL="391686" indent="-293764" algn="l">
              <a:spcAft>
                <a:spcPts val="1293"/>
              </a:spcAft>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zh-CN" altLang="en-US" sz="2900">
                <a:ea typeface="宋体" charset="-122"/>
              </a:rPr>
              <a:t>每个显示情况的步骤：</a:t>
            </a:r>
          </a:p>
          <a:p>
            <a:pPr marL="391686" indent="-293764" algn="l">
              <a:spcAft>
                <a:spcPts val="1293"/>
              </a:spcAft>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900"/>
              <a:t>1</a:t>
            </a:r>
            <a:r>
              <a:rPr lang="zh-CN" altLang="en-US" sz="2900">
                <a:ea typeface="宋体" charset="-122"/>
              </a:rPr>
              <a:t>、所有坏掉的灯是否都是暗的。</a:t>
            </a:r>
          </a:p>
          <a:p>
            <a:pPr marL="391686" indent="-293764" algn="l">
              <a:spcAft>
                <a:spcPts val="1293"/>
              </a:spcAft>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900"/>
              <a:t>2</a:t>
            </a:r>
            <a:r>
              <a:rPr lang="zh-CN" altLang="en-US" sz="2900">
                <a:ea typeface="宋体" charset="-122"/>
              </a:rPr>
              <a:t>、枚举可能显示的数字，当前显示中亮的灯应该在显示该数字时都是应该亮的。</a:t>
            </a:r>
          </a:p>
          <a:p>
            <a:pPr marL="391686" indent="-293764" algn="l">
              <a:spcAft>
                <a:spcPts val="1293"/>
              </a:spcAft>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900"/>
              <a:t>3</a:t>
            </a:r>
            <a:r>
              <a:rPr lang="zh-CN" altLang="en-US" sz="2900">
                <a:ea typeface="宋体" charset="-122"/>
              </a:rPr>
              <a:t>、查看其余显示该数字时应该是亮的，而现在没亮的灯，看是否都是坏掉的灯。</a:t>
            </a:r>
          </a:p>
        </p:txBody>
      </p:sp>
    </p:spTree>
    <p:extLst>
      <p:ext uri="{BB962C8B-B14F-4D97-AF65-F5344CB8AC3E}">
        <p14:creationId xmlns:p14="http://schemas.microsoft.com/office/powerpoint/2010/main" val="12033034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zh-CN">
                <a:ea typeface="宋体" charset="-122"/>
              </a:rPr>
              <a:t>表示状态</a:t>
            </a:r>
          </a:p>
        </p:txBody>
      </p:sp>
      <p:sp>
        <p:nvSpPr>
          <p:cNvPr id="5122" name="Rectangle 2"/>
          <p:cNvSpPr>
            <a:spLocks noGrp="1" noChangeArrowheads="1"/>
          </p:cNvSpPr>
          <p:nvPr>
            <p:ph type="body" idx="1"/>
          </p:nvPr>
        </p:nvSpPr>
        <p:spPr>
          <a:xfrm>
            <a:off x="456480" y="1604329"/>
            <a:ext cx="8045280" cy="5031888"/>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zh-CN">
                <a:ea typeface="宋体" charset="-122"/>
              </a:rPr>
              <a:t>用二进制表示各种状态：灯的亮暗（</a:t>
            </a:r>
            <a:r>
              <a:rPr lang="en-US"/>
              <a:t>1</a:t>
            </a:r>
            <a:r>
              <a:rPr lang="zh-CN">
                <a:ea typeface="宋体" charset="-122"/>
              </a:rPr>
              <a:t>亮</a:t>
            </a:r>
            <a:r>
              <a:rPr lang="en-US"/>
              <a:t>0</a:t>
            </a:r>
            <a:r>
              <a:rPr lang="zh-CN">
                <a:ea typeface="宋体" charset="-122"/>
              </a:rPr>
              <a:t>暗）、好坏（</a:t>
            </a:r>
            <a:r>
              <a:rPr lang="en-US"/>
              <a:t>1</a:t>
            </a:r>
            <a:r>
              <a:rPr lang="zh-CN">
                <a:ea typeface="宋体" charset="-122"/>
              </a:rPr>
              <a:t>坏</a:t>
            </a:r>
            <a:r>
              <a:rPr lang="en-US"/>
              <a:t>0</a:t>
            </a:r>
            <a:r>
              <a:rPr lang="zh-CN">
                <a:ea typeface="宋体" charset="-122"/>
              </a:rPr>
              <a:t>暗）。</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zh-CN">
                <a:ea typeface="宋体" charset="-122"/>
              </a:rPr>
              <a:t>如果当前显示的状态为</a:t>
            </a:r>
            <a:r>
              <a:rPr lang="en-US"/>
              <a:t>i</a:t>
            </a:r>
            <a:r>
              <a:rPr lang="zh-CN">
                <a:ea typeface="宋体" charset="-122"/>
              </a:rPr>
              <a:t>，枚举的数字应该显示的状态为</a:t>
            </a:r>
            <a:r>
              <a:rPr lang="en-US"/>
              <a:t>j</a:t>
            </a:r>
            <a:r>
              <a:rPr lang="zh-CN">
                <a:ea typeface="宋体" charset="-122"/>
              </a:rPr>
              <a:t>，那么</a:t>
            </a:r>
            <a:r>
              <a:rPr lang="en-US"/>
              <a:t>i &amp; j==i</a:t>
            </a:r>
            <a:r>
              <a:rPr lang="zh-CN">
                <a:ea typeface="宋体" charset="-122"/>
              </a:rPr>
              <a:t>就可以判断是否当前显示为亮的灯都是该亮的。</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zh-CN">
                <a:ea typeface="宋体" charset="-122"/>
              </a:rPr>
              <a:t>在</a:t>
            </a:r>
            <a:r>
              <a:rPr lang="en-US"/>
              <a:t>i &amp; j==i</a:t>
            </a:r>
            <a:r>
              <a:rPr lang="zh-CN">
                <a:ea typeface="宋体" charset="-122"/>
              </a:rPr>
              <a:t>的基础上，</a:t>
            </a:r>
            <a:r>
              <a:rPr lang="en-US"/>
              <a:t>i ^ j</a:t>
            </a:r>
            <a:r>
              <a:rPr lang="zh-CN">
                <a:ea typeface="宋体" charset="-122"/>
              </a:rPr>
              <a:t>就是应该亮但是没亮的灯的状态。</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zh-CN">
                <a:ea typeface="宋体" charset="-122"/>
              </a:rPr>
              <a:t>如果灯好坏的状态为</a:t>
            </a:r>
            <a:r>
              <a:rPr lang="en-US"/>
              <a:t>j</a:t>
            </a:r>
            <a:r>
              <a:rPr lang="zh-CN">
                <a:ea typeface="宋体" charset="-122"/>
              </a:rPr>
              <a:t>，</a:t>
            </a:r>
            <a:r>
              <a:rPr lang="en-US"/>
              <a:t>((i ^ j) &amp; j)==j</a:t>
            </a:r>
            <a:r>
              <a:rPr lang="zh-CN">
                <a:ea typeface="宋体" charset="-122"/>
              </a:rPr>
              <a:t>就可以判断是否那些灯都是坏的。</a:t>
            </a:r>
          </a:p>
        </p:txBody>
      </p:sp>
    </p:spTree>
    <p:extLst>
      <p:ext uri="{BB962C8B-B14F-4D97-AF65-F5344CB8AC3E}">
        <p14:creationId xmlns:p14="http://schemas.microsoft.com/office/powerpoint/2010/main" val="4033479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2005 </a:t>
            </a:r>
            <a:r>
              <a:rPr lang="en-US" altLang="zh-CN" dirty="0" err="1"/>
              <a:t>Unexclusion</a:t>
            </a:r>
            <a:endParaRPr lang="zh-CN" altLang="en-US" dirty="0"/>
          </a:p>
        </p:txBody>
      </p:sp>
      <p:sp>
        <p:nvSpPr>
          <p:cNvPr id="3" name="内容占位符 2"/>
          <p:cNvSpPr>
            <a:spLocks noGrp="1"/>
          </p:cNvSpPr>
          <p:nvPr>
            <p:ph idx="1"/>
          </p:nvPr>
        </p:nvSpPr>
        <p:spPr/>
        <p:txBody>
          <a:bodyPr/>
          <a:lstStyle/>
          <a:p>
            <a:r>
              <a:rPr lang="zh-CN" altLang="en-US" dirty="0" smtClean="0"/>
              <a:t>题目大意：</a:t>
            </a:r>
            <a:endParaRPr lang="zh-CN" altLang="en-US" dirty="0"/>
          </a:p>
        </p:txBody>
      </p:sp>
    </p:spTree>
    <p:extLst>
      <p:ext uri="{BB962C8B-B14F-4D97-AF65-F5344CB8AC3E}">
        <p14:creationId xmlns:p14="http://schemas.microsoft.com/office/powerpoint/2010/main" val="4282845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612775" y="549275"/>
            <a:ext cx="8208963" cy="557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400" dirty="0">
                <a:sym typeface="宋体" pitchFamily="2" charset="-122"/>
              </a:rPr>
              <a:t>•</a:t>
            </a:r>
            <a:r>
              <a:rPr lang="zh-CN" altLang="en-US" sz="2400" dirty="0"/>
              <a:t>观察题目，(p,q) = 1。</a:t>
            </a:r>
          </a:p>
          <a:p>
            <a:endParaRPr lang="zh-CN" altLang="en-US" sz="2400" dirty="0"/>
          </a:p>
          <a:p>
            <a:r>
              <a:rPr lang="zh-CN" altLang="en-US" sz="2400" dirty="0">
                <a:sym typeface="宋体" pitchFamily="2" charset="-122"/>
              </a:rPr>
              <a:t>•</a:t>
            </a:r>
            <a:r>
              <a:rPr lang="zh-CN" altLang="en-US" sz="2400" dirty="0"/>
              <a:t>比如p=5，q=6，我们可以列出这样的一张表格。这个表格第一行第一列为1，然后每向右走一格就+p(mod)，向下走一格就+q（mod)于是我们可以得到下面这样一张表格。</a:t>
            </a:r>
          </a:p>
          <a:p>
            <a:endParaRPr lang="zh-CN" altLang="en-US" sz="2400" dirty="0"/>
          </a:p>
          <a:p>
            <a:r>
              <a:rPr lang="zh-CN" altLang="en-US" sz="2400" dirty="0"/>
              <a:t>	1	6	11	16	21	26</a:t>
            </a:r>
          </a:p>
          <a:p>
            <a:r>
              <a:rPr lang="zh-CN" altLang="en-US" sz="2400" dirty="0"/>
              <a:t>	7	12	17	22	27	2</a:t>
            </a:r>
          </a:p>
          <a:p>
            <a:r>
              <a:rPr lang="zh-CN" altLang="en-US" sz="2400" dirty="0"/>
              <a:t>	13	18	23	28	3	8</a:t>
            </a:r>
          </a:p>
          <a:p>
            <a:r>
              <a:rPr lang="zh-CN" altLang="en-US" sz="2400" dirty="0"/>
              <a:t>	19	24	29	4	9	14</a:t>
            </a:r>
          </a:p>
          <a:p>
            <a:r>
              <a:rPr lang="zh-CN" altLang="en-US" sz="2400" dirty="0"/>
              <a:t>	25	30	5	10	15	20</a:t>
            </a:r>
          </a:p>
          <a:p>
            <a:endParaRPr lang="zh-CN" altLang="en-US" sz="2400" dirty="0"/>
          </a:p>
          <a:p>
            <a:r>
              <a:rPr lang="zh-CN" altLang="en-US" sz="2400" dirty="0">
                <a:sym typeface="宋体" pitchFamily="2" charset="-122"/>
              </a:rPr>
              <a:t>•我们可以发现每个元素上下左右邻接的格子恰好是与这个元素排斥的位置，</a:t>
            </a:r>
          </a:p>
          <a:p>
            <a:r>
              <a:rPr lang="zh-CN" altLang="en-US" sz="2400" dirty="0">
                <a:sym typeface="宋体" pitchFamily="2" charset="-122"/>
              </a:rPr>
              <a:t>也就是距离为p（左右）或者q（上下）的位置。</a:t>
            </a:r>
            <a:endParaRPr lang="zh-CN" altLang="en-US" sz="2400" dirty="0"/>
          </a:p>
        </p:txBody>
      </p:sp>
    </p:spTree>
    <p:extLst>
      <p:ext uri="{BB962C8B-B14F-4D97-AF65-F5344CB8AC3E}">
        <p14:creationId xmlns:p14="http://schemas.microsoft.com/office/powerpoint/2010/main" val="39188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Overview</a:t>
            </a:r>
            <a:endParaRPr lang="zh-CN" altLang="en-US" dirty="0"/>
          </a:p>
        </p:txBody>
      </p:sp>
      <p:sp>
        <p:nvSpPr>
          <p:cNvPr id="3" name="内容占位符 2"/>
          <p:cNvSpPr>
            <a:spLocks noGrp="1"/>
          </p:cNvSpPr>
          <p:nvPr>
            <p:ph idx="1"/>
          </p:nvPr>
        </p:nvSpPr>
        <p:spPr/>
        <p:txBody>
          <a:bodyPr/>
          <a:lstStyle/>
          <a:p>
            <a:r>
              <a:rPr lang="en-US" altLang="zh-CN" dirty="0"/>
              <a:t>2001 </a:t>
            </a:r>
            <a:r>
              <a:rPr lang="en-US" altLang="zh-CN" dirty="0" err="1" smtClean="0"/>
              <a:t>Haha</a:t>
            </a:r>
            <a:r>
              <a:rPr lang="en-US" altLang="zh-CN" dirty="0" smtClean="0"/>
              <a:t>-Party [</a:t>
            </a:r>
            <a:r>
              <a:rPr lang="zh-CN" altLang="en-US" dirty="0" smtClean="0"/>
              <a:t>字符串匹配</a:t>
            </a:r>
            <a:r>
              <a:rPr lang="en-US" altLang="zh-CN" dirty="0" smtClean="0"/>
              <a:t>] </a:t>
            </a:r>
            <a:r>
              <a:rPr lang="zh-CN" altLang="en-US" dirty="0" smtClean="0"/>
              <a:t>*</a:t>
            </a:r>
            <a:endParaRPr lang="en-US" altLang="zh-CN" dirty="0" smtClean="0"/>
          </a:p>
          <a:p>
            <a:r>
              <a:rPr lang="en-US" altLang="zh-CN" dirty="0"/>
              <a:t>2002 </a:t>
            </a:r>
            <a:r>
              <a:rPr lang="en-US" altLang="zh-CN" dirty="0" smtClean="0"/>
              <a:t>Saving </a:t>
            </a:r>
            <a:r>
              <a:rPr lang="en-US" altLang="zh-CN" dirty="0" err="1" smtClean="0"/>
              <a:t>Lelouch</a:t>
            </a:r>
            <a:r>
              <a:rPr lang="en-US" altLang="zh-CN" dirty="0"/>
              <a:t> </a:t>
            </a:r>
            <a:r>
              <a:rPr lang="en-US" altLang="zh-CN" dirty="0" smtClean="0"/>
              <a:t>[</a:t>
            </a:r>
            <a:r>
              <a:rPr lang="zh-CN" altLang="en-US" smtClean="0"/>
              <a:t>贪心</a:t>
            </a:r>
            <a:r>
              <a:rPr lang="en-US" altLang="zh-CN" smtClean="0"/>
              <a:t>] </a:t>
            </a:r>
            <a:r>
              <a:rPr lang="zh-CN" altLang="en-US" dirty="0" smtClean="0"/>
              <a:t>***</a:t>
            </a:r>
            <a:endParaRPr lang="en-US" altLang="zh-CN" dirty="0" smtClean="0"/>
          </a:p>
          <a:p>
            <a:r>
              <a:rPr lang="en-US" altLang="zh-CN" dirty="0"/>
              <a:t>2003 </a:t>
            </a:r>
            <a:r>
              <a:rPr lang="en-US" altLang="zh-CN" dirty="0" smtClean="0"/>
              <a:t>Hotel [</a:t>
            </a:r>
            <a:r>
              <a:rPr lang="zh-CN" altLang="en-US" dirty="0" smtClean="0"/>
              <a:t>线段树</a:t>
            </a:r>
            <a:r>
              <a:rPr lang="en-US" altLang="zh-CN" dirty="0" smtClean="0"/>
              <a:t>] </a:t>
            </a:r>
            <a:r>
              <a:rPr lang="zh-CN" altLang="en-US" dirty="0" smtClean="0"/>
              <a:t>**</a:t>
            </a:r>
            <a:r>
              <a:rPr lang="en-US" altLang="zh-CN" dirty="0" smtClean="0"/>
              <a:t>*</a:t>
            </a:r>
            <a:endParaRPr lang="en-US" altLang="zh-CN" dirty="0" smtClean="0"/>
          </a:p>
          <a:p>
            <a:r>
              <a:rPr lang="en-US" altLang="zh-CN" dirty="0"/>
              <a:t>2004 Traffic </a:t>
            </a:r>
            <a:r>
              <a:rPr lang="en-US" altLang="zh-CN" dirty="0" smtClean="0"/>
              <a:t>Light [</a:t>
            </a:r>
            <a:r>
              <a:rPr lang="zh-CN" altLang="en-US" dirty="0"/>
              <a:t>枚举</a:t>
            </a:r>
            <a:r>
              <a:rPr lang="en-US" altLang="zh-CN" dirty="0" smtClean="0"/>
              <a:t>] </a:t>
            </a:r>
            <a:r>
              <a:rPr lang="zh-CN" altLang="en-US" dirty="0" smtClean="0"/>
              <a:t>*</a:t>
            </a:r>
            <a:endParaRPr lang="en-US" altLang="zh-CN" dirty="0" smtClean="0"/>
          </a:p>
          <a:p>
            <a:r>
              <a:rPr lang="en-US" altLang="zh-CN" dirty="0"/>
              <a:t>2005 </a:t>
            </a:r>
            <a:r>
              <a:rPr lang="en-US" altLang="zh-CN" dirty="0" err="1" smtClean="0"/>
              <a:t>Unexclusion</a:t>
            </a:r>
            <a:r>
              <a:rPr lang="en-US" altLang="zh-CN" dirty="0" smtClean="0"/>
              <a:t> [</a:t>
            </a:r>
            <a:r>
              <a:rPr lang="zh-CN" altLang="en-US" dirty="0" smtClean="0"/>
              <a:t>矩阵快速幂</a:t>
            </a:r>
            <a:r>
              <a:rPr lang="en-US" altLang="zh-CN" dirty="0" smtClean="0"/>
              <a:t>] </a:t>
            </a:r>
            <a:r>
              <a:rPr lang="zh-CN" altLang="en-US" dirty="0" smtClean="0"/>
              <a:t>*****</a:t>
            </a:r>
            <a:endParaRPr lang="en-US" altLang="zh-CN" dirty="0" smtClean="0"/>
          </a:p>
          <a:p>
            <a:r>
              <a:rPr lang="en-US" altLang="zh-CN" dirty="0"/>
              <a:t>2006 Dot </a:t>
            </a:r>
            <a:r>
              <a:rPr lang="en-US" altLang="zh-CN" dirty="0" err="1"/>
              <a:t>Dot</a:t>
            </a:r>
            <a:r>
              <a:rPr lang="en-US" altLang="zh-CN" dirty="0"/>
              <a:t> </a:t>
            </a:r>
            <a:r>
              <a:rPr lang="en-US" altLang="zh-CN" dirty="0" err="1" smtClean="0"/>
              <a:t>Dot</a:t>
            </a:r>
            <a:r>
              <a:rPr lang="en-US" altLang="zh-CN" dirty="0" smtClean="0"/>
              <a:t> [BFS] </a:t>
            </a:r>
            <a:r>
              <a:rPr lang="zh-CN" altLang="en-US" dirty="0" smtClean="0"/>
              <a:t>**</a:t>
            </a:r>
            <a:endParaRPr lang="en-US" altLang="zh-CN" dirty="0" smtClean="0"/>
          </a:p>
        </p:txBody>
      </p:sp>
    </p:spTree>
    <p:extLst>
      <p:ext uri="{BB962C8B-B14F-4D97-AF65-F5344CB8AC3E}">
        <p14:creationId xmlns:p14="http://schemas.microsoft.com/office/powerpoint/2010/main" val="15544504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704850" y="333375"/>
            <a:ext cx="8188325" cy="265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400">
                <a:sym typeface="宋体" pitchFamily="2" charset="-122"/>
              </a:rPr>
              <a:t>•</a:t>
            </a:r>
            <a:r>
              <a:rPr lang="zh-CN" altLang="en-US" sz="2400"/>
              <a:t>因为p和q互质，所以一定可以把所有元素不重复地填进p*q的矩阵中。（证明）</a:t>
            </a:r>
          </a:p>
          <a:p>
            <a:endParaRPr lang="zh-CN" altLang="en-US" sz="2400"/>
          </a:p>
          <a:p>
            <a:r>
              <a:rPr lang="zh-CN" altLang="en-US" sz="2400">
                <a:sym typeface="宋体" pitchFamily="2" charset="-122"/>
              </a:rPr>
              <a:t>•到这里，</a:t>
            </a:r>
            <a:r>
              <a:rPr lang="zh-CN" altLang="en-US" sz="2400"/>
              <a:t>题目就转换成给一个p*q的矩阵，从中选出若干个元素，使得元素互不相邻。</a:t>
            </a:r>
            <a:r>
              <a:rPr lang="zh-CN" altLang="en-US" sz="2400">
                <a:solidFill>
                  <a:srgbClr val="FF0000"/>
                </a:solidFill>
              </a:rPr>
              <a:t>矩阵是上下相连，左右相接的。</a:t>
            </a:r>
          </a:p>
          <a:p>
            <a:endParaRPr lang="zh-CN" altLang="en-US" sz="2400"/>
          </a:p>
          <a:p>
            <a:r>
              <a:rPr lang="zh-CN" altLang="en-US" sz="2400">
                <a:sym typeface="宋体" pitchFamily="2" charset="-122"/>
              </a:rPr>
              <a:t>•于是我们可以状态压缩求解。DP[i][j]表示第i行的状态为j</a:t>
            </a: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8900" y="3200400"/>
            <a:ext cx="3694113" cy="676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100" name="Text Box 4"/>
          <p:cNvSpPr txBox="1">
            <a:spLocks noChangeArrowheads="1"/>
          </p:cNvSpPr>
          <p:nvPr/>
        </p:nvSpPr>
        <p:spPr bwMode="auto">
          <a:xfrm>
            <a:off x="704850" y="3876675"/>
            <a:ext cx="4822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sz="2400">
                <a:sym typeface="宋体" pitchFamily="2" charset="-122"/>
              </a:rPr>
              <a:t>•</a:t>
            </a:r>
            <a:r>
              <a:rPr lang="zh-CN" altLang="en-US" sz="2400"/>
              <a:t>k需要和j满足上下没有邻接的条件</a:t>
            </a:r>
          </a:p>
        </p:txBody>
      </p:sp>
      <p:sp>
        <p:nvSpPr>
          <p:cNvPr id="4101" name="Text Box 5"/>
          <p:cNvSpPr txBox="1">
            <a:spLocks noChangeArrowheads="1"/>
          </p:cNvSpPr>
          <p:nvPr/>
        </p:nvSpPr>
        <p:spPr bwMode="auto">
          <a:xfrm>
            <a:off x="704850" y="4105275"/>
            <a:ext cx="84328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zh-CN" altLang="en-US" sz="2400">
              <a:sym typeface="宋体" pitchFamily="2" charset="-122"/>
            </a:endParaRPr>
          </a:p>
          <a:p>
            <a:r>
              <a:rPr lang="zh-CN" altLang="en-US" sz="2400">
                <a:sym typeface="宋体" pitchFamily="2" charset="-122"/>
              </a:rPr>
              <a:t>•因为q很大，p很小（2&lt;=p&lt;=10)，所以我们可以利用</a:t>
            </a:r>
            <a:r>
              <a:rPr lang="zh-CN" altLang="en-US" sz="2400"/>
              <a:t>矩阵</a:t>
            </a:r>
          </a:p>
          <a:p>
            <a:r>
              <a:rPr lang="zh-CN" altLang="en-US" sz="2400"/>
              <a:t>快速幂来加速求解。</a:t>
            </a:r>
          </a:p>
          <a:p>
            <a:endParaRPr lang="zh-CN" altLang="en-US" sz="2400">
              <a:sym typeface="宋体" pitchFamily="2" charset="-122"/>
            </a:endParaRPr>
          </a:p>
          <a:p>
            <a:r>
              <a:rPr lang="zh-CN" altLang="en-US" sz="2400">
                <a:sym typeface="宋体" pitchFamily="2" charset="-122"/>
              </a:rPr>
              <a:t>•当p = 10时，合法的状态只有123种，totstate = 123。</a:t>
            </a:r>
            <a:r>
              <a:rPr lang="zh-CN" altLang="en-US" sz="2400"/>
              <a:t>最后总</a:t>
            </a:r>
          </a:p>
          <a:p>
            <a:r>
              <a:rPr lang="zh-CN" altLang="en-US" sz="2400"/>
              <a:t>的时间复杂度就是O(totstate^3 * log(q))。</a:t>
            </a:r>
          </a:p>
        </p:txBody>
      </p:sp>
    </p:spTree>
    <p:extLst>
      <p:ext uri="{BB962C8B-B14F-4D97-AF65-F5344CB8AC3E}">
        <p14:creationId xmlns:p14="http://schemas.microsoft.com/office/powerpoint/2010/main" val="34922896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2006 Dot </a:t>
            </a:r>
            <a:r>
              <a:rPr lang="en-US" altLang="zh-CN" dirty="0" err="1" smtClean="0"/>
              <a:t>Dot</a:t>
            </a:r>
            <a:r>
              <a:rPr lang="en-US" altLang="zh-CN" dirty="0" smtClean="0"/>
              <a:t> </a:t>
            </a:r>
            <a:r>
              <a:rPr lang="en-US" altLang="zh-CN" dirty="0" err="1" smtClean="0"/>
              <a:t>Dot</a:t>
            </a:r>
            <a:endParaRPr lang="zh-CN" altLang="en-US" dirty="0"/>
          </a:p>
        </p:txBody>
      </p:sp>
      <p:sp>
        <p:nvSpPr>
          <p:cNvPr id="3" name="内容占位符 2"/>
          <p:cNvSpPr>
            <a:spLocks noGrp="1"/>
          </p:cNvSpPr>
          <p:nvPr>
            <p:ph idx="1"/>
          </p:nvPr>
        </p:nvSpPr>
        <p:spPr/>
        <p:txBody>
          <a:bodyPr/>
          <a:lstStyle/>
          <a:p>
            <a:r>
              <a:rPr lang="zh-CN" altLang="en-US" dirty="0" smtClean="0"/>
              <a:t>一个格子图，有一个起点一个终点，要用最小步数从起点走到终点</a:t>
            </a:r>
            <a:endParaRPr lang="en-US" altLang="zh-CN" dirty="0" smtClean="0"/>
          </a:p>
          <a:p>
            <a:r>
              <a:rPr lang="zh-CN" altLang="en-US" dirty="0"/>
              <a:t>图</a:t>
            </a:r>
            <a:r>
              <a:rPr lang="zh-CN" altLang="en-US" dirty="0" smtClean="0"/>
              <a:t>中有黄色或绿色的墙，被销毁之前墙无法通过</a:t>
            </a:r>
            <a:endParaRPr lang="en-US" altLang="zh-CN" dirty="0" smtClean="0"/>
          </a:p>
          <a:p>
            <a:r>
              <a:rPr lang="zh-CN" altLang="en-US" dirty="0" smtClean="0"/>
              <a:t>有黄色或绿色的开关（不超过</a:t>
            </a:r>
            <a:r>
              <a:rPr lang="en-US" altLang="zh-CN" dirty="0" smtClean="0"/>
              <a:t>5</a:t>
            </a:r>
            <a:r>
              <a:rPr lang="zh-CN" altLang="en-US" dirty="0" smtClean="0"/>
              <a:t>个），触发开关后会销毁同一连通块中所有同色的墙</a:t>
            </a:r>
            <a:endParaRPr lang="en-US" altLang="zh-CN" dirty="0" smtClean="0"/>
          </a:p>
          <a:p>
            <a:r>
              <a:rPr lang="zh-CN" altLang="en-US" dirty="0" smtClean="0"/>
              <a:t>每个开关只能用一次</a:t>
            </a:r>
            <a:endParaRPr lang="zh-CN" altLang="en-US" dirty="0"/>
          </a:p>
        </p:txBody>
      </p:sp>
    </p:spTree>
    <p:extLst>
      <p:ext uri="{BB962C8B-B14F-4D97-AF65-F5344CB8AC3E}">
        <p14:creationId xmlns:p14="http://schemas.microsoft.com/office/powerpoint/2010/main" val="26423161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分析</a:t>
            </a:r>
            <a:endParaRPr lang="zh-CN" altLang="en-US" dirty="0"/>
          </a:p>
        </p:txBody>
      </p:sp>
      <p:sp>
        <p:nvSpPr>
          <p:cNvPr id="3" name="内容占位符 2"/>
          <p:cNvSpPr>
            <a:spLocks noGrp="1"/>
          </p:cNvSpPr>
          <p:nvPr>
            <p:ph idx="1"/>
          </p:nvPr>
        </p:nvSpPr>
        <p:spPr/>
        <p:txBody>
          <a:bodyPr/>
          <a:lstStyle/>
          <a:p>
            <a:r>
              <a:rPr lang="zh-CN" altLang="en-US" dirty="0" smtClean="0"/>
              <a:t>由于每个开关只能用一次，而触发后只能销毁自己所在的连通块中的墙，所以触发顺序不同，结果不同</a:t>
            </a:r>
            <a:endParaRPr lang="en-US" altLang="zh-CN" dirty="0" smtClean="0"/>
          </a:p>
          <a:p>
            <a:r>
              <a:rPr lang="zh-CN" altLang="en-US" dirty="0" smtClean="0"/>
              <a:t>在做最短路时，除了记录</a:t>
            </a:r>
            <a:r>
              <a:rPr lang="en-US" altLang="zh-CN" dirty="0" smtClean="0"/>
              <a:t>x</a:t>
            </a:r>
            <a:r>
              <a:rPr lang="zh-CN" altLang="en-US" dirty="0" smtClean="0"/>
              <a:t>和</a:t>
            </a:r>
            <a:r>
              <a:rPr lang="en-US" altLang="zh-CN" dirty="0" smtClean="0"/>
              <a:t>y</a:t>
            </a:r>
            <a:r>
              <a:rPr lang="zh-CN" altLang="en-US" dirty="0" smtClean="0"/>
              <a:t>坐标，还要记录已经触发了那些开关</a:t>
            </a:r>
            <a:endParaRPr lang="en-US" altLang="zh-CN" dirty="0" smtClean="0"/>
          </a:p>
          <a:p>
            <a:r>
              <a:rPr lang="zh-CN" altLang="en-US" dirty="0" smtClean="0"/>
              <a:t>注意：要记录顺序，</a:t>
            </a:r>
            <a:r>
              <a:rPr lang="en-US" altLang="zh-CN" dirty="0" smtClean="0"/>
              <a:t>mask</a:t>
            </a:r>
            <a:r>
              <a:rPr lang="zh-CN" altLang="en-US" dirty="0" smtClean="0"/>
              <a:t>是不行的！</a:t>
            </a:r>
            <a:endParaRPr lang="zh-CN" altLang="en-US" dirty="0"/>
          </a:p>
        </p:txBody>
      </p:sp>
    </p:spTree>
    <p:extLst>
      <p:ext uri="{BB962C8B-B14F-4D97-AF65-F5344CB8AC3E}">
        <p14:creationId xmlns:p14="http://schemas.microsoft.com/office/powerpoint/2010/main" val="905713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解法</a:t>
            </a:r>
          </a:p>
        </p:txBody>
      </p:sp>
      <p:sp>
        <p:nvSpPr>
          <p:cNvPr id="3" name="内容占位符 2"/>
          <p:cNvSpPr>
            <a:spLocks noGrp="1"/>
          </p:cNvSpPr>
          <p:nvPr>
            <p:ph idx="1"/>
          </p:nvPr>
        </p:nvSpPr>
        <p:spPr/>
        <p:txBody>
          <a:bodyPr/>
          <a:lstStyle/>
          <a:p>
            <a:r>
              <a:rPr lang="zh-CN" altLang="en-US" dirty="0" smtClean="0"/>
              <a:t>为了转移状态时不用每次触发开关都做</a:t>
            </a:r>
            <a:r>
              <a:rPr lang="en-US" altLang="zh-CN" dirty="0" err="1" smtClean="0"/>
              <a:t>floodfill</a:t>
            </a:r>
            <a:r>
              <a:rPr lang="zh-CN" altLang="en-US" dirty="0" smtClean="0"/>
              <a:t>，先进行预处理</a:t>
            </a:r>
            <a:endParaRPr lang="en-US" altLang="zh-CN" dirty="0" smtClean="0"/>
          </a:p>
          <a:p>
            <a:r>
              <a:rPr lang="zh-CN" altLang="en-US" dirty="0" smtClean="0"/>
              <a:t>枚举开关的触碰顺序（可能有某些顺序不合法），对于每一个顺序看能消掉哪些墙</a:t>
            </a:r>
            <a:endParaRPr lang="en-US" altLang="zh-CN" dirty="0" smtClean="0"/>
          </a:p>
          <a:p>
            <a:r>
              <a:rPr lang="zh-CN" altLang="en-US" dirty="0"/>
              <a:t>记录下</a:t>
            </a:r>
            <a:r>
              <a:rPr lang="zh-CN" altLang="en-US" dirty="0" smtClean="0"/>
              <a:t>在这个触碰顺序下，哪些</a:t>
            </a:r>
            <a:r>
              <a:rPr lang="zh-CN" altLang="en-US" dirty="0"/>
              <a:t>格子</a:t>
            </a:r>
            <a:r>
              <a:rPr lang="zh-CN" altLang="en-US" dirty="0" smtClean="0"/>
              <a:t>可达</a:t>
            </a:r>
            <a:endParaRPr lang="en-US" altLang="zh-CN" dirty="0" smtClean="0"/>
          </a:p>
          <a:p>
            <a:r>
              <a:rPr lang="zh-CN" altLang="en-US" dirty="0" smtClean="0"/>
              <a:t>做最短路的时候看能否转移：当前的触碰状态是否在目标格子的可达状态表中</a:t>
            </a:r>
            <a:endParaRPr lang="zh-CN" altLang="en-US" dirty="0"/>
          </a:p>
        </p:txBody>
      </p:sp>
    </p:spTree>
    <p:extLst>
      <p:ext uri="{BB962C8B-B14F-4D97-AF65-F5344CB8AC3E}">
        <p14:creationId xmlns:p14="http://schemas.microsoft.com/office/powerpoint/2010/main" val="3998586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2001 </a:t>
            </a:r>
            <a:r>
              <a:rPr lang="en-US" altLang="zh-CN" dirty="0" err="1"/>
              <a:t>Haha</a:t>
            </a:r>
            <a:r>
              <a:rPr lang="en-US" altLang="zh-CN" dirty="0"/>
              <a:t>-Party</a:t>
            </a:r>
            <a:endParaRPr lang="zh-CN" altLang="en-US" dirty="0"/>
          </a:p>
        </p:txBody>
      </p:sp>
      <p:sp>
        <p:nvSpPr>
          <p:cNvPr id="3" name="内容占位符 2"/>
          <p:cNvSpPr>
            <a:spLocks noGrp="1"/>
          </p:cNvSpPr>
          <p:nvPr>
            <p:ph idx="1"/>
          </p:nvPr>
        </p:nvSpPr>
        <p:spPr/>
        <p:txBody>
          <a:bodyPr/>
          <a:lstStyle/>
          <a:p>
            <a:r>
              <a:rPr lang="zh-CN" altLang="en-US" dirty="0" smtClean="0"/>
              <a:t>需要使用一个低于平方级别的字符串匹配算法，可以使用 </a:t>
            </a:r>
            <a:r>
              <a:rPr lang="en-US" altLang="zh-CN" dirty="0" smtClean="0"/>
              <a:t>KMP </a:t>
            </a:r>
            <a:r>
              <a:rPr lang="zh-CN" altLang="en-US" dirty="0" smtClean="0"/>
              <a:t>。</a:t>
            </a:r>
            <a:endParaRPr lang="en-US" altLang="zh-CN" dirty="0" smtClean="0"/>
          </a:p>
          <a:p>
            <a:r>
              <a:rPr lang="zh-CN" altLang="en-US" dirty="0" smtClean="0"/>
              <a:t>用 </a:t>
            </a:r>
            <a:r>
              <a:rPr lang="en-US" altLang="zh-CN" dirty="0" smtClean="0"/>
              <a:t>string </a:t>
            </a:r>
            <a:r>
              <a:rPr lang="zh-CN" altLang="en-US" dirty="0" smtClean="0"/>
              <a:t>类的 </a:t>
            </a:r>
            <a:r>
              <a:rPr lang="en-US" altLang="zh-CN" dirty="0" err="1" smtClean="0"/>
              <a:t>rfind</a:t>
            </a:r>
            <a:r>
              <a:rPr lang="en-US" altLang="zh-CN" dirty="0" smtClean="0"/>
              <a:t>() </a:t>
            </a:r>
            <a:r>
              <a:rPr lang="zh-CN" altLang="en-US" dirty="0" smtClean="0"/>
              <a:t>函数可以线性地找到目标串在文本串中最后一次出现的起始位置。</a:t>
            </a:r>
            <a:endParaRPr lang="en-US" altLang="zh-CN" dirty="0" smtClean="0"/>
          </a:p>
          <a:p>
            <a:r>
              <a:rPr lang="zh-CN" altLang="en-US" dirty="0" smtClean="0"/>
              <a:t>由于目标串是给定的，而且长度小，可以枚举。</a:t>
            </a:r>
            <a:endParaRPr lang="en-US" altLang="zh-CN" dirty="0" smtClean="0"/>
          </a:p>
        </p:txBody>
      </p:sp>
    </p:spTree>
    <p:extLst>
      <p:ext uri="{BB962C8B-B14F-4D97-AF65-F5344CB8AC3E}">
        <p14:creationId xmlns:p14="http://schemas.microsoft.com/office/powerpoint/2010/main" val="27789995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456481" y="273629"/>
            <a:ext cx="8228160" cy="1144921"/>
          </a:xfrm>
          <a:ln/>
        </p:spPr>
        <p:txBody>
          <a:bodyPr tIns="35268"/>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dirty="0" smtClean="0"/>
              <a:t>2002 Saving </a:t>
            </a:r>
            <a:r>
              <a:rPr lang="en-US" dirty="0" err="1"/>
              <a:t>Lelouch</a:t>
            </a:r>
            <a:endParaRPr lang="en-US" dirty="0"/>
          </a:p>
        </p:txBody>
      </p:sp>
      <p:sp>
        <p:nvSpPr>
          <p:cNvPr id="8194" name="Rectangle 2"/>
          <p:cNvSpPr>
            <a:spLocks noGrp="1" noChangeArrowheads="1"/>
          </p:cNvSpPr>
          <p:nvPr>
            <p:ph type="body" idx="1"/>
          </p:nvPr>
        </p:nvSpPr>
        <p:spPr>
          <a:xfrm>
            <a:off x="456480" y="1604328"/>
            <a:ext cx="8045280" cy="5115417"/>
          </a:xfrm>
          <a:ln/>
        </p:spPr>
        <p:txBody>
          <a:bodyPr>
            <a:normAutofit fontScale="92500"/>
          </a:bodyPr>
          <a:lstStyle/>
          <a:p>
            <a:pPr marL="390246" indent="-293764">
              <a:buSzPct val="45000"/>
              <a:buFont typeface="Wingdings" charset="2"/>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zh-CN" dirty="0">
                <a:ea typeface="宋体" charset="-122"/>
              </a:rPr>
              <a:t>有</a:t>
            </a:r>
            <a:r>
              <a:rPr lang="en-US" dirty="0"/>
              <a:t>N</a:t>
            </a:r>
            <a:r>
              <a:rPr lang="zh-CN" dirty="0">
                <a:ea typeface="宋体" charset="-122"/>
              </a:rPr>
              <a:t>个敌人，自己与敌人都用攻击力与血量来描述。敌人一个一个和你打。</a:t>
            </a:r>
          </a:p>
          <a:p>
            <a:pPr marL="390246" indent="-293764">
              <a:buSzPct val="45000"/>
              <a:buFont typeface="Wingdings" charset="2"/>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zh-CN" dirty="0">
                <a:ea typeface="宋体" charset="-122"/>
              </a:rPr>
              <a:t>每一个回合，双方先给对面造成自己攻击力的血量伤害。然后，如果有人血量小于等于</a:t>
            </a:r>
            <a:r>
              <a:rPr lang="en-GB" dirty="0"/>
              <a:t>0</a:t>
            </a:r>
            <a:r>
              <a:rPr lang="zh-CN" dirty="0">
                <a:ea typeface="宋体" charset="-122"/>
              </a:rPr>
              <a:t>，机体坠毁，战斗结束。否则进入下一回合。</a:t>
            </a:r>
          </a:p>
          <a:p>
            <a:pPr marL="390246" indent="-293764">
              <a:buSzPct val="45000"/>
              <a:buFont typeface="Wingdings" charset="2"/>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zh-CN" dirty="0">
                <a:ea typeface="宋体" charset="-122"/>
              </a:rPr>
              <a:t>无论对方血量多少，自己血量小于等于</a:t>
            </a:r>
            <a:r>
              <a:rPr lang="en-GB" dirty="0"/>
              <a:t>0</a:t>
            </a:r>
            <a:r>
              <a:rPr lang="zh-CN" dirty="0">
                <a:ea typeface="宋体" charset="-122"/>
              </a:rPr>
              <a:t>就算输。</a:t>
            </a:r>
          </a:p>
          <a:p>
            <a:pPr marL="390246" indent="-293764">
              <a:buSzPct val="45000"/>
              <a:buFont typeface="Wingdings" charset="2"/>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zh-CN" dirty="0">
                <a:ea typeface="宋体" charset="-122"/>
              </a:rPr>
              <a:t>可以使用</a:t>
            </a:r>
            <a:r>
              <a:rPr lang="en-GB" dirty="0"/>
              <a:t>GEASS</a:t>
            </a:r>
            <a:r>
              <a:rPr lang="zh-CN" dirty="0">
                <a:ea typeface="宋体" charset="-122"/>
              </a:rPr>
              <a:t>暂停时间，使得对面一回合无法攻击。每次消耗</a:t>
            </a:r>
            <a:r>
              <a:rPr lang="en-GB" dirty="0"/>
              <a:t>1</a:t>
            </a:r>
            <a:r>
              <a:rPr lang="zh-CN" dirty="0">
                <a:ea typeface="宋体" charset="-122"/>
              </a:rPr>
              <a:t>点体力。体力有上限，不能小于</a:t>
            </a:r>
            <a:r>
              <a:rPr lang="en-GB" dirty="0"/>
              <a:t>0.</a:t>
            </a:r>
            <a:r>
              <a:rPr lang="zh-CN" dirty="0">
                <a:ea typeface="宋体" charset="-122"/>
              </a:rPr>
              <a:t>每击败一个敌人会回复若干体力。</a:t>
            </a:r>
          </a:p>
        </p:txBody>
      </p:sp>
    </p:spTree>
    <p:extLst>
      <p:ext uri="{BB962C8B-B14F-4D97-AF65-F5344CB8AC3E}">
        <p14:creationId xmlns:p14="http://schemas.microsoft.com/office/powerpoint/2010/main" val="412622566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456481" y="273629"/>
            <a:ext cx="8226720" cy="1143480"/>
          </a:xfrm>
          <a:ln/>
        </p:spPr>
        <p:txBody>
          <a:bodyPr/>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zh-CN">
                <a:ea typeface="宋体" charset="-122"/>
              </a:rPr>
              <a:t>贪心</a:t>
            </a:r>
          </a:p>
        </p:txBody>
      </p:sp>
      <p:sp>
        <p:nvSpPr>
          <p:cNvPr id="9218" name="Text Box 2"/>
          <p:cNvSpPr txBox="1">
            <a:spLocks noChangeArrowheads="1"/>
          </p:cNvSpPr>
          <p:nvPr/>
        </p:nvSpPr>
        <p:spPr bwMode="auto">
          <a:xfrm>
            <a:off x="498241" y="1335021"/>
            <a:ext cx="8045280" cy="51975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marL="430213" indent="-32385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1pPr>
            <a:lvl2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2pPr>
            <a:lvl3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3pPr>
            <a:lvl4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4pPr>
            <a:lvl5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9pPr>
          </a:lstStyle>
          <a:p>
            <a:pPr>
              <a:spcAft>
                <a:spcPts val="1293"/>
              </a:spcAft>
              <a:buSzPct val="45000"/>
              <a:buFont typeface="Wingdings" charset="2"/>
              <a:buChar char=""/>
            </a:pPr>
            <a:r>
              <a:rPr lang="en-GB" altLang="zh-CN" sz="2900" dirty="0">
                <a:ea typeface="宋体" charset="-122"/>
              </a:rPr>
              <a:t>GEASS</a:t>
            </a:r>
            <a:r>
              <a:rPr lang="zh-CN" altLang="en-US" sz="2900" dirty="0">
                <a:ea typeface="宋体" charset="-122"/>
              </a:rPr>
              <a:t>应该尽量用在攻击力高的敌人身上。</a:t>
            </a:r>
          </a:p>
          <a:p>
            <a:pPr>
              <a:spcAft>
                <a:spcPts val="1293"/>
              </a:spcAft>
              <a:buSzPct val="45000"/>
              <a:buFont typeface="Wingdings" charset="2"/>
              <a:buChar char=""/>
            </a:pPr>
            <a:r>
              <a:rPr lang="zh-CN" altLang="en-US" sz="2900" dirty="0">
                <a:ea typeface="宋体" charset="-122"/>
              </a:rPr>
              <a:t>先不使用</a:t>
            </a:r>
            <a:r>
              <a:rPr lang="en-GB" altLang="zh-CN" sz="2900" dirty="0">
                <a:ea typeface="宋体" charset="-122"/>
              </a:rPr>
              <a:t>GEASS</a:t>
            </a:r>
            <a:r>
              <a:rPr lang="zh-CN" altLang="en-US" sz="2900" dirty="0">
                <a:ea typeface="宋体" charset="-122"/>
              </a:rPr>
              <a:t>一路往后，直到需要决策的时候，再贪心使用。</a:t>
            </a:r>
          </a:p>
          <a:p>
            <a:pPr>
              <a:spcAft>
                <a:spcPts val="1293"/>
              </a:spcAft>
              <a:buSzPct val="45000"/>
              <a:buFont typeface="Wingdings" charset="2"/>
              <a:buChar char=""/>
            </a:pPr>
            <a:r>
              <a:rPr lang="zh-CN" altLang="en-US" sz="2900" dirty="0">
                <a:ea typeface="宋体" charset="-122"/>
              </a:rPr>
              <a:t>关键在于何时进行决策：</a:t>
            </a:r>
          </a:p>
          <a:p>
            <a:pPr>
              <a:spcAft>
                <a:spcPts val="1293"/>
              </a:spcAft>
              <a:buSzPct val="45000"/>
              <a:buFont typeface="Wingdings" charset="2"/>
              <a:buChar char=""/>
            </a:pPr>
            <a:r>
              <a:rPr lang="en-GB" altLang="zh-CN" sz="2900" dirty="0">
                <a:ea typeface="宋体" charset="-122"/>
              </a:rPr>
              <a:t>1</a:t>
            </a:r>
            <a:r>
              <a:rPr lang="zh-CN" altLang="en-US" sz="2900" dirty="0">
                <a:ea typeface="宋体" charset="-122"/>
              </a:rPr>
              <a:t>、不使用就会死。</a:t>
            </a:r>
          </a:p>
          <a:p>
            <a:pPr>
              <a:spcAft>
                <a:spcPts val="1293"/>
              </a:spcAft>
              <a:buSzPct val="45000"/>
              <a:buFont typeface="Wingdings" charset="2"/>
              <a:buChar char=""/>
            </a:pPr>
            <a:r>
              <a:rPr lang="en-GB" altLang="zh-CN" sz="2900" dirty="0">
                <a:ea typeface="宋体" charset="-122"/>
              </a:rPr>
              <a:t>2</a:t>
            </a:r>
            <a:r>
              <a:rPr lang="zh-CN" altLang="en-US" sz="2900" dirty="0">
                <a:ea typeface="宋体" charset="-122"/>
              </a:rPr>
              <a:t>、不使用就浪费（打完敌人后回复的体力值会溢出）</a:t>
            </a:r>
          </a:p>
          <a:p>
            <a:pPr>
              <a:spcAft>
                <a:spcPts val="1293"/>
              </a:spcAft>
              <a:buSzPct val="45000"/>
              <a:buFont typeface="Wingdings" charset="2"/>
              <a:buChar char=""/>
            </a:pPr>
            <a:endParaRPr lang="zh-CN" altLang="en-GB" sz="2900" dirty="0">
              <a:ea typeface="宋体" charset="-122"/>
            </a:endParaRPr>
          </a:p>
          <a:p>
            <a:pPr>
              <a:spcAft>
                <a:spcPts val="1293"/>
              </a:spcAft>
              <a:buSzPct val="45000"/>
              <a:buFont typeface="Wingdings" charset="2"/>
              <a:buChar char=""/>
            </a:pPr>
            <a:r>
              <a:rPr lang="zh-CN" altLang="en-US" sz="2900" dirty="0">
                <a:ea typeface="宋体" charset="-122"/>
              </a:rPr>
              <a:t>两种情况，都是去选取可以使用的情况中，抵挡攻击力最高的。用优先队列维护。</a:t>
            </a:r>
          </a:p>
        </p:txBody>
      </p:sp>
    </p:spTree>
    <p:extLst>
      <p:ext uri="{BB962C8B-B14F-4D97-AF65-F5344CB8AC3E}">
        <p14:creationId xmlns:p14="http://schemas.microsoft.com/office/powerpoint/2010/main" val="36137283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456481" y="273629"/>
            <a:ext cx="8226720" cy="1143480"/>
          </a:xfrm>
          <a:ln/>
        </p:spPr>
        <p:txBody>
          <a:bodyPr/>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zh-CN">
                <a:ea typeface="宋体" charset="-122"/>
              </a:rPr>
              <a:t>剩余体力值</a:t>
            </a:r>
          </a:p>
        </p:txBody>
      </p:sp>
      <p:sp>
        <p:nvSpPr>
          <p:cNvPr id="10242" name="Text Box 2"/>
          <p:cNvSpPr txBox="1">
            <a:spLocks noChangeArrowheads="1"/>
          </p:cNvSpPr>
          <p:nvPr/>
        </p:nvSpPr>
        <p:spPr bwMode="auto">
          <a:xfrm>
            <a:off x="498241" y="1530882"/>
            <a:ext cx="8045280" cy="51975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marL="430213" indent="-32385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1pPr>
            <a:lvl2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2pPr>
            <a:lvl3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3pPr>
            <a:lvl4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4pPr>
            <a:lvl5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9pPr>
          </a:lstStyle>
          <a:p>
            <a:pPr>
              <a:spcAft>
                <a:spcPts val="1293"/>
              </a:spcAft>
              <a:buSzPct val="45000"/>
              <a:buFont typeface="Wingdings" charset="2"/>
              <a:buChar char=""/>
            </a:pPr>
            <a:r>
              <a:rPr lang="zh-CN" altLang="en-US" sz="2900">
                <a:ea typeface="宋体" charset="-122"/>
              </a:rPr>
              <a:t>关键在于，哪些情况是当前可用的。</a:t>
            </a:r>
          </a:p>
          <a:p>
            <a:pPr>
              <a:spcAft>
                <a:spcPts val="1293"/>
              </a:spcAft>
              <a:buSzPct val="45000"/>
              <a:buFont typeface="Wingdings" charset="2"/>
              <a:buChar char=""/>
            </a:pPr>
            <a:r>
              <a:rPr lang="zh-CN" altLang="en-US" sz="2900">
                <a:ea typeface="宋体" charset="-122"/>
              </a:rPr>
              <a:t>情况的可用性，取决与：</a:t>
            </a:r>
          </a:p>
          <a:p>
            <a:pPr>
              <a:spcAft>
                <a:spcPts val="1293"/>
              </a:spcAft>
              <a:buSzPct val="45000"/>
              <a:buFont typeface="Wingdings" charset="2"/>
              <a:buChar char=""/>
            </a:pPr>
            <a:r>
              <a:rPr lang="en-GB" sz="2900"/>
              <a:t>1</a:t>
            </a:r>
            <a:r>
              <a:rPr lang="zh-CN" altLang="en-US" sz="2900">
                <a:ea typeface="宋体" charset="-122"/>
              </a:rPr>
              <a:t>、理论可使用次数：由与敌人攻击的回合数决定（减去以用次数），容易解决。</a:t>
            </a:r>
          </a:p>
          <a:p>
            <a:pPr>
              <a:spcAft>
                <a:spcPts val="1293"/>
              </a:spcAft>
              <a:buSzPct val="45000"/>
              <a:buFont typeface="Wingdings" charset="2"/>
              <a:buChar char=""/>
            </a:pPr>
            <a:r>
              <a:rPr lang="en-GB" sz="2900"/>
              <a:t>2</a:t>
            </a:r>
            <a:r>
              <a:rPr lang="zh-CN" altLang="en-US" sz="2900">
                <a:ea typeface="宋体" charset="-122"/>
              </a:rPr>
              <a:t>、受体力值制约的上限，无法即时更新。</a:t>
            </a:r>
          </a:p>
          <a:p>
            <a:pPr>
              <a:spcAft>
                <a:spcPts val="1293"/>
              </a:spcAft>
              <a:buSzPct val="45000"/>
              <a:buFont typeface="Wingdings" charset="2"/>
              <a:buChar char=""/>
            </a:pPr>
            <a:endParaRPr lang="en-GB" sz="2900"/>
          </a:p>
          <a:p>
            <a:pPr>
              <a:spcAft>
                <a:spcPts val="1293"/>
              </a:spcAft>
              <a:buSzPct val="45000"/>
              <a:buFont typeface="Wingdings" charset="2"/>
              <a:buChar char=""/>
            </a:pPr>
            <a:r>
              <a:rPr lang="zh-CN" altLang="en-US" sz="2900">
                <a:ea typeface="宋体" charset="-122"/>
              </a:rPr>
              <a:t>使用线段树存储当前体力情况。</a:t>
            </a:r>
          </a:p>
        </p:txBody>
      </p:sp>
    </p:spTree>
    <p:extLst>
      <p:ext uri="{BB962C8B-B14F-4D97-AF65-F5344CB8AC3E}">
        <p14:creationId xmlns:p14="http://schemas.microsoft.com/office/powerpoint/2010/main" val="190830641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456481" y="273629"/>
            <a:ext cx="8226720" cy="1143480"/>
          </a:xfrm>
          <a:ln/>
        </p:spPr>
        <p:txBody>
          <a:bodyPr/>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zh-CN">
                <a:ea typeface="宋体" charset="-122"/>
              </a:rPr>
              <a:t>线段树</a:t>
            </a:r>
          </a:p>
        </p:txBody>
      </p:sp>
      <p:sp>
        <p:nvSpPr>
          <p:cNvPr id="11266" name="Text Box 2"/>
          <p:cNvSpPr txBox="1">
            <a:spLocks noChangeArrowheads="1"/>
          </p:cNvSpPr>
          <p:nvPr/>
        </p:nvSpPr>
        <p:spPr bwMode="auto">
          <a:xfrm>
            <a:off x="498241" y="1335021"/>
            <a:ext cx="8045280" cy="51975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marL="430213" indent="-32385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1pPr>
            <a:lvl2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2pPr>
            <a:lvl3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3pPr>
            <a:lvl4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4pPr>
            <a:lvl5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9pPr>
          </a:lstStyle>
          <a:p>
            <a:pPr>
              <a:spcAft>
                <a:spcPts val="1293"/>
              </a:spcAft>
              <a:buSzPct val="45000"/>
              <a:buFont typeface="Wingdings" charset="2"/>
              <a:buChar char=""/>
            </a:pPr>
            <a:r>
              <a:rPr lang="zh-CN" altLang="en-US" sz="2900">
                <a:ea typeface="宋体" charset="-122"/>
              </a:rPr>
              <a:t>当遇到新的敌人</a:t>
            </a:r>
            <a:r>
              <a:rPr lang="en-GB" sz="2900"/>
              <a:t>i</a:t>
            </a:r>
            <a:r>
              <a:rPr lang="zh-CN" altLang="en-US" sz="2900">
                <a:ea typeface="宋体" charset="-122"/>
              </a:rPr>
              <a:t>时，先将当前体力值存入线段树的节点</a:t>
            </a:r>
            <a:r>
              <a:rPr lang="en-GB" sz="2900"/>
              <a:t>i</a:t>
            </a:r>
            <a:r>
              <a:rPr lang="zh-CN" altLang="en-US" sz="2900">
                <a:ea typeface="宋体" charset="-122"/>
              </a:rPr>
              <a:t>处。</a:t>
            </a:r>
          </a:p>
          <a:p>
            <a:pPr>
              <a:spcAft>
                <a:spcPts val="1293"/>
              </a:spcAft>
              <a:buSzPct val="45000"/>
              <a:buFont typeface="Wingdings" charset="2"/>
              <a:buChar char=""/>
            </a:pPr>
            <a:r>
              <a:rPr lang="zh-CN" altLang="en-US" sz="2900">
                <a:ea typeface="宋体" charset="-122"/>
              </a:rPr>
              <a:t>然后判断是否需要考虑使用</a:t>
            </a:r>
            <a:r>
              <a:rPr lang="en-GB" sz="2900"/>
              <a:t>GEASS</a:t>
            </a:r>
            <a:r>
              <a:rPr lang="zh-CN" altLang="en-US" sz="2900">
                <a:ea typeface="宋体" charset="-122"/>
              </a:rPr>
              <a:t>。（判断要先后进行，即先判断会不会死，再处理会不会溢出）</a:t>
            </a:r>
          </a:p>
          <a:p>
            <a:pPr>
              <a:spcAft>
                <a:spcPts val="1293"/>
              </a:spcAft>
              <a:buSzPct val="45000"/>
              <a:buFont typeface="Wingdings" charset="2"/>
              <a:buChar char=""/>
            </a:pPr>
            <a:r>
              <a:rPr lang="zh-CN" altLang="en-US" sz="2900">
                <a:ea typeface="宋体" charset="-122"/>
              </a:rPr>
              <a:t>如果要使用，当从堆中得到攻击力最大的敌人</a:t>
            </a:r>
            <a:r>
              <a:rPr lang="en-GB" sz="2900"/>
              <a:t>j</a:t>
            </a:r>
            <a:r>
              <a:rPr lang="zh-CN" altLang="en-US" sz="2900">
                <a:ea typeface="宋体" charset="-122"/>
              </a:rPr>
              <a:t>时（即希望在打</a:t>
            </a:r>
            <a:r>
              <a:rPr lang="en-GB" sz="2900"/>
              <a:t>j</a:t>
            </a:r>
            <a:r>
              <a:rPr lang="zh-CN" altLang="en-US" sz="2900">
                <a:ea typeface="宋体" charset="-122"/>
              </a:rPr>
              <a:t>时使用</a:t>
            </a:r>
            <a:r>
              <a:rPr lang="en-GB" sz="2900"/>
              <a:t>GEASS</a:t>
            </a:r>
            <a:r>
              <a:rPr lang="zh-CN" altLang="en-US" sz="2900">
                <a:ea typeface="宋体" charset="-122"/>
              </a:rPr>
              <a:t>），从线段树中得到区间</a:t>
            </a:r>
            <a:r>
              <a:rPr lang="en-GB" sz="2900"/>
              <a:t>[j,i]</a:t>
            </a:r>
            <a:r>
              <a:rPr lang="zh-CN" altLang="en-US" sz="2900">
                <a:ea typeface="宋体" charset="-122"/>
              </a:rPr>
              <a:t>的最小值，来更新</a:t>
            </a:r>
            <a:r>
              <a:rPr lang="en-GB" sz="2900"/>
              <a:t>j</a:t>
            </a:r>
            <a:r>
              <a:rPr lang="zh-CN" altLang="en-US" sz="2900">
                <a:ea typeface="宋体" charset="-122"/>
              </a:rPr>
              <a:t>的</a:t>
            </a:r>
            <a:r>
              <a:rPr lang="en-GB" sz="2900"/>
              <a:t>GEASS</a:t>
            </a:r>
            <a:r>
              <a:rPr lang="zh-CN" altLang="en-US" sz="2900">
                <a:ea typeface="宋体" charset="-122"/>
              </a:rPr>
              <a:t>可以使用次数。</a:t>
            </a:r>
          </a:p>
          <a:p>
            <a:pPr>
              <a:spcAft>
                <a:spcPts val="1293"/>
              </a:spcAft>
              <a:buSzPct val="45000"/>
              <a:buFont typeface="Wingdings" charset="2"/>
              <a:buChar char=""/>
            </a:pPr>
            <a:r>
              <a:rPr lang="zh-CN" altLang="en-US" sz="2900">
                <a:ea typeface="宋体" charset="-122"/>
              </a:rPr>
              <a:t>若打算在</a:t>
            </a:r>
            <a:r>
              <a:rPr lang="en-GB" sz="2900"/>
              <a:t>j</a:t>
            </a:r>
            <a:r>
              <a:rPr lang="zh-CN" altLang="en-US" sz="2900">
                <a:ea typeface="宋体" charset="-122"/>
              </a:rPr>
              <a:t>处使用</a:t>
            </a:r>
            <a:r>
              <a:rPr lang="en-GB" sz="2900"/>
              <a:t>k</a:t>
            </a:r>
            <a:r>
              <a:rPr lang="zh-CN" altLang="en-US" sz="2900">
                <a:ea typeface="宋体" charset="-122"/>
              </a:rPr>
              <a:t>次</a:t>
            </a:r>
            <a:r>
              <a:rPr lang="en-GB" sz="2900"/>
              <a:t>GEASS</a:t>
            </a:r>
            <a:r>
              <a:rPr lang="zh-CN" altLang="en-US" sz="2900">
                <a:ea typeface="宋体" charset="-122"/>
              </a:rPr>
              <a:t>，那么对区间</a:t>
            </a:r>
            <a:r>
              <a:rPr lang="en-GB" sz="2900"/>
              <a:t>[j,i]</a:t>
            </a:r>
            <a:r>
              <a:rPr lang="zh-CN" altLang="en-US" sz="2900">
                <a:ea typeface="宋体" charset="-122"/>
              </a:rPr>
              <a:t>删去</a:t>
            </a:r>
            <a:r>
              <a:rPr lang="en-GB" sz="2900"/>
              <a:t>k</a:t>
            </a:r>
            <a:r>
              <a:rPr lang="zh-CN" altLang="en-US" sz="2900">
                <a:ea typeface="宋体" charset="-122"/>
              </a:rPr>
              <a:t>。</a:t>
            </a:r>
          </a:p>
        </p:txBody>
      </p:sp>
    </p:spTree>
    <p:extLst>
      <p:ext uri="{BB962C8B-B14F-4D97-AF65-F5344CB8AC3E}">
        <p14:creationId xmlns:p14="http://schemas.microsoft.com/office/powerpoint/2010/main" val="128830557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456481" y="273629"/>
            <a:ext cx="8226720" cy="1143480"/>
          </a:xfrm>
          <a:ln/>
        </p:spPr>
        <p:txBody>
          <a:bodyPr/>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zh-CN">
                <a:ea typeface="宋体" charset="-122"/>
              </a:rPr>
              <a:t>正确性</a:t>
            </a:r>
          </a:p>
        </p:txBody>
      </p:sp>
      <p:sp>
        <p:nvSpPr>
          <p:cNvPr id="12290" name="Text Box 2"/>
          <p:cNvSpPr txBox="1">
            <a:spLocks noChangeArrowheads="1"/>
          </p:cNvSpPr>
          <p:nvPr/>
        </p:nvSpPr>
        <p:spPr bwMode="auto">
          <a:xfrm>
            <a:off x="498241" y="1432951"/>
            <a:ext cx="8045280" cy="51975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marL="430213" indent="-32385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1pPr>
            <a:lvl2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2pPr>
            <a:lvl3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3pPr>
            <a:lvl4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4pPr>
            <a:lvl5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9pPr>
          </a:lstStyle>
          <a:p>
            <a:pPr>
              <a:spcAft>
                <a:spcPts val="1293"/>
              </a:spcAft>
              <a:buSzPct val="45000"/>
              <a:buFont typeface="Wingdings" charset="2"/>
              <a:buChar char=""/>
            </a:pPr>
            <a:r>
              <a:rPr lang="zh-CN" altLang="en-US" sz="2900">
                <a:ea typeface="宋体" charset="-122"/>
              </a:rPr>
              <a:t>这是对于体力值情况的模拟。</a:t>
            </a:r>
          </a:p>
          <a:p>
            <a:pPr>
              <a:spcAft>
                <a:spcPts val="1293"/>
              </a:spcAft>
              <a:buSzPct val="45000"/>
              <a:buFont typeface="Wingdings" charset="2"/>
              <a:buChar char=""/>
            </a:pPr>
            <a:r>
              <a:rPr lang="zh-CN" altLang="en-US" sz="2900">
                <a:ea typeface="宋体" charset="-122"/>
              </a:rPr>
              <a:t>在这里没有考虑之前的体力回复，因为所有体力回复都在状态</a:t>
            </a:r>
            <a:r>
              <a:rPr lang="en-GB" sz="2900"/>
              <a:t>2</a:t>
            </a:r>
            <a:r>
              <a:rPr lang="zh-CN" altLang="en-US" sz="2900">
                <a:ea typeface="宋体" charset="-122"/>
              </a:rPr>
              <a:t>（不使用就浪费）中得到了处理，使得所有原本的过剩回复都会被合理使用或者由于实在无法使用（没有可以使用</a:t>
            </a:r>
            <a:r>
              <a:rPr lang="en-GB" sz="2900"/>
              <a:t>GEASS</a:t>
            </a:r>
            <a:r>
              <a:rPr lang="zh-CN" altLang="en-US" sz="2900">
                <a:ea typeface="宋体" charset="-122"/>
              </a:rPr>
              <a:t>的状态了）而闲置。</a:t>
            </a:r>
          </a:p>
          <a:p>
            <a:pPr>
              <a:spcAft>
                <a:spcPts val="1293"/>
              </a:spcAft>
              <a:buSzPct val="45000"/>
              <a:buFont typeface="Wingdings" charset="2"/>
              <a:buChar char=""/>
            </a:pPr>
            <a:r>
              <a:rPr lang="zh-CN" altLang="en-US" sz="2900">
                <a:ea typeface="宋体" charset="-122"/>
              </a:rPr>
              <a:t>前者不再有多余的回复值，后者不会在之前出现可用情况。</a:t>
            </a:r>
          </a:p>
        </p:txBody>
      </p:sp>
    </p:spTree>
    <p:extLst>
      <p:ext uri="{BB962C8B-B14F-4D97-AF65-F5344CB8AC3E}">
        <p14:creationId xmlns:p14="http://schemas.microsoft.com/office/powerpoint/2010/main" val="360374655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zh-CN" altLang="en-US">
                <a:ea typeface="宋体" charset="-122"/>
              </a:rPr>
              <a:t>复杂度</a:t>
            </a:r>
          </a:p>
        </p:txBody>
      </p:sp>
      <p:sp>
        <p:nvSpPr>
          <p:cNvPr id="23556" name="Text Box 4"/>
          <p:cNvSpPr txBox="1">
            <a:spLocks noChangeArrowheads="1"/>
          </p:cNvSpPr>
          <p:nvPr/>
        </p:nvSpPr>
        <p:spPr bwMode="auto">
          <a:xfrm>
            <a:off x="498241" y="1432951"/>
            <a:ext cx="8045280" cy="51975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5471" rIns="0" bIns="0"/>
          <a:lstStyle>
            <a:lvl1pPr marL="430213" indent="-32385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1pPr>
            <a:lvl2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2pPr>
            <a:lvl3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3pPr>
            <a:lvl4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4pPr>
            <a:lvl5pP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defRPr>
                <a:solidFill>
                  <a:srgbClr val="000000"/>
                </a:solidFill>
                <a:latin typeface="Arial" charset="0"/>
              </a:defRPr>
            </a:lvl9pPr>
          </a:lstStyle>
          <a:p>
            <a:pPr>
              <a:spcAft>
                <a:spcPts val="1293"/>
              </a:spcAft>
              <a:buSzPct val="45000"/>
              <a:buFont typeface="Wingdings" charset="2"/>
              <a:buChar char=""/>
            </a:pPr>
            <a:r>
              <a:rPr lang="zh-CN" altLang="en-US" sz="2900">
                <a:ea typeface="宋体" charset="-122"/>
              </a:rPr>
              <a:t>每个敌人最多一次、一次出队，因此查询的总数为</a:t>
            </a:r>
            <a:r>
              <a:rPr lang="en-US" altLang="zh-CN" sz="2900">
                <a:ea typeface="宋体" charset="-122"/>
              </a:rPr>
              <a:t>O(N+M)</a:t>
            </a:r>
            <a:r>
              <a:rPr lang="zh-CN" altLang="en-US" sz="2900">
                <a:ea typeface="宋体" charset="-122"/>
              </a:rPr>
              <a:t>（</a:t>
            </a:r>
            <a:r>
              <a:rPr lang="en-US" altLang="zh-CN" sz="2900">
                <a:ea typeface="宋体" charset="-122"/>
              </a:rPr>
              <a:t>N</a:t>
            </a:r>
            <a:r>
              <a:rPr lang="zh-CN" altLang="en-US" sz="2900">
                <a:ea typeface="宋体" charset="-122"/>
              </a:rPr>
              <a:t>个敌人出队的次数，</a:t>
            </a:r>
            <a:r>
              <a:rPr lang="en-US" altLang="zh-CN" sz="2900">
                <a:ea typeface="宋体" charset="-122"/>
              </a:rPr>
              <a:t>M</a:t>
            </a:r>
            <a:r>
              <a:rPr lang="zh-CN" altLang="en-US" sz="2900">
                <a:ea typeface="宋体" charset="-122"/>
              </a:rPr>
              <a:t>表示决策次数，因为</a:t>
            </a:r>
            <a:r>
              <a:rPr lang="en-US" altLang="zh-CN" sz="2900">
                <a:ea typeface="宋体" charset="-122"/>
              </a:rPr>
              <a:t>M&lt;=N)</a:t>
            </a:r>
            <a:r>
              <a:rPr lang="zh-CN" altLang="en-US" sz="2900">
                <a:ea typeface="宋体" charset="-122"/>
              </a:rPr>
              <a:t>，所以查询次数为</a:t>
            </a:r>
            <a:r>
              <a:rPr lang="en-US" altLang="zh-CN" sz="2900">
                <a:ea typeface="宋体" charset="-122"/>
              </a:rPr>
              <a:t>O(N)</a:t>
            </a:r>
            <a:r>
              <a:rPr lang="zh-CN" altLang="en-US" sz="2900">
                <a:ea typeface="宋体" charset="-122"/>
              </a:rPr>
              <a:t>的。</a:t>
            </a:r>
          </a:p>
          <a:p>
            <a:pPr>
              <a:spcAft>
                <a:spcPts val="1293"/>
              </a:spcAft>
              <a:buSzPct val="45000"/>
              <a:buFont typeface="Wingdings" charset="2"/>
              <a:buChar char=""/>
            </a:pPr>
            <a:r>
              <a:rPr lang="zh-CN" altLang="en-US" sz="2900">
                <a:ea typeface="宋体" charset="-122"/>
              </a:rPr>
              <a:t>每次查询需要</a:t>
            </a:r>
            <a:r>
              <a:rPr lang="en-US" altLang="zh-CN" sz="2900">
                <a:ea typeface="宋体" charset="-122"/>
              </a:rPr>
              <a:t>log(N)</a:t>
            </a:r>
            <a:r>
              <a:rPr lang="zh-CN" altLang="en-US" sz="2900">
                <a:ea typeface="宋体" charset="-122"/>
              </a:rPr>
              <a:t>的时间得到最大值，再用</a:t>
            </a:r>
            <a:r>
              <a:rPr lang="en-US" altLang="zh-CN" sz="2900">
                <a:ea typeface="宋体" charset="-122"/>
              </a:rPr>
              <a:t>log</a:t>
            </a:r>
            <a:r>
              <a:rPr lang="zh-CN" altLang="en-US" sz="2900">
                <a:ea typeface="宋体" charset="-122"/>
              </a:rPr>
              <a:t>（</a:t>
            </a:r>
            <a:r>
              <a:rPr lang="en-US" altLang="zh-CN" sz="2900">
                <a:ea typeface="宋体" charset="-122"/>
              </a:rPr>
              <a:t>N</a:t>
            </a:r>
            <a:r>
              <a:rPr lang="zh-CN" altLang="en-US" sz="2900">
                <a:ea typeface="宋体" charset="-122"/>
              </a:rPr>
              <a:t>）的时间查询、维护线段树，复杂度为</a:t>
            </a:r>
            <a:r>
              <a:rPr lang="en-US" altLang="zh-CN" sz="2900">
                <a:ea typeface="宋体" charset="-122"/>
              </a:rPr>
              <a:t>O(N·log(N))</a:t>
            </a:r>
            <a:endParaRPr lang="zh-CN" altLang="en-US" sz="2900">
              <a:ea typeface="宋体" charset="-122"/>
            </a:endParaRPr>
          </a:p>
        </p:txBody>
      </p:sp>
    </p:spTree>
    <p:extLst>
      <p:ext uri="{BB962C8B-B14F-4D97-AF65-F5344CB8AC3E}">
        <p14:creationId xmlns:p14="http://schemas.microsoft.com/office/powerpoint/2010/main" val="3022469503"/>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1942</Words>
  <Application>Microsoft Office PowerPoint</Application>
  <PresentationFormat>全屏显示(4:3)</PresentationFormat>
  <Paragraphs>276</Paragraphs>
  <Slides>23</Slides>
  <Notes>8</Notes>
  <HiddenSlides>0</HiddenSlides>
  <MMClips>0</MMClips>
  <ScaleCrop>false</ScaleCrop>
  <HeadingPairs>
    <vt:vector size="4" baseType="variant">
      <vt:variant>
        <vt:lpstr>主题</vt:lpstr>
      </vt:variant>
      <vt:variant>
        <vt:i4>1</vt:i4>
      </vt:variant>
      <vt:variant>
        <vt:lpstr>幻灯片标题</vt:lpstr>
      </vt:variant>
      <vt:variant>
        <vt:i4>23</vt:i4>
      </vt:variant>
    </vt:vector>
  </HeadingPairs>
  <TitlesOfParts>
    <vt:vector size="24" baseType="lpstr">
      <vt:lpstr>Office 主题</vt:lpstr>
      <vt:lpstr>Contest 5 Solution</vt:lpstr>
      <vt:lpstr>Overview</vt:lpstr>
      <vt:lpstr>2001 Haha-Party</vt:lpstr>
      <vt:lpstr>2002 Saving Lelouch</vt:lpstr>
      <vt:lpstr>贪心</vt:lpstr>
      <vt:lpstr>剩余体力值</vt:lpstr>
      <vt:lpstr>线段树</vt:lpstr>
      <vt:lpstr>正确性</vt:lpstr>
      <vt:lpstr>复杂度</vt:lpstr>
      <vt:lpstr>2003 Hotel</vt:lpstr>
      <vt:lpstr>PowerPoint 演示文稿</vt:lpstr>
      <vt:lpstr>PowerPoint 演示文稿</vt:lpstr>
      <vt:lpstr>PowerPoint 演示文稿</vt:lpstr>
      <vt:lpstr>PowerPoint 演示文稿</vt:lpstr>
      <vt:lpstr>2004 Traffic Light</vt:lpstr>
      <vt:lpstr>PowerPoint 演示文稿</vt:lpstr>
      <vt:lpstr>表示状态</vt:lpstr>
      <vt:lpstr>2005 Unexclusion</vt:lpstr>
      <vt:lpstr>PowerPoint 演示文稿</vt:lpstr>
      <vt:lpstr>PowerPoint 演示文稿</vt:lpstr>
      <vt:lpstr>2006 Dot Dot Dot</vt:lpstr>
      <vt:lpstr>分析</vt:lpstr>
      <vt:lpstr>解法</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Contest 5 Solution</dc:title>
  <dc:creator>yxdb</dc:creator>
  <cp:lastModifiedBy>yxdb</cp:lastModifiedBy>
  <cp:revision>10</cp:revision>
  <dcterms:created xsi:type="dcterms:W3CDTF">2013-07-17T01:27:50Z</dcterms:created>
  <dcterms:modified xsi:type="dcterms:W3CDTF">2013-07-17T05:09:13Z</dcterms:modified>
</cp:coreProperties>
</file>