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CA5B3-EABC-445B-8F1D-E2FD27F4E6F5}" type="datetimeFigureOut">
              <a:rPr lang="zh-CN" altLang="en-US" smtClean="0"/>
              <a:t>2013/7/28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6859A-0831-4912-B3B1-82C123C347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ink/cut_tre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1691680" y="404664"/>
            <a:ext cx="5400600" cy="122413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600" b="1" dirty="0">
                <a:solidFill>
                  <a:srgbClr val="FF0000"/>
                </a:solidFill>
              </a:rPr>
              <a:t>Contest 14 by Group Chancellor</a:t>
            </a:r>
            <a:endParaRPr lang="zh-CN" altLang="en-US" sz="2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2132856"/>
            <a:ext cx="26642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/>
              <a:t>题目</a:t>
            </a:r>
            <a:r>
              <a:rPr lang="zh-CN" altLang="en-US" sz="2600" b="1" dirty="0" smtClean="0"/>
              <a:t>列表：</a:t>
            </a:r>
            <a:endParaRPr lang="zh-CN" altLang="en-US" sz="2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83568" y="2780928"/>
            <a:ext cx="7992888" cy="3589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00" dirty="0" smtClean="0"/>
              <a:t>Dawn </a:t>
            </a:r>
            <a:r>
              <a:rPr lang="zh-CN" altLang="en-US" sz="2200" dirty="0" smtClean="0"/>
              <a:t>：</a:t>
            </a:r>
            <a:r>
              <a:rPr lang="en-US" altLang="zh-CN" sz="2200" dirty="0" smtClean="0"/>
              <a:t>Chicken  Run  [DP]  **</a:t>
            </a:r>
          </a:p>
          <a:p>
            <a:pPr>
              <a:lnSpc>
                <a:spcPct val="150000"/>
              </a:lnSpc>
            </a:pPr>
            <a:r>
              <a:rPr lang="en-US" altLang="zh-CN" sz="2200" dirty="0" smtClean="0"/>
              <a:t>Dusk</a:t>
            </a:r>
            <a:r>
              <a:rPr lang="zh-CN" altLang="en-US" sz="2200" dirty="0" smtClean="0"/>
              <a:t>：</a:t>
            </a:r>
            <a:r>
              <a:rPr lang="en-US" altLang="zh-CN" sz="2200" dirty="0" smtClean="0"/>
              <a:t>Elune‘s  arrow  [</a:t>
            </a:r>
            <a:r>
              <a:rPr lang="zh-CN" altLang="en-US" sz="2200" dirty="0" smtClean="0"/>
              <a:t>数学</a:t>
            </a:r>
            <a:r>
              <a:rPr lang="en-US" altLang="zh-CN" sz="2200" dirty="0" smtClean="0"/>
              <a:t>]  *</a:t>
            </a:r>
          </a:p>
          <a:p>
            <a:pPr>
              <a:lnSpc>
                <a:spcPct val="150000"/>
              </a:lnSpc>
            </a:pPr>
            <a:r>
              <a:rPr lang="en-US" altLang="zh-CN" sz="2200" dirty="0" smtClean="0"/>
              <a:t>Evening</a:t>
            </a:r>
            <a:r>
              <a:rPr lang="zh-CN" altLang="en-US" sz="2200" dirty="0" smtClean="0"/>
              <a:t>：</a:t>
            </a:r>
            <a:r>
              <a:rPr lang="en-US" altLang="zh-CN" sz="2200" dirty="0" smtClean="0"/>
              <a:t>Nevermore [</a:t>
            </a:r>
            <a:r>
              <a:rPr lang="en-US" altLang="zh-CN" sz="2200" dirty="0" err="1" smtClean="0"/>
              <a:t>bfs</a:t>
            </a:r>
            <a:r>
              <a:rPr lang="zh-CN" altLang="en-US" sz="2200" dirty="0" smtClean="0"/>
              <a:t>蘑菇题</a:t>
            </a:r>
            <a:r>
              <a:rPr lang="en-US" altLang="zh-CN" sz="2200" dirty="0" smtClean="0"/>
              <a:t>] ****</a:t>
            </a:r>
          </a:p>
          <a:p>
            <a:pPr>
              <a:lnSpc>
                <a:spcPct val="150000"/>
              </a:lnSpc>
            </a:pPr>
            <a:r>
              <a:rPr lang="en-US" altLang="zh-CN" sz="2200" dirty="0" smtClean="0"/>
              <a:t>Light</a:t>
            </a:r>
            <a:r>
              <a:rPr lang="zh-CN" altLang="en-US" sz="2200" dirty="0" smtClean="0"/>
              <a:t>：</a:t>
            </a:r>
            <a:r>
              <a:rPr lang="en-US" altLang="zh-CN" sz="2200" dirty="0" smtClean="0"/>
              <a:t>Plasma Field  [</a:t>
            </a:r>
            <a:r>
              <a:rPr lang="zh-CN" altLang="en-US" sz="2200" dirty="0" smtClean="0"/>
              <a:t>解方程</a:t>
            </a:r>
            <a:r>
              <a:rPr lang="en-US" altLang="zh-CN" sz="2200" dirty="0" smtClean="0"/>
              <a:t>]  ***</a:t>
            </a:r>
          </a:p>
          <a:p>
            <a:pPr>
              <a:lnSpc>
                <a:spcPct val="150000"/>
              </a:lnSpc>
            </a:pPr>
            <a:r>
              <a:rPr lang="en-US" altLang="zh-CN" sz="2200" dirty="0" smtClean="0"/>
              <a:t>Midnight</a:t>
            </a:r>
            <a:r>
              <a:rPr lang="zh-CN" altLang="en-US" sz="2200" dirty="0" smtClean="0"/>
              <a:t>：</a:t>
            </a:r>
            <a:r>
              <a:rPr lang="en-US" altLang="zh-CN" sz="2200" dirty="0"/>
              <a:t>Dynamic Octopus </a:t>
            </a:r>
            <a:r>
              <a:rPr lang="en-US" altLang="zh-CN" sz="2200" dirty="0" smtClean="0"/>
              <a:t>Graph  [</a:t>
            </a:r>
            <a:r>
              <a:rPr lang="zh-CN" altLang="en-US" sz="2200" dirty="0" smtClean="0"/>
              <a:t>数据结构</a:t>
            </a:r>
            <a:r>
              <a:rPr lang="en-US" altLang="zh-CN" sz="2200" dirty="0" smtClean="0"/>
              <a:t>]  *****</a:t>
            </a:r>
            <a:endParaRPr lang="en-US" altLang="zh-CN" sz="2200" dirty="0"/>
          </a:p>
          <a:p>
            <a:pPr>
              <a:lnSpc>
                <a:spcPct val="150000"/>
              </a:lnSpc>
            </a:pPr>
            <a:r>
              <a:rPr lang="en-US" altLang="zh-CN" sz="2200" dirty="0" smtClean="0"/>
              <a:t>Sunrise</a:t>
            </a:r>
            <a:r>
              <a:rPr lang="zh-CN" altLang="en-US" sz="2200" dirty="0" smtClean="0"/>
              <a:t>：</a:t>
            </a:r>
            <a:r>
              <a:rPr lang="en-US" altLang="zh-CN" sz="2200" dirty="0" smtClean="0"/>
              <a:t>Stun [</a:t>
            </a:r>
            <a:r>
              <a:rPr lang="zh-CN" altLang="en-US" sz="2200" dirty="0" smtClean="0"/>
              <a:t>预处理</a:t>
            </a:r>
            <a:r>
              <a:rPr lang="en-US" altLang="zh-CN" sz="2200" dirty="0" smtClean="0"/>
              <a:t>+</a:t>
            </a:r>
            <a:r>
              <a:rPr lang="zh-CN" altLang="en-US" sz="2200" dirty="0" smtClean="0"/>
              <a:t>枚举状态</a:t>
            </a:r>
            <a:r>
              <a:rPr lang="en-US" altLang="zh-CN" sz="2200" dirty="0" smtClean="0"/>
              <a:t>] </a:t>
            </a:r>
            <a:r>
              <a:rPr lang="zh-CN" altLang="en-US" sz="2200" dirty="0" smtClean="0"/>
              <a:t>***</a:t>
            </a:r>
            <a:endParaRPr lang="en-US" altLang="zh-CN" sz="2200" dirty="0" smtClean="0"/>
          </a:p>
          <a:p>
            <a:pPr>
              <a:lnSpc>
                <a:spcPct val="150000"/>
              </a:lnSpc>
            </a:pPr>
            <a:r>
              <a:rPr lang="en-US" altLang="zh-CN" sz="2200" dirty="0" smtClean="0"/>
              <a:t>Twilight</a:t>
            </a:r>
            <a:r>
              <a:rPr lang="zh-CN" altLang="en-US" sz="2200" dirty="0" smtClean="0"/>
              <a:t>：</a:t>
            </a:r>
            <a:r>
              <a:rPr lang="en-US" altLang="zh-CN" sz="2200" dirty="0"/>
              <a:t>Spherical </a:t>
            </a:r>
            <a:r>
              <a:rPr lang="en-US" altLang="zh-CN" sz="2200" dirty="0" smtClean="0"/>
              <a:t>Surface  [</a:t>
            </a:r>
            <a:r>
              <a:rPr lang="zh-CN" altLang="en-US" sz="2200" dirty="0" smtClean="0"/>
              <a:t>球面距离处理</a:t>
            </a:r>
            <a:r>
              <a:rPr lang="en-US" altLang="zh-CN" sz="2200" dirty="0" smtClean="0"/>
              <a:t>+</a:t>
            </a:r>
            <a:r>
              <a:rPr lang="zh-CN" altLang="en-US" sz="2200" dirty="0" smtClean="0"/>
              <a:t>树状数组</a:t>
            </a:r>
            <a:r>
              <a:rPr lang="en-US" altLang="zh-CN" sz="2200" dirty="0" smtClean="0"/>
              <a:t>] ****</a:t>
            </a:r>
            <a:endParaRPr lang="zh-CN" alt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题目大意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6851104" cy="4525963"/>
          </a:xfrm>
        </p:spPr>
        <p:txBody>
          <a:bodyPr/>
          <a:lstStyle/>
          <a:p>
            <a:r>
              <a:rPr lang="zh-CN" altLang="en-US" dirty="0" smtClean="0"/>
              <a:t>给定一个章鱼图</a:t>
            </a:r>
            <a:r>
              <a:rPr lang="en-US" altLang="zh-CN" dirty="0" smtClean="0"/>
              <a:t>(</a:t>
            </a:r>
            <a:r>
              <a:rPr lang="zh-CN" altLang="en-US" dirty="0" smtClean="0"/>
              <a:t>一棵树加一条边</a:t>
            </a:r>
            <a:r>
              <a:rPr lang="en-US" altLang="zh-CN" dirty="0" smtClean="0"/>
              <a:t>)</a:t>
            </a:r>
            <a:r>
              <a:rPr lang="zh-CN" altLang="en-US" dirty="0" smtClean="0"/>
              <a:t>和</a:t>
            </a:r>
            <a:r>
              <a:rPr lang="en-US" altLang="zh-CN" dirty="0" smtClean="0"/>
              <a:t>Q</a:t>
            </a:r>
            <a:r>
              <a:rPr lang="zh-CN" altLang="en-US" dirty="0" smtClean="0"/>
              <a:t>个询问</a:t>
            </a:r>
            <a:endParaRPr lang="en-US" altLang="zh-CN" dirty="0" smtClean="0"/>
          </a:p>
          <a:p>
            <a:r>
              <a:rPr lang="zh-CN" altLang="en-US" dirty="0" smtClean="0"/>
              <a:t>每次询问进行以下三种操作之一</a:t>
            </a:r>
            <a:endParaRPr lang="en-US" altLang="zh-CN" dirty="0" smtClean="0"/>
          </a:p>
          <a:p>
            <a:pPr marL="514350" indent="-514350">
              <a:buAutoNum type="arabicPeriod"/>
            </a:pPr>
            <a:r>
              <a:rPr lang="zh-CN" altLang="en-US" dirty="0" smtClean="0"/>
              <a:t>删掉一条边再增加一条边，保证操作完以后还是章鱼图</a:t>
            </a:r>
            <a:endParaRPr lang="en-US" altLang="zh-CN" dirty="0" smtClean="0"/>
          </a:p>
          <a:p>
            <a:pPr marL="514350" indent="-514350">
              <a:buAutoNum type="arabicPeriod"/>
            </a:pPr>
            <a:r>
              <a:rPr lang="zh-CN" altLang="en-US" dirty="0" smtClean="0"/>
              <a:t>输出两点间的最短路</a:t>
            </a:r>
            <a:endParaRPr lang="en-US" altLang="zh-CN" dirty="0" smtClean="0"/>
          </a:p>
          <a:p>
            <a:pPr marL="514350" indent="-514350">
              <a:buAutoNum type="arabicPeriod"/>
            </a:pPr>
            <a:r>
              <a:rPr lang="zh-CN" altLang="en-US" dirty="0" smtClean="0"/>
              <a:t>输出图中环的长度</a:t>
            </a:r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7164288" y="83671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7801024" y="832567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481865" y="1470389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6643252" y="332656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7481865" y="2132856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8316416" y="332656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>
            <a:stCxn id="8" idx="5"/>
            <a:endCxn id="4" idx="1"/>
          </p:cNvCxnSpPr>
          <p:nvPr/>
        </p:nvCxnSpPr>
        <p:spPr>
          <a:xfrm>
            <a:off x="6889103" y="582045"/>
            <a:ext cx="317366" cy="296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6" idx="7"/>
            <a:endCxn id="10" idx="3"/>
          </p:cNvCxnSpPr>
          <p:nvPr/>
        </p:nvCxnSpPr>
        <p:spPr>
          <a:xfrm flipV="1">
            <a:off x="8046875" y="582045"/>
            <a:ext cx="311722" cy="292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4" idx="6"/>
            <a:endCxn id="6" idx="2"/>
          </p:cNvCxnSpPr>
          <p:nvPr/>
        </p:nvCxnSpPr>
        <p:spPr>
          <a:xfrm flipV="1">
            <a:off x="7452320" y="976583"/>
            <a:ext cx="348704" cy="4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6" idx="4"/>
            <a:endCxn id="7" idx="7"/>
          </p:cNvCxnSpPr>
          <p:nvPr/>
        </p:nvCxnSpPr>
        <p:spPr>
          <a:xfrm flipH="1">
            <a:off x="7727716" y="1120599"/>
            <a:ext cx="217324" cy="391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>
            <a:stCxn id="4" idx="5"/>
            <a:endCxn id="7" idx="1"/>
          </p:cNvCxnSpPr>
          <p:nvPr/>
        </p:nvCxnSpPr>
        <p:spPr>
          <a:xfrm>
            <a:off x="7410139" y="1082563"/>
            <a:ext cx="113907" cy="430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>
            <a:stCxn id="7" idx="4"/>
            <a:endCxn id="9" idx="0"/>
          </p:cNvCxnSpPr>
          <p:nvPr/>
        </p:nvCxnSpPr>
        <p:spPr>
          <a:xfrm>
            <a:off x="7625881" y="1758421"/>
            <a:ext cx="0" cy="374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9886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Solution(1)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把这个图看成是</a:t>
            </a:r>
            <a:r>
              <a:rPr lang="zh-CN" altLang="en-US" b="1" dirty="0" smtClean="0"/>
              <a:t>一棵树</a:t>
            </a:r>
            <a:r>
              <a:rPr lang="zh-CN" altLang="en-US" dirty="0" smtClean="0"/>
              <a:t>加</a:t>
            </a:r>
            <a:r>
              <a:rPr lang="zh-CN" altLang="en-US" b="1" dirty="0" smtClean="0"/>
              <a:t>一条边</a:t>
            </a:r>
            <a:r>
              <a:rPr lang="en-US" altLang="zh-CN" dirty="0" smtClean="0"/>
              <a:t>(</a:t>
            </a:r>
            <a:r>
              <a:rPr lang="zh-CN" altLang="en-US" dirty="0" smtClean="0"/>
              <a:t>记此边为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cur_u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cur_v</a:t>
            </a:r>
            <a:r>
              <a:rPr lang="en-US" altLang="zh-CN" dirty="0" smtClean="0"/>
              <a:t>))</a:t>
            </a:r>
            <a:r>
              <a:rPr lang="zh-CN" altLang="en-US" dirty="0" smtClean="0"/>
              <a:t>，那么就可以考虑把这两样东西分开维护。</a:t>
            </a:r>
            <a:endParaRPr lang="en-US" altLang="zh-CN" dirty="0"/>
          </a:p>
          <a:p>
            <a:r>
              <a:rPr lang="zh-CN" altLang="en-US" dirty="0" smtClean="0"/>
              <a:t>假设这棵树使用</a:t>
            </a:r>
            <a:r>
              <a:rPr lang="en-US" altLang="zh-CN" dirty="0" smtClean="0">
                <a:hlinkClick r:id="rId2"/>
              </a:rPr>
              <a:t>Link/cut tree</a:t>
            </a:r>
            <a:r>
              <a:rPr lang="zh-CN" altLang="en-US" dirty="0" smtClean="0"/>
              <a:t>维护</a:t>
            </a:r>
            <a:endParaRPr lang="en-US" altLang="zh-CN" dirty="0" smtClean="0"/>
          </a:p>
          <a:p>
            <a:r>
              <a:rPr lang="zh-CN" altLang="en-US" dirty="0" smtClean="0"/>
              <a:t>考虑操作</a:t>
            </a:r>
            <a:r>
              <a:rPr lang="en-US" altLang="zh-CN" dirty="0" smtClean="0"/>
              <a:t>1</a:t>
            </a:r>
            <a:endParaRPr lang="en-US" altLang="zh-CN" dirty="0"/>
          </a:p>
          <a:p>
            <a:pPr marL="514350" indent="-514350">
              <a:buAutoNum type="arabicPeriod"/>
            </a:pPr>
            <a:r>
              <a:rPr lang="zh-CN" altLang="en-US" dirty="0" smtClean="0"/>
              <a:t>如果删除的边是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cur_u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cur_v</a:t>
            </a:r>
            <a:r>
              <a:rPr lang="en-US" altLang="zh-CN" dirty="0" smtClean="0"/>
              <a:t>)</a:t>
            </a:r>
            <a:r>
              <a:rPr lang="zh-CN" altLang="en-US" dirty="0" smtClean="0"/>
              <a:t>，那么直接用新增的边修改</a:t>
            </a:r>
            <a:r>
              <a:rPr lang="en-US" altLang="zh-CN" dirty="0" err="1" smtClean="0"/>
              <a:t>cur_u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cur_v</a:t>
            </a:r>
            <a:r>
              <a:rPr lang="zh-CN" altLang="en-US" dirty="0" smtClean="0"/>
              <a:t>的值</a:t>
            </a:r>
            <a:endParaRPr lang="en-US" altLang="zh-CN" dirty="0" smtClean="0"/>
          </a:p>
        </p:txBody>
      </p:sp>
      <p:sp>
        <p:nvSpPr>
          <p:cNvPr id="5" name="椭圆 4"/>
          <p:cNvSpPr/>
          <p:nvPr/>
        </p:nvSpPr>
        <p:spPr>
          <a:xfrm>
            <a:off x="7410139" y="5256985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8046875" y="525284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727716" y="589066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6889103" y="4752929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7727716" y="6553129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8562267" y="4752929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直接连接符 10"/>
          <p:cNvCxnSpPr>
            <a:stCxn id="8" idx="5"/>
            <a:endCxn id="5" idx="1"/>
          </p:cNvCxnSpPr>
          <p:nvPr/>
        </p:nvCxnSpPr>
        <p:spPr>
          <a:xfrm>
            <a:off x="7134954" y="5002318"/>
            <a:ext cx="317366" cy="296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6" idx="7"/>
            <a:endCxn id="10" idx="3"/>
          </p:cNvCxnSpPr>
          <p:nvPr/>
        </p:nvCxnSpPr>
        <p:spPr>
          <a:xfrm flipV="1">
            <a:off x="8292726" y="5002318"/>
            <a:ext cx="311722" cy="292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5" idx="6"/>
            <a:endCxn id="6" idx="2"/>
          </p:cNvCxnSpPr>
          <p:nvPr/>
        </p:nvCxnSpPr>
        <p:spPr>
          <a:xfrm flipV="1">
            <a:off x="7698171" y="5396856"/>
            <a:ext cx="348704" cy="4145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6" idx="4"/>
            <a:endCxn id="7" idx="7"/>
          </p:cNvCxnSpPr>
          <p:nvPr/>
        </p:nvCxnSpPr>
        <p:spPr>
          <a:xfrm flipH="1">
            <a:off x="7973567" y="5540872"/>
            <a:ext cx="217324" cy="391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5" idx="5"/>
            <a:endCxn id="7" idx="1"/>
          </p:cNvCxnSpPr>
          <p:nvPr/>
        </p:nvCxnSpPr>
        <p:spPr>
          <a:xfrm>
            <a:off x="7655990" y="5502836"/>
            <a:ext cx="113907" cy="430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7" idx="4"/>
            <a:endCxn id="9" idx="0"/>
          </p:cNvCxnSpPr>
          <p:nvPr/>
        </p:nvCxnSpPr>
        <p:spPr>
          <a:xfrm>
            <a:off x="7871732" y="6178694"/>
            <a:ext cx="0" cy="374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9791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Solution(1)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2. </a:t>
            </a:r>
            <a:r>
              <a:rPr lang="zh-CN" altLang="en-US" dirty="0" smtClean="0"/>
              <a:t>如果</a:t>
            </a:r>
            <a:r>
              <a:rPr lang="zh-CN" altLang="en-US" b="1" dirty="0" smtClean="0"/>
              <a:t>删除的边</a:t>
            </a:r>
            <a:r>
              <a:rPr lang="zh-CN" altLang="en-US" dirty="0" smtClean="0"/>
              <a:t>是</a:t>
            </a:r>
            <a:r>
              <a:rPr lang="zh-CN" altLang="en-US" b="1" dirty="0" smtClean="0"/>
              <a:t>环上的边</a:t>
            </a:r>
            <a:r>
              <a:rPr lang="en-US" altLang="zh-CN" dirty="0" smtClean="0"/>
              <a:t>(</a:t>
            </a:r>
            <a:r>
              <a:rPr lang="zh-CN" altLang="en-US" dirty="0" smtClean="0"/>
              <a:t>判定方法是</a:t>
            </a:r>
            <a:r>
              <a:rPr lang="zh-CN" altLang="en-US" dirty="0"/>
              <a:t>删</a:t>
            </a:r>
            <a:r>
              <a:rPr lang="zh-CN" altLang="en-US" dirty="0" smtClean="0"/>
              <a:t>掉这条边，</a:t>
            </a:r>
            <a:r>
              <a:rPr lang="zh-CN" altLang="en-US" dirty="0"/>
              <a:t>然后</a:t>
            </a:r>
            <a:r>
              <a:rPr lang="zh-CN" altLang="en-US" dirty="0" smtClean="0"/>
              <a:t>看</a:t>
            </a:r>
            <a:r>
              <a:rPr lang="en-US" altLang="zh-CN" dirty="0" err="1" smtClean="0"/>
              <a:t>cur_u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cur_v</a:t>
            </a:r>
            <a:r>
              <a:rPr lang="zh-CN" altLang="en-US" dirty="0" smtClean="0"/>
              <a:t>在树上是否连通</a:t>
            </a:r>
            <a:r>
              <a:rPr lang="en-US" altLang="zh-CN" dirty="0" smtClean="0"/>
              <a:t>)</a:t>
            </a:r>
            <a:r>
              <a:rPr lang="zh-CN" altLang="en-US" dirty="0" smtClean="0"/>
              <a:t>，那么先把该边</a:t>
            </a:r>
            <a:r>
              <a:rPr lang="zh-CN" altLang="en-US" dirty="0"/>
              <a:t>删</a:t>
            </a:r>
            <a:r>
              <a:rPr lang="zh-CN" altLang="en-US" dirty="0" smtClean="0"/>
              <a:t>掉</a:t>
            </a:r>
            <a:r>
              <a:rPr lang="en-US" altLang="zh-CN" dirty="0" smtClean="0"/>
              <a:t>(Cut)</a:t>
            </a:r>
            <a:r>
              <a:rPr lang="zh-CN" altLang="en-US" dirty="0" smtClean="0"/>
              <a:t>，再把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cur_u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cur_v</a:t>
            </a:r>
            <a:r>
              <a:rPr lang="en-US" altLang="zh-CN" dirty="0" smtClean="0"/>
              <a:t>)</a:t>
            </a:r>
            <a:r>
              <a:rPr lang="zh-CN" altLang="en-US" dirty="0" smtClean="0"/>
              <a:t>加入树中</a:t>
            </a:r>
            <a:r>
              <a:rPr lang="en-US" altLang="zh-CN" dirty="0" smtClean="0"/>
              <a:t>(Link)</a:t>
            </a:r>
            <a:r>
              <a:rPr lang="zh-CN" altLang="en-US" dirty="0" smtClean="0"/>
              <a:t>，新增的边则存到</a:t>
            </a:r>
            <a:r>
              <a:rPr lang="en-US" altLang="zh-CN" dirty="0" err="1" smtClean="0"/>
              <a:t>cur_u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cur_v</a:t>
            </a:r>
            <a:r>
              <a:rPr lang="zh-CN" altLang="en-US" dirty="0" smtClean="0"/>
              <a:t>中。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7524328" y="4868337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8161064" y="486419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7841905" y="550201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003292" y="43642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7841905" y="61644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8676456" y="43642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cxnSp>
        <p:nvCxnSpPr>
          <p:cNvPr id="10" name="直接连接符 9"/>
          <p:cNvCxnSpPr>
            <a:stCxn id="7" idx="5"/>
            <a:endCxn id="4" idx="1"/>
          </p:cNvCxnSpPr>
          <p:nvPr/>
        </p:nvCxnSpPr>
        <p:spPr>
          <a:xfrm>
            <a:off x="7249143" y="4613670"/>
            <a:ext cx="317366" cy="296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>
            <a:stCxn id="5" idx="7"/>
            <a:endCxn id="9" idx="3"/>
          </p:cNvCxnSpPr>
          <p:nvPr/>
        </p:nvCxnSpPr>
        <p:spPr>
          <a:xfrm flipV="1">
            <a:off x="8406915" y="4613670"/>
            <a:ext cx="311722" cy="292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4" idx="6"/>
            <a:endCxn id="5" idx="2"/>
          </p:cNvCxnSpPr>
          <p:nvPr/>
        </p:nvCxnSpPr>
        <p:spPr>
          <a:xfrm flipV="1">
            <a:off x="7812360" y="5008208"/>
            <a:ext cx="348704" cy="41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5" idx="4"/>
            <a:endCxn id="6" idx="7"/>
          </p:cNvCxnSpPr>
          <p:nvPr/>
        </p:nvCxnSpPr>
        <p:spPr>
          <a:xfrm flipH="1">
            <a:off x="8087756" y="5152224"/>
            <a:ext cx="217324" cy="391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4" idx="5"/>
            <a:endCxn id="6" idx="1"/>
          </p:cNvCxnSpPr>
          <p:nvPr/>
        </p:nvCxnSpPr>
        <p:spPr>
          <a:xfrm>
            <a:off x="7770179" y="5114188"/>
            <a:ext cx="113907" cy="43000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6" idx="4"/>
            <a:endCxn id="8" idx="0"/>
          </p:cNvCxnSpPr>
          <p:nvPr/>
        </p:nvCxnSpPr>
        <p:spPr>
          <a:xfrm>
            <a:off x="7985921" y="5790046"/>
            <a:ext cx="0" cy="374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969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Solution(1)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3</a:t>
            </a:r>
            <a:r>
              <a:rPr lang="en-US" altLang="zh-CN" dirty="0" smtClean="0"/>
              <a:t>. </a:t>
            </a:r>
            <a:r>
              <a:rPr lang="zh-CN" altLang="en-US" dirty="0" smtClean="0"/>
              <a:t>如果</a:t>
            </a:r>
            <a:r>
              <a:rPr lang="zh-CN" altLang="en-US" b="1" dirty="0" smtClean="0"/>
              <a:t>删除的边不是环上的边</a:t>
            </a:r>
            <a:r>
              <a:rPr lang="zh-CN" altLang="en-US" dirty="0" smtClean="0"/>
              <a:t>，那么删除该边</a:t>
            </a:r>
            <a:r>
              <a:rPr lang="en-US" altLang="zh-CN" dirty="0" smtClean="0"/>
              <a:t>(Cut)</a:t>
            </a:r>
            <a:r>
              <a:rPr lang="zh-CN" altLang="en-US" dirty="0" smtClean="0"/>
              <a:t>，再把新增的边加入树中</a:t>
            </a:r>
            <a:r>
              <a:rPr lang="en-US" altLang="zh-CN" dirty="0" smtClean="0"/>
              <a:t>(Link)</a:t>
            </a:r>
            <a:r>
              <a:rPr lang="zh-CN" altLang="en-US" dirty="0" smtClean="0"/>
              <a:t>，</a:t>
            </a:r>
            <a:r>
              <a:rPr lang="en-US" altLang="zh-CN" dirty="0" err="1" smtClean="0"/>
              <a:t>cur_u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cur_v</a:t>
            </a:r>
            <a:r>
              <a:rPr lang="zh-CN" altLang="en-US" dirty="0" smtClean="0"/>
              <a:t>不变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7524328" y="4868337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8161064" y="486419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7841905" y="550201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003292" y="43642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7841905" y="61644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8676456" y="43642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cxnSp>
        <p:nvCxnSpPr>
          <p:cNvPr id="10" name="直接连接符 9"/>
          <p:cNvCxnSpPr>
            <a:stCxn id="7" idx="5"/>
            <a:endCxn id="4" idx="1"/>
          </p:cNvCxnSpPr>
          <p:nvPr/>
        </p:nvCxnSpPr>
        <p:spPr>
          <a:xfrm>
            <a:off x="7249143" y="4613670"/>
            <a:ext cx="317366" cy="296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>
            <a:stCxn id="5" idx="7"/>
            <a:endCxn id="9" idx="3"/>
          </p:cNvCxnSpPr>
          <p:nvPr/>
        </p:nvCxnSpPr>
        <p:spPr>
          <a:xfrm flipV="1">
            <a:off x="8406915" y="4613670"/>
            <a:ext cx="311722" cy="292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4" idx="6"/>
            <a:endCxn id="5" idx="2"/>
          </p:cNvCxnSpPr>
          <p:nvPr/>
        </p:nvCxnSpPr>
        <p:spPr>
          <a:xfrm flipV="1">
            <a:off x="7812360" y="5008208"/>
            <a:ext cx="348704" cy="41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5" idx="4"/>
            <a:endCxn id="6" idx="7"/>
          </p:cNvCxnSpPr>
          <p:nvPr/>
        </p:nvCxnSpPr>
        <p:spPr>
          <a:xfrm flipH="1">
            <a:off x="8087756" y="5152224"/>
            <a:ext cx="217324" cy="391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4" idx="5"/>
            <a:endCxn id="6" idx="1"/>
          </p:cNvCxnSpPr>
          <p:nvPr/>
        </p:nvCxnSpPr>
        <p:spPr>
          <a:xfrm>
            <a:off x="7770179" y="5114188"/>
            <a:ext cx="113907" cy="430007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6" idx="4"/>
            <a:endCxn id="8" idx="0"/>
          </p:cNvCxnSpPr>
          <p:nvPr/>
        </p:nvCxnSpPr>
        <p:spPr>
          <a:xfrm>
            <a:off x="7985921" y="5790046"/>
            <a:ext cx="0" cy="37443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5" idx="5"/>
            <a:endCxn id="8" idx="6"/>
          </p:cNvCxnSpPr>
          <p:nvPr/>
        </p:nvCxnSpPr>
        <p:spPr>
          <a:xfrm flipH="1">
            <a:off x="8129937" y="5110043"/>
            <a:ext cx="276978" cy="1200527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4983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Solution(2)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对于第二种操作，只要</a:t>
            </a:r>
            <a:r>
              <a:rPr lang="zh-CN" altLang="en-US" dirty="0"/>
              <a:t>算</a:t>
            </a:r>
            <a:r>
              <a:rPr lang="zh-CN" altLang="en-US" dirty="0" smtClean="0"/>
              <a:t>出</a:t>
            </a:r>
            <a:r>
              <a:rPr lang="en-US" altLang="zh-CN" dirty="0" smtClean="0"/>
              <a:t>(u, </a:t>
            </a:r>
            <a:r>
              <a:rPr lang="en-US" altLang="zh-CN" dirty="0" err="1" smtClean="0"/>
              <a:t>cur_u</a:t>
            </a:r>
            <a:r>
              <a:rPr lang="en-US" altLang="zh-CN" dirty="0" smtClean="0"/>
              <a:t>), (v, </a:t>
            </a:r>
            <a:r>
              <a:rPr lang="en-US" altLang="zh-CN" dirty="0" err="1" smtClean="0"/>
              <a:t>cur_v</a:t>
            </a:r>
            <a:r>
              <a:rPr lang="en-US" altLang="zh-CN" dirty="0" smtClean="0"/>
              <a:t>), (u, </a:t>
            </a:r>
            <a:r>
              <a:rPr lang="en-US" altLang="zh-CN" dirty="0" err="1" smtClean="0"/>
              <a:t>cur_v</a:t>
            </a:r>
            <a:r>
              <a:rPr lang="en-US" altLang="zh-CN" dirty="0" smtClean="0"/>
              <a:t>), (v, </a:t>
            </a:r>
            <a:r>
              <a:rPr lang="en-US" altLang="zh-CN" dirty="0" err="1" smtClean="0"/>
              <a:t>cur_u</a:t>
            </a:r>
            <a:r>
              <a:rPr lang="en-US" altLang="zh-CN" dirty="0" smtClean="0"/>
              <a:t>), (u, v)</a:t>
            </a:r>
            <a:r>
              <a:rPr lang="zh-CN" altLang="en-US" dirty="0" smtClean="0"/>
              <a:t>在树中的路径长度就可以很方便地算出来。这个用</a:t>
            </a:r>
            <a:r>
              <a:rPr lang="en-US" altLang="zh-CN" dirty="0" smtClean="0"/>
              <a:t>Link/Cut Tree</a:t>
            </a:r>
            <a:r>
              <a:rPr lang="zh-CN" altLang="en-US" dirty="0" smtClean="0"/>
              <a:t>不难实现。</a:t>
            </a:r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7524328" y="4868337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8161064" y="486419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7841905" y="550201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003292" y="43642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7841905" y="61644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8676456" y="43642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cxnSp>
        <p:nvCxnSpPr>
          <p:cNvPr id="10" name="直接连接符 9"/>
          <p:cNvCxnSpPr>
            <a:stCxn id="7" idx="5"/>
            <a:endCxn id="4" idx="1"/>
          </p:cNvCxnSpPr>
          <p:nvPr/>
        </p:nvCxnSpPr>
        <p:spPr>
          <a:xfrm>
            <a:off x="7249143" y="4613670"/>
            <a:ext cx="317366" cy="296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>
            <a:stCxn id="5" idx="7"/>
            <a:endCxn id="9" idx="3"/>
          </p:cNvCxnSpPr>
          <p:nvPr/>
        </p:nvCxnSpPr>
        <p:spPr>
          <a:xfrm flipV="1">
            <a:off x="8406915" y="4613670"/>
            <a:ext cx="311722" cy="292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4" idx="6"/>
            <a:endCxn id="5" idx="2"/>
          </p:cNvCxnSpPr>
          <p:nvPr/>
        </p:nvCxnSpPr>
        <p:spPr>
          <a:xfrm flipV="1">
            <a:off x="7812360" y="5008208"/>
            <a:ext cx="348704" cy="41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5" idx="4"/>
            <a:endCxn id="6" idx="7"/>
          </p:cNvCxnSpPr>
          <p:nvPr/>
        </p:nvCxnSpPr>
        <p:spPr>
          <a:xfrm flipH="1">
            <a:off x="8087756" y="5152224"/>
            <a:ext cx="217324" cy="391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4" idx="5"/>
            <a:endCxn id="6" idx="1"/>
          </p:cNvCxnSpPr>
          <p:nvPr/>
        </p:nvCxnSpPr>
        <p:spPr>
          <a:xfrm>
            <a:off x="7770179" y="5114188"/>
            <a:ext cx="113907" cy="430007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6" idx="4"/>
            <a:endCxn id="8" idx="0"/>
          </p:cNvCxnSpPr>
          <p:nvPr/>
        </p:nvCxnSpPr>
        <p:spPr>
          <a:xfrm>
            <a:off x="7985921" y="5790046"/>
            <a:ext cx="0" cy="37443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5" idx="5"/>
            <a:endCxn id="8" idx="6"/>
          </p:cNvCxnSpPr>
          <p:nvPr/>
        </p:nvCxnSpPr>
        <p:spPr>
          <a:xfrm flipH="1">
            <a:off x="8129937" y="5110043"/>
            <a:ext cx="276978" cy="1200527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1272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Solution(3)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对于第三种操作，直接输出</a:t>
            </a:r>
            <a:r>
              <a:rPr lang="en-US" altLang="zh-CN" dirty="0" err="1" smtClean="0"/>
              <a:t>cur_u</a:t>
            </a:r>
            <a:r>
              <a:rPr lang="zh-CN" altLang="en-US" dirty="0" smtClean="0"/>
              <a:t>到</a:t>
            </a:r>
            <a:r>
              <a:rPr lang="en-US" altLang="zh-CN" dirty="0" err="1" smtClean="0"/>
              <a:t>cur_v</a:t>
            </a:r>
            <a:r>
              <a:rPr lang="zh-CN" altLang="en-US" dirty="0"/>
              <a:t>这</a:t>
            </a:r>
            <a:r>
              <a:rPr lang="zh-CN" altLang="en-US" dirty="0" smtClean="0"/>
              <a:t>条路径在树中的长度</a:t>
            </a:r>
            <a:r>
              <a:rPr lang="en-US" altLang="zh-CN" dirty="0" smtClean="0"/>
              <a:t>+1</a:t>
            </a:r>
            <a:r>
              <a:rPr lang="zh-CN" altLang="en-US" dirty="0" smtClean="0"/>
              <a:t>即可。</a:t>
            </a:r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7524328" y="4868337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8161064" y="486419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7841905" y="550201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003292" y="43642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7841905" y="61644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8676456" y="4364281"/>
            <a:ext cx="288032" cy="292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cxnSp>
        <p:nvCxnSpPr>
          <p:cNvPr id="10" name="直接连接符 9"/>
          <p:cNvCxnSpPr>
            <a:stCxn id="7" idx="5"/>
            <a:endCxn id="4" idx="1"/>
          </p:cNvCxnSpPr>
          <p:nvPr/>
        </p:nvCxnSpPr>
        <p:spPr>
          <a:xfrm>
            <a:off x="7249143" y="4613670"/>
            <a:ext cx="317366" cy="296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>
            <a:stCxn id="5" idx="7"/>
            <a:endCxn id="9" idx="3"/>
          </p:cNvCxnSpPr>
          <p:nvPr/>
        </p:nvCxnSpPr>
        <p:spPr>
          <a:xfrm flipV="1">
            <a:off x="8406915" y="4613670"/>
            <a:ext cx="311722" cy="292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4" idx="6"/>
            <a:endCxn id="5" idx="2"/>
          </p:cNvCxnSpPr>
          <p:nvPr/>
        </p:nvCxnSpPr>
        <p:spPr>
          <a:xfrm flipV="1">
            <a:off x="7812360" y="5008208"/>
            <a:ext cx="348704" cy="41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5" idx="4"/>
            <a:endCxn id="6" idx="7"/>
          </p:cNvCxnSpPr>
          <p:nvPr/>
        </p:nvCxnSpPr>
        <p:spPr>
          <a:xfrm flipH="1">
            <a:off x="8087756" y="5152224"/>
            <a:ext cx="217324" cy="391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4" idx="5"/>
            <a:endCxn id="6" idx="1"/>
          </p:cNvCxnSpPr>
          <p:nvPr/>
        </p:nvCxnSpPr>
        <p:spPr>
          <a:xfrm>
            <a:off x="7770179" y="5114188"/>
            <a:ext cx="113907" cy="430007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6" idx="4"/>
            <a:endCxn id="8" idx="0"/>
          </p:cNvCxnSpPr>
          <p:nvPr/>
        </p:nvCxnSpPr>
        <p:spPr>
          <a:xfrm>
            <a:off x="7985921" y="5790046"/>
            <a:ext cx="0" cy="37443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5" idx="5"/>
            <a:endCxn id="8" idx="6"/>
          </p:cNvCxnSpPr>
          <p:nvPr/>
        </p:nvCxnSpPr>
        <p:spPr>
          <a:xfrm flipH="1">
            <a:off x="8129937" y="5110043"/>
            <a:ext cx="276978" cy="1200527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9594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复杂度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时间</a:t>
            </a:r>
            <a:r>
              <a:rPr lang="en-US" altLang="zh-CN" dirty="0" smtClean="0"/>
              <a:t>O(Q </a:t>
            </a:r>
            <a:r>
              <a:rPr lang="en-US" altLang="zh-CN" dirty="0" err="1" smtClean="0"/>
              <a:t>lg</a:t>
            </a:r>
            <a:r>
              <a:rPr lang="en-US" altLang="zh-CN" dirty="0" smtClean="0"/>
              <a:t> n + n)</a:t>
            </a:r>
          </a:p>
          <a:p>
            <a:r>
              <a:rPr lang="zh-CN" altLang="en-US" dirty="0" smtClean="0"/>
              <a:t>空间</a:t>
            </a:r>
            <a:r>
              <a:rPr lang="en-US" altLang="zh-CN" dirty="0" smtClean="0"/>
              <a:t>O(n)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0328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771800" y="692696"/>
            <a:ext cx="29523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 b="1" dirty="0" smtClean="0">
                <a:solidFill>
                  <a:srgbClr val="00B050"/>
                </a:solidFill>
              </a:rPr>
              <a:t>无限晕（</a:t>
            </a:r>
            <a:r>
              <a:rPr lang="en-US" altLang="zh-CN" sz="3000" b="1" dirty="0" smtClean="0">
                <a:solidFill>
                  <a:srgbClr val="00B050"/>
                </a:solidFill>
              </a:rPr>
              <a:t>Stun</a:t>
            </a:r>
            <a:r>
              <a:rPr lang="zh-CN" altLang="en-US" sz="3000" b="1" dirty="0" smtClean="0">
                <a:solidFill>
                  <a:srgbClr val="00B050"/>
                </a:solidFill>
              </a:rPr>
              <a:t>）</a:t>
            </a:r>
            <a:endParaRPr lang="zh-CN" altLang="en-US" sz="3000" b="1" dirty="0">
              <a:solidFill>
                <a:srgbClr val="00B05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3850" y="2060575"/>
            <a:ext cx="8640763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/>
              <a:t>【</a:t>
            </a:r>
            <a:r>
              <a:rPr lang="zh-CN" altLang="en-US" sz="3600" dirty="0"/>
              <a:t>题目大意</a:t>
            </a:r>
            <a:r>
              <a:rPr lang="en-US" altLang="zh-CN" sz="3600" dirty="0"/>
              <a:t>】</a:t>
            </a:r>
          </a:p>
          <a:p>
            <a:pPr>
              <a:spcBef>
                <a:spcPct val="50000"/>
              </a:spcBef>
            </a:pPr>
            <a:r>
              <a:rPr lang="en-US" altLang="zh-CN" sz="3600" dirty="0"/>
              <a:t>    </a:t>
            </a:r>
            <a:r>
              <a:rPr lang="zh-CN" altLang="en-US" sz="2400" dirty="0"/>
              <a:t>给定</a:t>
            </a:r>
            <a:r>
              <a:rPr lang="en-US" altLang="zh-CN" sz="2400" dirty="0"/>
              <a:t>5</a:t>
            </a:r>
            <a:r>
              <a:rPr lang="zh-CN" altLang="en-US" sz="2400" dirty="0"/>
              <a:t>个英雄的技能的眩晕时间和冷却时间，问最长连续控制时间是多少。</a:t>
            </a:r>
            <a:endParaRPr lang="zh-CN" altLang="en-US" sz="3600" dirty="0"/>
          </a:p>
          <a:p>
            <a:pPr>
              <a:spcBef>
                <a:spcPct val="50000"/>
              </a:spcBef>
            </a:pPr>
            <a:r>
              <a:rPr lang="en-US" altLang="zh-CN" sz="3600" dirty="0"/>
              <a:t>    </a:t>
            </a:r>
            <a:r>
              <a:rPr lang="zh-CN" altLang="en-US" sz="2400" dirty="0"/>
              <a:t>注意到每个英雄的技能释放都是周期释放的，如果在</a:t>
            </a:r>
            <a:r>
              <a:rPr lang="en-US" altLang="zh-CN" sz="2400" dirty="0"/>
              <a:t>5</a:t>
            </a:r>
            <a:r>
              <a:rPr lang="zh-CN" altLang="en-US" sz="2400" dirty="0"/>
              <a:t>个周期的最小公倍数的时间内都能连续控制，则能达到无限晕</a:t>
            </a:r>
            <a:r>
              <a:rPr lang="en-US" altLang="zh-CN" sz="2400" dirty="0"/>
              <a:t>INF</a:t>
            </a:r>
            <a:r>
              <a:rPr lang="zh-CN" altLang="en-US" sz="2400" dirty="0"/>
              <a:t>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95536" y="836712"/>
            <a:ext cx="8208962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/>
              <a:t>       而题目的数据范围</a:t>
            </a:r>
            <a:r>
              <a:rPr lang="en-US" altLang="zh-CN" sz="2400" dirty="0"/>
              <a:t>1&lt;=a[</a:t>
            </a:r>
            <a:r>
              <a:rPr lang="en-US" altLang="zh-CN" sz="2400" dirty="0" err="1"/>
              <a:t>i</a:t>
            </a:r>
            <a:r>
              <a:rPr lang="en-US" altLang="zh-CN" sz="2400" dirty="0"/>
              <a:t>],b[</a:t>
            </a:r>
            <a:r>
              <a:rPr lang="en-US" altLang="zh-CN" sz="2400" dirty="0" err="1"/>
              <a:t>i</a:t>
            </a:r>
            <a:r>
              <a:rPr lang="en-US" altLang="zh-CN" sz="2400" dirty="0"/>
              <a:t>]&lt;=100, </a:t>
            </a:r>
            <a:r>
              <a:rPr lang="zh-CN" altLang="en-US" sz="2400" dirty="0"/>
              <a:t>则</a:t>
            </a:r>
            <a:r>
              <a:rPr lang="en-US" altLang="zh-CN" sz="2400" dirty="0"/>
              <a:t>5</a:t>
            </a:r>
            <a:r>
              <a:rPr lang="zh-CN" altLang="en-US" sz="2400" dirty="0"/>
              <a:t>个周期的最小公倍数的最坏情况将能达到</a:t>
            </a:r>
            <a:r>
              <a:rPr lang="en-US" altLang="zh-CN" sz="2400" dirty="0"/>
              <a:t>O(10^10)</a:t>
            </a:r>
            <a:r>
              <a:rPr lang="zh-CN" altLang="en-US" sz="2400" dirty="0"/>
              <a:t>。</a:t>
            </a:r>
          </a:p>
          <a:p>
            <a:pPr>
              <a:spcBef>
                <a:spcPct val="50000"/>
              </a:spcBef>
            </a:pPr>
            <a:r>
              <a:rPr lang="zh-CN" altLang="en-US" sz="2400" dirty="0"/>
              <a:t>       为了处理这一情况，可以将</a:t>
            </a:r>
            <a:r>
              <a:rPr lang="en-US" altLang="zh-CN" sz="2400" dirty="0"/>
              <a:t>5</a:t>
            </a:r>
            <a:r>
              <a:rPr lang="zh-CN" altLang="en-US" sz="2400" dirty="0"/>
              <a:t>个英雄分成两组，一组是</a:t>
            </a:r>
            <a:r>
              <a:rPr lang="en-US" altLang="zh-CN" sz="2400" dirty="0"/>
              <a:t>10^6</a:t>
            </a:r>
            <a:r>
              <a:rPr lang="zh-CN" altLang="en-US" sz="2400" dirty="0"/>
              <a:t>，另外一组是</a:t>
            </a:r>
            <a:r>
              <a:rPr lang="en-US" altLang="zh-CN" sz="2400" dirty="0"/>
              <a:t>10^4</a:t>
            </a:r>
            <a:r>
              <a:rPr lang="zh-CN" altLang="en-US" sz="2400" dirty="0"/>
              <a:t>， 这样就可以处理了。</a:t>
            </a:r>
          </a:p>
          <a:p>
            <a:pPr>
              <a:spcBef>
                <a:spcPct val="50000"/>
              </a:spcBef>
            </a:pPr>
            <a:r>
              <a:rPr lang="zh-CN" altLang="en-US" sz="2400" dirty="0"/>
              <a:t>       然后枚举</a:t>
            </a:r>
            <a:r>
              <a:rPr lang="en-US" altLang="zh-CN" sz="2400" dirty="0"/>
              <a:t>A</a:t>
            </a:r>
            <a:r>
              <a:rPr lang="zh-CN" altLang="en-US" sz="2400" dirty="0"/>
              <a:t>组不能控制的时间，再枚举</a:t>
            </a:r>
            <a:r>
              <a:rPr lang="en-US" altLang="zh-CN" sz="2400" dirty="0"/>
              <a:t>B</a:t>
            </a:r>
            <a:r>
              <a:rPr lang="zh-CN" altLang="en-US" sz="2400" dirty="0"/>
              <a:t>组对应同时不能控制的时间，由于</a:t>
            </a:r>
            <a:r>
              <a:rPr lang="en-US" altLang="zh-CN" sz="2400" dirty="0"/>
              <a:t>B</a:t>
            </a:r>
            <a:r>
              <a:rPr lang="zh-CN" altLang="en-US" sz="2400" dirty="0"/>
              <a:t>组对应的控制时间只跟</a:t>
            </a:r>
            <a:r>
              <a:rPr lang="en-US" altLang="zh-CN" sz="2400" dirty="0"/>
              <a:t>A</a:t>
            </a:r>
            <a:r>
              <a:rPr lang="zh-CN" altLang="en-US" sz="2400" dirty="0"/>
              <a:t>组的长度有关，所以可以用</a:t>
            </a:r>
            <a:r>
              <a:rPr lang="en-US" altLang="zh-CN" sz="2400" dirty="0"/>
              <a:t>BFS</a:t>
            </a:r>
            <a:r>
              <a:rPr lang="zh-CN" altLang="en-US" sz="2400" dirty="0"/>
              <a:t>在</a:t>
            </a:r>
            <a:r>
              <a:rPr lang="en-US" altLang="zh-CN" sz="2400" dirty="0"/>
              <a:t>O(|B|)</a:t>
            </a:r>
            <a:r>
              <a:rPr lang="zh-CN" altLang="en-US" sz="2400" dirty="0"/>
              <a:t>的时间内预处理出来。</a:t>
            </a:r>
          </a:p>
          <a:p>
            <a:pPr>
              <a:spcBef>
                <a:spcPct val="50000"/>
              </a:spcBef>
            </a:pPr>
            <a:r>
              <a:rPr lang="zh-CN" altLang="en-US" sz="2400" dirty="0"/>
              <a:t>       总的时间复杂度为</a:t>
            </a:r>
            <a:r>
              <a:rPr lang="en-US" altLang="zh-CN" sz="2400" dirty="0"/>
              <a:t>O(10</a:t>
            </a:r>
            <a:r>
              <a:rPr lang="en-US" altLang="zh-CN" sz="2400" baseline="30000" dirty="0"/>
              <a:t>4</a:t>
            </a:r>
            <a:r>
              <a:rPr lang="en-US" altLang="zh-CN" sz="2400" dirty="0"/>
              <a:t>+10</a:t>
            </a:r>
            <a:r>
              <a:rPr lang="en-US" altLang="zh-CN" sz="2400" baseline="30000" dirty="0"/>
              <a:t>6</a:t>
            </a:r>
            <a:r>
              <a:rPr lang="en-US" altLang="zh-CN" sz="2400" dirty="0"/>
              <a:t>)</a:t>
            </a:r>
            <a:r>
              <a:rPr lang="zh-CN" altLang="en-US" sz="2400" dirty="0"/>
              <a:t>。</a:t>
            </a:r>
          </a:p>
          <a:p>
            <a:pPr>
              <a:spcBef>
                <a:spcPct val="50000"/>
              </a:spcBef>
            </a:pPr>
            <a:r>
              <a:rPr lang="zh-CN" altLang="en-US" sz="2400" dirty="0"/>
              <a:t>       最坏情况会爆</a:t>
            </a:r>
            <a:r>
              <a:rPr lang="en-US" altLang="zh-CN" sz="2400" dirty="0" err="1"/>
              <a:t>int</a:t>
            </a:r>
            <a:r>
              <a:rPr lang="zh-CN" altLang="en-US" sz="2400" dirty="0"/>
              <a:t>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27584" y="188640"/>
            <a:ext cx="7272808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Spherical Surface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-540568" y="1484784"/>
            <a:ext cx="4211960" cy="648072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2800" b="1" dirty="0" smtClean="0"/>
              <a:t>题目大意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67544" y="23320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给定n种操作，插入或者查询。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插入：在球面点(xi, yi)处插入一个点，xi表示经度， yi表示纬度。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查询：在球面点(xi, yi)处查询与该点球面距离不大于m的点数。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对角圆角矩形 4"/>
          <p:cNvSpPr/>
          <p:nvPr/>
        </p:nvSpPr>
        <p:spPr>
          <a:xfrm>
            <a:off x="2267744" y="404664"/>
            <a:ext cx="3960440" cy="1080120"/>
          </a:xfrm>
          <a:prstGeom prst="round2Diag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Chicken Run</a:t>
            </a:r>
            <a:endParaRPr lang="zh-CN" altLang="en-US" sz="2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1844824"/>
            <a:ext cx="68407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/>
              <a:t>题目</a:t>
            </a:r>
            <a:r>
              <a:rPr lang="zh-CN" altLang="en-US" sz="2200" b="1" dirty="0" smtClean="0"/>
              <a:t>大意：</a:t>
            </a:r>
            <a:endParaRPr lang="en-US" altLang="zh-CN" sz="2200" b="1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sz="2000" dirty="0" smtClean="0"/>
              <a:t>前线的英雄会在某些时刻购买物品置于基地，总共有</a:t>
            </a:r>
            <a:r>
              <a:rPr lang="en-US" altLang="zh-CN" sz="2000" dirty="0" smtClean="0"/>
              <a:t>N</a:t>
            </a:r>
            <a:r>
              <a:rPr lang="zh-CN" altLang="en-US" sz="2000" dirty="0" smtClean="0"/>
              <a:t>个购买操作。</a:t>
            </a:r>
            <a:endParaRPr lang="en-US" altLang="zh-CN" sz="2000" dirty="0" smtClean="0"/>
          </a:p>
          <a:p>
            <a:pPr lvl="1">
              <a:lnSpc>
                <a:spcPct val="150000"/>
              </a:lnSpc>
            </a:pPr>
            <a:r>
              <a:rPr lang="zh-CN" altLang="en-US" sz="2000" dirty="0" smtClean="0"/>
              <a:t>小鸡一次只能携带不超过</a:t>
            </a:r>
            <a:r>
              <a:rPr lang="en-US" altLang="zh-CN" sz="2000" dirty="0" smtClean="0"/>
              <a:t>M</a:t>
            </a:r>
            <a:r>
              <a:rPr lang="zh-CN" altLang="en-US" sz="2000" dirty="0" smtClean="0"/>
              <a:t>个物品出发，</a:t>
            </a:r>
            <a:endParaRPr lang="en-US" altLang="zh-CN" sz="2000" dirty="0" smtClean="0"/>
          </a:p>
          <a:p>
            <a:pPr lvl="1">
              <a:lnSpc>
                <a:spcPct val="150000"/>
              </a:lnSpc>
            </a:pPr>
            <a:r>
              <a:rPr lang="zh-CN" altLang="en-US" sz="2000" dirty="0" smtClean="0"/>
              <a:t>前线和基地的距离为</a:t>
            </a:r>
            <a:r>
              <a:rPr lang="en-US" altLang="zh-CN" sz="2000" dirty="0" smtClean="0"/>
              <a:t>R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 smtClean="0"/>
              <a:t>求小鸡运送完所有物品的最早结束时间。</a:t>
            </a:r>
            <a:endParaRPr lang="en-US" altLang="zh-CN" sz="2000" dirty="0" smtClean="0"/>
          </a:p>
          <a:p>
            <a:pPr lvl="1"/>
            <a:endParaRPr lang="zh-CN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536" y="62068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对于每一条纬度的点数， 用一个树状数组维护。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插入点(xi, yi)时， 相当于在第yi个树状数组xi处插入一个点。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查询点(xi, yi)时， 枚举每条纬线， 对于枚举出来的纬度， 可以知道该纬线哪段区间的点与点(xi, yi)的球面距离不大于m（这部分可以预处理出来）。知道一段区间就可以在第yi个树状数组上统计这段区间上的点数了。</a:t>
            </a: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9552" y="62068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1、有重点。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2、求sin和cos的时候注意处理一下边界值， 有时候会出现sin, cos &gt; 1 或者 sin, cos &lt; -1的情况。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endParaRPr lang="en-US" altLang="zh-CN" sz="2000" dirty="0"/>
          </a:p>
          <a:p>
            <a:pPr>
              <a:buNone/>
            </a:pPr>
            <a:r>
              <a:rPr lang="zh-CN" altLang="en-US" sz="2600" dirty="0" smtClean="0"/>
              <a:t>简单的</a:t>
            </a:r>
            <a:r>
              <a:rPr lang="en-US" altLang="zh-CN" sz="2600" dirty="0" smtClean="0"/>
              <a:t>DP</a:t>
            </a:r>
            <a:r>
              <a:rPr lang="zh-CN" altLang="en-US" sz="2600" dirty="0" smtClean="0"/>
              <a:t>处理</a:t>
            </a:r>
            <a:endParaRPr lang="en-US" altLang="zh-CN" sz="2600" dirty="0" smtClean="0"/>
          </a:p>
          <a:p>
            <a:pPr>
              <a:buNone/>
            </a:pPr>
            <a:r>
              <a:rPr lang="zh-CN" altLang="en-US" sz="2600" dirty="0" smtClean="0"/>
              <a:t>存在多种处理方式，这边介绍其中一种</a:t>
            </a:r>
            <a:endParaRPr lang="en-US" altLang="zh-CN" sz="2600" dirty="0" smtClean="0"/>
          </a:p>
          <a:p>
            <a:pPr>
              <a:buNone/>
            </a:pPr>
            <a:endParaRPr lang="en-US" altLang="zh-CN" sz="2600" dirty="0"/>
          </a:p>
          <a:p>
            <a:pPr>
              <a:buNone/>
            </a:pPr>
            <a:endParaRPr lang="en-US" altLang="zh-CN" sz="2600" dirty="0" smtClean="0"/>
          </a:p>
          <a:p>
            <a:pPr>
              <a:buNone/>
            </a:pPr>
            <a:endParaRPr lang="en-US" altLang="zh-CN" sz="2600" dirty="0"/>
          </a:p>
          <a:p>
            <a:pPr>
              <a:buNone/>
            </a:pPr>
            <a:endParaRPr lang="en-US" altLang="zh-CN" sz="2600" dirty="0" smtClean="0"/>
          </a:p>
          <a:p>
            <a:pPr>
              <a:buNone/>
            </a:pPr>
            <a:r>
              <a:rPr lang="zh-CN" altLang="en-US" sz="2600" dirty="0" smtClean="0"/>
              <a:t>注意到</a:t>
            </a:r>
            <a:r>
              <a:rPr lang="en-US" altLang="zh-CN" sz="2600" dirty="0" smtClean="0"/>
              <a:t>time&lt;=1,000,000</a:t>
            </a:r>
            <a:r>
              <a:rPr lang="zh-CN" altLang="en-US" sz="2600" dirty="0" smtClean="0"/>
              <a:t>，</a:t>
            </a:r>
            <a:r>
              <a:rPr lang="en-US" altLang="zh-CN" sz="2600" dirty="0" smtClean="0"/>
              <a:t>r&lt;=10,000   </a:t>
            </a:r>
            <a:r>
              <a:rPr lang="zh-CN" altLang="en-US" sz="2600" dirty="0" smtClean="0"/>
              <a:t>故可以枚举时间</a:t>
            </a:r>
            <a:endParaRPr lang="en-US" altLang="zh-CN" sz="2600" dirty="0" smtClean="0"/>
          </a:p>
          <a:p>
            <a:pPr>
              <a:buNone/>
            </a:pPr>
            <a:r>
              <a:rPr lang="en-US" altLang="zh-CN" sz="2600" dirty="0" err="1" smtClean="0"/>
              <a:t>Dp</a:t>
            </a:r>
            <a:r>
              <a:rPr lang="en-US" altLang="zh-CN" sz="2600" dirty="0" smtClean="0"/>
              <a:t>[</a:t>
            </a:r>
            <a:r>
              <a:rPr lang="en-US" altLang="zh-CN" sz="2600" dirty="0" err="1" smtClean="0"/>
              <a:t>i</a:t>
            </a:r>
            <a:r>
              <a:rPr lang="en-US" altLang="zh-CN" sz="2600" dirty="0" smtClean="0"/>
              <a:t>] </a:t>
            </a:r>
            <a:r>
              <a:rPr lang="zh-CN" altLang="en-US" sz="2600" dirty="0" smtClean="0"/>
              <a:t>表示当前时刻为</a:t>
            </a:r>
            <a:r>
              <a:rPr lang="en-US" altLang="zh-CN" sz="2600" dirty="0" err="1" smtClean="0"/>
              <a:t>i</a:t>
            </a:r>
            <a:r>
              <a:rPr lang="en-US" altLang="zh-CN" sz="2600" dirty="0" smtClean="0"/>
              <a:t>,</a:t>
            </a:r>
            <a:r>
              <a:rPr lang="zh-CN" altLang="en-US" sz="2600" dirty="0" smtClean="0"/>
              <a:t>且小鸡位于基地时，</a:t>
            </a:r>
            <a:endParaRPr lang="en-US" altLang="zh-CN" sz="2600" dirty="0" smtClean="0"/>
          </a:p>
          <a:p>
            <a:pPr>
              <a:buNone/>
            </a:pPr>
            <a:r>
              <a:rPr lang="zh-CN" altLang="en-US" sz="2600" dirty="0"/>
              <a:t>所</a:t>
            </a:r>
            <a:r>
              <a:rPr lang="zh-CN" altLang="en-US" sz="2600" dirty="0" smtClean="0"/>
              <a:t>能运出的最多数量的物品</a:t>
            </a:r>
            <a:endParaRPr lang="en-US" altLang="zh-CN" sz="2600" dirty="0" smtClean="0"/>
          </a:p>
          <a:p>
            <a:pPr>
              <a:buNone/>
            </a:pPr>
            <a:r>
              <a:rPr lang="en-US" altLang="zh-CN" sz="2600" dirty="0" smtClean="0"/>
              <a:t>P= min(sum[</a:t>
            </a:r>
            <a:r>
              <a:rPr lang="en-US" altLang="zh-CN" sz="2600" dirty="0" err="1" smtClean="0"/>
              <a:t>i</a:t>
            </a:r>
            <a:r>
              <a:rPr lang="en-US" altLang="zh-CN" sz="2600" dirty="0" smtClean="0"/>
              <a:t>]-</a:t>
            </a:r>
            <a:r>
              <a:rPr lang="en-US" altLang="zh-CN" sz="2600" dirty="0" err="1" smtClean="0"/>
              <a:t>Dp</a:t>
            </a:r>
            <a:r>
              <a:rPr lang="en-US" altLang="zh-CN" sz="2600" dirty="0" smtClean="0"/>
              <a:t>[</a:t>
            </a:r>
            <a:r>
              <a:rPr lang="en-US" altLang="zh-CN" sz="2600" dirty="0" err="1" smtClean="0"/>
              <a:t>i</a:t>
            </a:r>
            <a:r>
              <a:rPr lang="en-US" altLang="zh-CN" sz="2600" dirty="0" smtClean="0"/>
              <a:t>],m)</a:t>
            </a:r>
          </a:p>
          <a:p>
            <a:pPr>
              <a:buNone/>
            </a:pPr>
            <a:r>
              <a:rPr lang="en-US" altLang="zh-CN" sz="2600" dirty="0" err="1" smtClean="0"/>
              <a:t>Dp</a:t>
            </a:r>
            <a:r>
              <a:rPr lang="en-US" altLang="zh-CN" sz="2600" dirty="0" smtClean="0"/>
              <a:t>[</a:t>
            </a:r>
            <a:r>
              <a:rPr lang="en-US" altLang="zh-CN" sz="2600" dirty="0" err="1" smtClean="0"/>
              <a:t>i+r</a:t>
            </a:r>
            <a:r>
              <a:rPr lang="en-US" altLang="zh-CN" sz="2600" dirty="0" smtClean="0"/>
              <a:t>*2]=max(</a:t>
            </a:r>
            <a:r>
              <a:rPr lang="en-US" altLang="zh-CN" sz="2600" dirty="0" err="1" smtClean="0"/>
              <a:t>Dp</a:t>
            </a:r>
            <a:r>
              <a:rPr lang="en-US" altLang="zh-CN" sz="2600" dirty="0" smtClean="0"/>
              <a:t>[</a:t>
            </a:r>
            <a:r>
              <a:rPr lang="en-US" altLang="zh-CN" sz="2600" dirty="0" err="1" smtClean="0"/>
              <a:t>i+r</a:t>
            </a:r>
            <a:r>
              <a:rPr lang="en-US" altLang="zh-CN" sz="2600" dirty="0" smtClean="0"/>
              <a:t>*2], </a:t>
            </a:r>
            <a:r>
              <a:rPr lang="en-US" altLang="zh-CN" sz="2600" dirty="0" err="1" smtClean="0"/>
              <a:t>Dp</a:t>
            </a:r>
            <a:r>
              <a:rPr lang="en-US" altLang="zh-CN" sz="2600" dirty="0" smtClean="0"/>
              <a:t>[</a:t>
            </a:r>
            <a:r>
              <a:rPr lang="en-US" altLang="zh-CN" sz="2600" dirty="0" err="1" smtClean="0"/>
              <a:t>i</a:t>
            </a:r>
            <a:r>
              <a:rPr lang="en-US" altLang="zh-CN" sz="2600" dirty="0" smtClean="0"/>
              <a:t>]+p)</a:t>
            </a:r>
          </a:p>
          <a:p>
            <a:pPr>
              <a:buNone/>
            </a:pPr>
            <a:r>
              <a:rPr lang="zh-CN" altLang="en-US" sz="2600" dirty="0" smtClean="0"/>
              <a:t>之后枚举区间</a:t>
            </a:r>
            <a:r>
              <a:rPr lang="en-US" altLang="zh-CN" sz="2600" dirty="0" smtClean="0"/>
              <a:t>[</a:t>
            </a:r>
            <a:r>
              <a:rPr lang="en-US" altLang="zh-CN" sz="2600" dirty="0" err="1" smtClean="0"/>
              <a:t>t,t+r</a:t>
            </a:r>
            <a:r>
              <a:rPr lang="en-US" altLang="zh-CN" sz="2600" dirty="0" smtClean="0"/>
              <a:t>*2)</a:t>
            </a:r>
            <a:r>
              <a:rPr lang="zh-CN" altLang="en-US" sz="2600" dirty="0" smtClean="0"/>
              <a:t>，计算还需多少时间运完剩下的</a:t>
            </a:r>
            <a:endParaRPr lang="en-US" altLang="zh-CN" sz="2600" dirty="0" smtClean="0"/>
          </a:p>
          <a:p>
            <a:pPr>
              <a:buNone/>
            </a:pPr>
            <a:r>
              <a:rPr lang="zh-CN" altLang="en-US" sz="2600" dirty="0" smtClean="0"/>
              <a:t>对总用时取</a:t>
            </a:r>
            <a:r>
              <a:rPr lang="en-US" altLang="zh-CN" sz="2600" dirty="0" smtClean="0"/>
              <a:t>min</a:t>
            </a:r>
            <a:r>
              <a:rPr lang="zh-CN" altLang="en-US" sz="2600" dirty="0" smtClean="0"/>
              <a:t>即可</a:t>
            </a:r>
            <a:r>
              <a:rPr lang="en-US" altLang="zh-CN" sz="2600" dirty="0" smtClean="0"/>
              <a:t>	</a:t>
            </a:r>
          </a:p>
          <a:p>
            <a:pPr>
              <a:buNone/>
            </a:pPr>
            <a:endParaRPr lang="en-US" altLang="zh-CN" sz="2600" dirty="0"/>
          </a:p>
          <a:p>
            <a:pPr>
              <a:buNone/>
            </a:pPr>
            <a:r>
              <a:rPr lang="zh-CN" altLang="en-US" sz="2600" dirty="0"/>
              <a:t>注意</a:t>
            </a:r>
            <a:r>
              <a:rPr lang="zh-CN" altLang="en-US" sz="2600" dirty="0" smtClean="0"/>
              <a:t>极限数据爆</a:t>
            </a:r>
            <a:r>
              <a:rPr lang="en-US" altLang="zh-CN" sz="2600" dirty="0" err="1" smtClean="0"/>
              <a:t>int</a:t>
            </a:r>
            <a:endParaRPr lang="en-US" altLang="zh-CN" sz="2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45631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dirty="0" smtClean="0"/>
              <a:t>大意：月之女祭司向敌人射一根箭，那个敌人可以当作一个圆来看待，已知箭和敌人的运动速度，问那个敌人最大半径为多少的时候还可以躲开。</a:t>
            </a:r>
            <a:endParaRPr lang="en-US" altLang="zh-CN" dirty="0" smtClean="0"/>
          </a:p>
          <a:p>
            <a:r>
              <a:rPr lang="zh-CN" altLang="en-US" dirty="0" smtClean="0"/>
              <a:t>解法：先有假设敌人不动的相对速度</a:t>
            </a:r>
            <a:r>
              <a:rPr lang="en-US" altLang="zh-CN" dirty="0" smtClean="0"/>
              <a:t>v2</a:t>
            </a:r>
            <a:r>
              <a:rPr lang="zh-CN" altLang="en-US" dirty="0" smtClean="0"/>
              <a:t>，在此基础上叠加一个本身的速度，可以选择的范围是以</a:t>
            </a:r>
            <a:r>
              <a:rPr lang="en-US" altLang="zh-CN" dirty="0" smtClean="0"/>
              <a:t>v2</a:t>
            </a:r>
            <a:r>
              <a:rPr lang="zh-CN" altLang="en-US" dirty="0" smtClean="0"/>
              <a:t>向量末端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 smtClean="0"/>
              <a:t>为圆心半径为</a:t>
            </a:r>
            <a:r>
              <a:rPr lang="en-US" altLang="zh-CN" dirty="0" smtClean="0"/>
              <a:t>v1</a:t>
            </a:r>
            <a:r>
              <a:rPr lang="zh-CN" altLang="en-US" dirty="0" smtClean="0"/>
              <a:t>的圆。要想要尽量不被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射中，就需要尽量偏转开的角度最大，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作出图中的切线就是最优值</a:t>
            </a:r>
            <a:endParaRPr lang="en-US" altLang="zh-CN" dirty="0" smtClean="0"/>
          </a:p>
          <a:p>
            <a:r>
              <a:rPr lang="zh-CN" altLang="en-US" dirty="0" smtClean="0"/>
              <a:t>特殊情况：如果</a:t>
            </a:r>
            <a:r>
              <a:rPr lang="en-US" altLang="zh-CN" dirty="0" smtClean="0"/>
              <a:t>v2&lt;v1</a:t>
            </a:r>
            <a:r>
              <a:rPr lang="zh-CN" altLang="en-US" dirty="0" smtClean="0"/>
              <a:t>，那么只要不是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初始时刻被射中就可以逃开，所以半径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=</a:t>
            </a:r>
            <a:r>
              <a:rPr lang="zh-CN" altLang="en-US" dirty="0" smtClean="0"/>
              <a:t>两者之间的距离</a:t>
            </a: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4962" y="3514726"/>
            <a:ext cx="3729038" cy="3343275"/>
          </a:xfrm>
          <a:prstGeom prst="rect">
            <a:avLst/>
          </a:prstGeom>
        </p:spPr>
      </p:pic>
      <p:sp>
        <p:nvSpPr>
          <p:cNvPr id="5" name="对角圆角矩形 4"/>
          <p:cNvSpPr/>
          <p:nvPr/>
        </p:nvSpPr>
        <p:spPr>
          <a:xfrm>
            <a:off x="1763688" y="476672"/>
            <a:ext cx="5112568" cy="1008112"/>
          </a:xfrm>
          <a:prstGeom prst="round2Diag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Elune's arrow</a:t>
            </a:r>
            <a:endParaRPr lang="zh-CN" altLang="en-U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9040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对角圆角矩形 4"/>
          <p:cNvSpPr/>
          <p:nvPr/>
        </p:nvSpPr>
        <p:spPr>
          <a:xfrm>
            <a:off x="2483768" y="476672"/>
            <a:ext cx="4032448" cy="72008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2800" b="1" dirty="0" smtClean="0">
              <a:solidFill>
                <a:srgbClr val="FF0000"/>
              </a:solidFill>
            </a:endParaRPr>
          </a:p>
          <a:p>
            <a:pPr algn="ctr"/>
            <a:r>
              <a:rPr lang="zh-CN" altLang="zh-CN" sz="2800" b="1" dirty="0" smtClean="0">
                <a:solidFill>
                  <a:srgbClr val="FF0000"/>
                </a:solidFill>
              </a:rPr>
              <a:t>Nevermore</a:t>
            </a:r>
          </a:p>
          <a:p>
            <a:pPr algn="ctr"/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899592" y="1412776"/>
            <a:ext cx="71287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200" dirty="0" smtClean="0"/>
              <a:t>在一个n行m列的网格上面，影魔在(sx, sy)，火枪在(tx, ty)。每个英雄每一时刻都可以移动到临街的四个格子，其中影魔在某些时刻也可以呆在原地不动。现在已知火枪的移动路线和初始血量，求sf(影魔)最短多少时间内可以干掉他。影魔可以使用z、x、c三炮，打击目标分别是(x+d, y) (x-d, y), (x, y+d)，（x, y-d），(x+d, y+d)，(x+d, y-d)，(x-d, y+d)，(x-d, y-d)；对应z、x、c三炮，d的取值分别为1,2,3。影魔可以使用一次跳刀，跳刀可以跳到距离当前位置恰好dis个曼哈顿距离的位置。地图中有一些树，用'T'表示，影魔可以跳到树上，在树上可以攻击，但是没法走下来；但是影魔不可以走到树上。z、x、c炮都有3秒cd，每次攻击造成的伤害为ak，施法延迟为1s（也就是说如果可以攻击格子(x,y)且火枪下一秒恰好到(x,y)，那么就可以打火枪）。</a:t>
            </a:r>
            <a:endParaRPr lang="zh-CN" alt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CN" altLang="zh-CN"/>
              <a:t>Company Logo</a:t>
            </a:r>
          </a:p>
        </p:txBody>
      </p:sp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解法</a:t>
            </a: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抱歉描述把大家坑死了，背景真的很复杂，这题比较适合喜欢玩dota的。</a:t>
            </a:r>
          </a:p>
          <a:p>
            <a:r>
              <a:rPr lang="zh-CN" altLang="en-US"/>
              <a:t>爆搜</a:t>
            </a:r>
          </a:p>
          <a:p>
            <a:r>
              <a:rPr lang="zh-CN" altLang="en-US"/>
              <a:t>dis[x][y][t][state]表示在t秒时sf位于(x,y)位置技能cd和跳刀使用的状态为state时，能够打出的最大伤害。其中z、x、c三炮的cd都只是3秒，所以可以用state中低6位表示他们的cd剩余时间，第7位表示是否使用过跳刀</a:t>
            </a:r>
          </a:p>
          <a:p>
            <a:pPr>
              <a:buFont typeface="Wingdings" pitchFamily="2" charset="2"/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zh-CN" altLang="zh-CN"/>
              <a:t>Company Logo</a:t>
            </a:r>
          </a:p>
        </p:txBody>
      </p:sp>
      <p:sp>
        <p:nvSpPr>
          <p:cNvPr id="7171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然后用spfa或bfs按时间t迭代就可以了。</a:t>
            </a:r>
          </a:p>
          <a:p>
            <a:r>
              <a:rPr lang="zh-CN" altLang="en-US"/>
              <a:t>当t&gt;火枪移动次数的时候就没有必要把当前节点继续搜下去。</a:t>
            </a:r>
          </a:p>
          <a:p>
            <a:r>
              <a:rPr lang="zh-CN" altLang="en-US"/>
              <a:t>因为是按t迭代的，所以找到的第一个解(dis[x][y][t][state]&gt;=hp)即是最优解。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对角圆角矩形 3"/>
          <p:cNvSpPr/>
          <p:nvPr/>
        </p:nvSpPr>
        <p:spPr>
          <a:xfrm>
            <a:off x="2051720" y="260648"/>
            <a:ext cx="4752528" cy="936104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rgbClr val="FFFF00"/>
                </a:solidFill>
              </a:rPr>
              <a:t>Plasma Field</a:t>
            </a:r>
            <a:endParaRPr lang="zh-CN" altLang="en-US" sz="2800" b="1" dirty="0">
              <a:solidFill>
                <a:srgbClr val="FFFF00"/>
              </a:solidFill>
            </a:endParaRPr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0" y="1340768"/>
            <a:ext cx="8964488" cy="5112568"/>
          </a:xfrm>
        </p:spPr>
        <p:txBody>
          <a:bodyPr>
            <a:normAutofit fontScale="92500"/>
          </a:bodyPr>
          <a:lstStyle/>
          <a:p>
            <a:r>
              <a:rPr lang="zh-CN" altLang="en-US" sz="2600" dirty="0" smtClean="0"/>
              <a:t>大意，一个环先匀速扩大再匀速缩小，问它和</a:t>
            </a:r>
            <a:r>
              <a:rPr lang="en-US" altLang="zh-CN" sz="2600" dirty="0" smtClean="0"/>
              <a:t>n</a:t>
            </a:r>
            <a:r>
              <a:rPr lang="zh-CN" altLang="en-US" sz="2600" dirty="0" smtClean="0"/>
              <a:t>个匀速直线运动的点是否会碰撞。</a:t>
            </a:r>
            <a:endParaRPr lang="en-US" altLang="zh-CN" sz="2600" dirty="0" smtClean="0"/>
          </a:p>
          <a:p>
            <a:r>
              <a:rPr lang="zh-CN" altLang="en-US" sz="2600" dirty="0" smtClean="0"/>
              <a:t>解法：先把环中心移到</a:t>
            </a:r>
            <a:r>
              <a:rPr lang="en-US" altLang="zh-CN" sz="2600" dirty="0" smtClean="0"/>
              <a:t>(0,0)</a:t>
            </a:r>
            <a:r>
              <a:rPr lang="zh-CN" altLang="en-US" sz="2600" dirty="0" smtClean="0"/>
              <a:t>这样比较方便，每个点单独处理，它的初始位置为</a:t>
            </a:r>
            <a:r>
              <a:rPr lang="en-US" altLang="zh-CN" sz="2600" dirty="0" smtClean="0"/>
              <a:t>(</a:t>
            </a:r>
            <a:r>
              <a:rPr lang="en-US" altLang="zh-CN" sz="2600" dirty="0" err="1" smtClean="0"/>
              <a:t>x,y</a:t>
            </a:r>
            <a:r>
              <a:rPr lang="en-US" altLang="zh-CN" sz="2600" dirty="0" smtClean="0"/>
              <a:t>)</a:t>
            </a:r>
            <a:r>
              <a:rPr lang="zh-CN" altLang="en-US" sz="2600" dirty="0" smtClean="0"/>
              <a:t>，过时间</a:t>
            </a:r>
            <a:r>
              <a:rPr lang="en-US" altLang="zh-CN" sz="2600" dirty="0" smtClean="0"/>
              <a:t>t</a:t>
            </a:r>
            <a:r>
              <a:rPr lang="zh-CN" altLang="en-US" sz="2600" dirty="0" smtClean="0"/>
              <a:t>后为</a:t>
            </a:r>
            <a:r>
              <a:rPr lang="en-US" altLang="zh-CN" sz="2600" dirty="0" smtClean="0"/>
              <a:t>(</a:t>
            </a:r>
            <a:r>
              <a:rPr lang="en-US" altLang="zh-CN" sz="2600" dirty="0" err="1" smtClean="0"/>
              <a:t>x+vx</a:t>
            </a:r>
            <a:r>
              <a:rPr lang="en-US" altLang="zh-CN" sz="2600" dirty="0" smtClean="0"/>
              <a:t>*</a:t>
            </a:r>
            <a:r>
              <a:rPr lang="en-US" altLang="zh-CN" sz="2600" dirty="0" err="1" smtClean="0"/>
              <a:t>t,y+vy</a:t>
            </a:r>
            <a:r>
              <a:rPr lang="en-US" altLang="zh-CN" sz="2600" dirty="0" smtClean="0"/>
              <a:t>*t)</a:t>
            </a:r>
            <a:r>
              <a:rPr lang="zh-CN" altLang="en-US" sz="2600" dirty="0" smtClean="0"/>
              <a:t>，到原点距离的平方为</a:t>
            </a:r>
            <a:r>
              <a:rPr lang="en-US" altLang="zh-CN" sz="2600" dirty="0" smtClean="0"/>
              <a:t>(</a:t>
            </a:r>
            <a:r>
              <a:rPr lang="en-US" altLang="zh-CN" sz="2600" dirty="0" err="1" smtClean="0"/>
              <a:t>x+vx</a:t>
            </a:r>
            <a:r>
              <a:rPr lang="en-US" altLang="zh-CN" sz="2600" dirty="0" smtClean="0"/>
              <a:t>*t)^2+(</a:t>
            </a:r>
            <a:r>
              <a:rPr lang="en-US" altLang="zh-CN" sz="2600" dirty="0" err="1" smtClean="0"/>
              <a:t>y+vy</a:t>
            </a:r>
            <a:r>
              <a:rPr lang="en-US" altLang="zh-CN" sz="2600" dirty="0" smtClean="0"/>
              <a:t>*t)^2</a:t>
            </a:r>
            <a:endParaRPr lang="en-US" altLang="zh-CN" sz="2600" dirty="0"/>
          </a:p>
          <a:p>
            <a:r>
              <a:rPr lang="zh-CN" altLang="en-US" sz="2600" dirty="0" smtClean="0"/>
              <a:t>圆环半径的函数分</a:t>
            </a:r>
            <a:r>
              <a:rPr lang="en-US" altLang="zh-CN" sz="2600" dirty="0" smtClean="0"/>
              <a:t>[0,T],[T,2T]</a:t>
            </a:r>
            <a:r>
              <a:rPr lang="zh-CN" altLang="en-US" sz="2600" dirty="0" smtClean="0"/>
              <a:t>单独处理。</a:t>
            </a:r>
            <a:r>
              <a:rPr lang="en-US" altLang="zh-CN" sz="2600" dirty="0" smtClean="0"/>
              <a:t>r(t)=c*t</a:t>
            </a:r>
            <a:r>
              <a:rPr lang="zh-CN" altLang="en-US" sz="2600" dirty="0" smtClean="0"/>
              <a:t>或者</a:t>
            </a:r>
            <a:r>
              <a:rPr lang="en-US" altLang="zh-CN" sz="2600" dirty="0" smtClean="0"/>
              <a:t>r(t)=c*(2*T-t)</a:t>
            </a:r>
          </a:p>
          <a:p>
            <a:r>
              <a:rPr lang="zh-CN" altLang="en-US" sz="2600" dirty="0" smtClean="0"/>
              <a:t>点会在圆环内的判定条件是</a:t>
            </a:r>
            <a:r>
              <a:rPr lang="en-US" altLang="zh-CN" sz="2600" dirty="0" smtClean="0"/>
              <a:t>(</a:t>
            </a:r>
            <a:r>
              <a:rPr lang="en-US" altLang="zh-CN" sz="2600" dirty="0" err="1" smtClean="0"/>
              <a:t>x+vx</a:t>
            </a:r>
            <a:r>
              <a:rPr lang="en-US" altLang="zh-CN" sz="2600" dirty="0" smtClean="0"/>
              <a:t>*t)^2+(</a:t>
            </a:r>
            <a:r>
              <a:rPr lang="en-US" altLang="zh-CN" sz="2600" dirty="0" err="1" smtClean="0"/>
              <a:t>y+vy</a:t>
            </a:r>
            <a:r>
              <a:rPr lang="en-US" altLang="zh-CN" sz="2600" dirty="0" smtClean="0"/>
              <a:t>*t)^2&lt;r(t)</a:t>
            </a:r>
            <a:r>
              <a:rPr lang="zh-CN" altLang="en-US" sz="2600" dirty="0" smtClean="0"/>
              <a:t>，在两段都是二次函数，用二次函数的方法判定就可以了。</a:t>
            </a:r>
            <a:endParaRPr lang="en-US" altLang="zh-CN" sz="2600" dirty="0" smtClean="0"/>
          </a:p>
          <a:p>
            <a:r>
              <a:rPr lang="zh-CN" altLang="en-US" sz="2600" dirty="0" smtClean="0"/>
              <a:t>解法二：在知道了是二次函数后，可以采用三分法求在某一个区间的最小值，判断最小值是否小于</a:t>
            </a:r>
            <a:r>
              <a:rPr lang="en-US" altLang="zh-CN" sz="2600" dirty="0" smtClean="0"/>
              <a:t>0</a:t>
            </a:r>
            <a:r>
              <a:rPr lang="zh-CN" altLang="en-US" sz="2600" dirty="0" smtClean="0"/>
              <a:t>即可。</a:t>
            </a:r>
            <a:endParaRPr lang="en-US" altLang="zh-CN" sz="2600" dirty="0" smtClean="0"/>
          </a:p>
          <a:p>
            <a:r>
              <a:rPr lang="zh-CN" altLang="en-US" sz="2600" dirty="0" smtClean="0"/>
              <a:t>可能的</a:t>
            </a:r>
            <a:r>
              <a:rPr lang="en-US" altLang="zh-CN" sz="2600" dirty="0" smtClean="0"/>
              <a:t>trick</a:t>
            </a:r>
            <a:r>
              <a:rPr lang="zh-CN" altLang="en-US" sz="2600" dirty="0" smtClean="0"/>
              <a:t>：前面二次函数方式处理的话，如果没有转成</a:t>
            </a:r>
            <a:r>
              <a:rPr lang="en-US" altLang="zh-CN" sz="2600" dirty="0" smtClean="0"/>
              <a:t>double</a:t>
            </a:r>
            <a:r>
              <a:rPr lang="zh-CN" altLang="en-US" sz="2600" dirty="0" smtClean="0"/>
              <a:t>，就有可能会爆</a:t>
            </a:r>
            <a:r>
              <a:rPr lang="en-US" altLang="zh-CN" sz="2600" dirty="0" smtClean="0"/>
              <a:t>long </a:t>
            </a:r>
            <a:r>
              <a:rPr lang="en-US" altLang="zh-CN" sz="2600" dirty="0" err="1" smtClean="0"/>
              <a:t>long</a:t>
            </a:r>
            <a:endParaRPr lang="en-US" altLang="zh-CN" sz="2600" dirty="0" smtClean="0"/>
          </a:p>
          <a:p>
            <a:endParaRPr lang="en-US" altLang="zh-CN" sz="26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Dynamic Octopus Graph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By </a:t>
            </a:r>
            <a:r>
              <a:rPr lang="en-US" altLang="zh-CN" dirty="0" err="1" smtClean="0"/>
              <a:t>edward_mj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7540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1684</Words>
  <Application>Microsoft Office PowerPoint</Application>
  <PresentationFormat>全屏显示(4:3)</PresentationFormat>
  <Paragraphs>100</Paragraphs>
  <Slides>21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幻灯片 1</vt:lpstr>
      <vt:lpstr>幻灯片 2</vt:lpstr>
      <vt:lpstr>幻灯片 3</vt:lpstr>
      <vt:lpstr>幻灯片 4</vt:lpstr>
      <vt:lpstr>幻灯片 5</vt:lpstr>
      <vt:lpstr>解法</vt:lpstr>
      <vt:lpstr>幻灯片 7</vt:lpstr>
      <vt:lpstr>幻灯片 8</vt:lpstr>
      <vt:lpstr>Dynamic Octopus Graph</vt:lpstr>
      <vt:lpstr>题目大意</vt:lpstr>
      <vt:lpstr>Solution(1)</vt:lpstr>
      <vt:lpstr>Solution(1)</vt:lpstr>
      <vt:lpstr>Solution(1)</vt:lpstr>
      <vt:lpstr>Solution(2)</vt:lpstr>
      <vt:lpstr>Solution(3)</vt:lpstr>
      <vt:lpstr>复杂度</vt:lpstr>
      <vt:lpstr>幻灯片 17</vt:lpstr>
      <vt:lpstr>幻灯片 18</vt:lpstr>
      <vt:lpstr>题目大意</vt:lpstr>
      <vt:lpstr>幻灯片 20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Acer</dc:creator>
  <cp:lastModifiedBy>Acer</cp:lastModifiedBy>
  <cp:revision>35</cp:revision>
  <dcterms:created xsi:type="dcterms:W3CDTF">2013-07-28T02:37:01Z</dcterms:created>
  <dcterms:modified xsi:type="dcterms:W3CDTF">2013-07-28T05:00:10Z</dcterms:modified>
</cp:coreProperties>
</file>