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88" r:id="rId4"/>
    <p:sldId id="313" r:id="rId5"/>
    <p:sldId id="314" r:id="rId6"/>
    <p:sldId id="315" r:id="rId7"/>
    <p:sldId id="289" r:id="rId8"/>
    <p:sldId id="290" r:id="rId9"/>
    <p:sldId id="291" r:id="rId10"/>
    <p:sldId id="292" r:id="rId11"/>
    <p:sldId id="293" r:id="rId12"/>
    <p:sldId id="294" r:id="rId13"/>
    <p:sldId id="296" r:id="rId14"/>
    <p:sldId id="305" r:id="rId15"/>
    <p:sldId id="306" r:id="rId16"/>
    <p:sldId id="307" r:id="rId17"/>
    <p:sldId id="297" r:id="rId18"/>
    <p:sldId id="301" r:id="rId19"/>
    <p:sldId id="302" r:id="rId20"/>
    <p:sldId id="298" r:id="rId21"/>
    <p:sldId id="303" r:id="rId22"/>
    <p:sldId id="304" r:id="rId23"/>
    <p:sldId id="299" r:id="rId24"/>
    <p:sldId id="316" r:id="rId25"/>
    <p:sldId id="300" r:id="rId26"/>
    <p:sldId id="308" r:id="rId27"/>
    <p:sldId id="309" r:id="rId28"/>
    <p:sldId id="310" r:id="rId29"/>
    <p:sldId id="311" r:id="rId30"/>
    <p:sldId id="312" r:id="rId3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30028C20-A68E-430F-9F51-24FA6F381AC6}">
          <p14:sldIdLst>
            <p14:sldId id="256"/>
            <p14:sldId id="257"/>
          </p14:sldIdLst>
        </p14:section>
        <p14:section name="3001" id="{9F1421A1-CAA8-48FA-A085-F77277CF9B64}">
          <p14:sldIdLst>
            <p14:sldId id="288"/>
            <p14:sldId id="313"/>
            <p14:sldId id="314"/>
            <p14:sldId id="315"/>
          </p14:sldIdLst>
        </p14:section>
        <p14:section name="3002" id="{6AFF3C95-DBF9-4CD8-933A-49AEAEA12840}">
          <p14:sldIdLst>
            <p14:sldId id="289"/>
            <p14:sldId id="290"/>
            <p14:sldId id="291"/>
            <p14:sldId id="292"/>
            <p14:sldId id="293"/>
            <p14:sldId id="294"/>
          </p14:sldIdLst>
        </p14:section>
        <p14:section name="3003" id="{0B8BA654-D16E-4523-8F5A-E5F9F1DA3CA8}">
          <p14:sldIdLst>
            <p14:sldId id="296"/>
            <p14:sldId id="305"/>
            <p14:sldId id="306"/>
            <p14:sldId id="307"/>
          </p14:sldIdLst>
        </p14:section>
        <p14:section name="3004" id="{91BC05EB-3C46-4091-82DA-4CEB66C95B68}">
          <p14:sldIdLst>
            <p14:sldId id="297"/>
            <p14:sldId id="301"/>
            <p14:sldId id="302"/>
          </p14:sldIdLst>
        </p14:section>
        <p14:section name="3005" id="{C2D08296-D0BB-42D9-8EEC-673CEE371B0B}">
          <p14:sldIdLst>
            <p14:sldId id="298"/>
            <p14:sldId id="303"/>
            <p14:sldId id="304"/>
          </p14:sldIdLst>
        </p14:section>
        <p14:section name="3006" id="{FADF7CBD-9F83-43A0-B469-A7E90BC239A1}">
          <p14:sldIdLst>
            <p14:sldId id="299"/>
            <p14:sldId id="316"/>
          </p14:sldIdLst>
        </p14:section>
        <p14:section name="3007" id="{6D2054BB-EB08-4D4A-8ED6-0D134396DD85}">
          <p14:sldIdLst>
            <p14:sldId id="300"/>
            <p14:sldId id="308"/>
            <p14:sldId id="309"/>
            <p14:sldId id="310"/>
            <p14:sldId id="311"/>
            <p14:sldId id="31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E1DAD-B91B-4019-B10D-FBC8ED7A8A45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7F62D-123B-4FF5-8035-D000250B8DF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7721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2013-07-26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Contest 12 Solution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By ACE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1472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题目大意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2800"/>
              <a:t>对于所有贷款：</a:t>
            </a:r>
          </a:p>
          <a:p>
            <a:r>
              <a:rPr lang="zh-CN" altLang="en-US" sz="2800"/>
              <a:t>利息在年末计算。</a:t>
            </a:r>
          </a:p>
          <a:p>
            <a:r>
              <a:rPr lang="zh-CN" altLang="en-US" sz="2800"/>
              <a:t>给出的利率是 年利率，计息周期也是年。</a:t>
            </a:r>
          </a:p>
          <a:p>
            <a:r>
              <a:rPr lang="zh-CN" altLang="en-US" sz="2800"/>
              <a:t>计算复利。</a:t>
            </a:r>
          </a:p>
          <a:p>
            <a:r>
              <a:rPr lang="zh-CN" altLang="en-US" sz="2800"/>
              <a:t>要求每年等额本利和偿还。</a:t>
            </a:r>
          </a:p>
          <a:p>
            <a:r>
              <a:rPr lang="zh-CN" altLang="en-US" sz="2800"/>
              <a:t>如果当年决定借款，发生在年初，且仅有一次。</a:t>
            </a:r>
          </a:p>
          <a:p>
            <a:r>
              <a:rPr lang="zh-CN" altLang="en-US" sz="2800"/>
              <a:t>如果当年需要还款，发生在年末，且仅有一次。</a:t>
            </a:r>
          </a:p>
          <a:p>
            <a:endParaRPr lang="zh-CN" altLang="en-US" sz="2800"/>
          </a:p>
        </p:txBody>
      </p:sp>
    </p:spTree>
    <p:extLst>
      <p:ext uri="{BB962C8B-B14F-4D97-AF65-F5344CB8AC3E}">
        <p14:creationId xmlns:p14="http://schemas.microsoft.com/office/powerpoint/2010/main" val="825686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题目大意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sz="2800"/>
              <a:t>对于投资贷款：</a:t>
            </a:r>
          </a:p>
          <a:p>
            <a:pPr>
              <a:lnSpc>
                <a:spcPct val="90000"/>
              </a:lnSpc>
            </a:pPr>
            <a:r>
              <a:rPr lang="zh-CN" altLang="en-US" sz="2800"/>
              <a:t>在建设期每年年初都有借款。</a:t>
            </a:r>
          </a:p>
          <a:p>
            <a:pPr>
              <a:lnSpc>
                <a:spcPct val="90000"/>
              </a:lnSpc>
            </a:pPr>
            <a:r>
              <a:rPr lang="zh-CN" altLang="en-US" sz="2800"/>
              <a:t>在运营期第一年年末开始还款。</a:t>
            </a:r>
          </a:p>
          <a:p>
            <a:pPr>
              <a:lnSpc>
                <a:spcPct val="90000"/>
              </a:lnSpc>
            </a:pPr>
            <a:r>
              <a:rPr lang="zh-CN" altLang="en-US" sz="2800"/>
              <a:t>给出一个还款年限，从运营期第一年年初开始计。</a:t>
            </a:r>
          </a:p>
          <a:p>
            <a:pPr>
              <a:lnSpc>
                <a:spcPct val="90000"/>
              </a:lnSpc>
            </a:pPr>
            <a:r>
              <a:rPr lang="zh-CN" altLang="en-US" sz="2800"/>
              <a:t>对于流动资金贷款：</a:t>
            </a:r>
          </a:p>
          <a:p>
            <a:pPr>
              <a:lnSpc>
                <a:spcPct val="90000"/>
              </a:lnSpc>
            </a:pPr>
            <a:r>
              <a:rPr lang="zh-CN" altLang="en-US" sz="2800"/>
              <a:t>运营期初始几年有借款。</a:t>
            </a:r>
          </a:p>
          <a:p>
            <a:pPr>
              <a:lnSpc>
                <a:spcPct val="90000"/>
              </a:lnSpc>
            </a:pPr>
            <a:r>
              <a:rPr lang="zh-CN" altLang="en-US" sz="2800"/>
              <a:t>在借款当年年末开始还款。</a:t>
            </a:r>
          </a:p>
          <a:p>
            <a:pPr>
              <a:lnSpc>
                <a:spcPct val="90000"/>
              </a:lnSpc>
            </a:pPr>
            <a:r>
              <a:rPr lang="zh-CN" altLang="en-US" sz="2800"/>
              <a:t>给出一个还款年限，从借款当年年初开始计。</a:t>
            </a:r>
          </a:p>
          <a:p>
            <a:pPr>
              <a:lnSpc>
                <a:spcPct val="90000"/>
              </a:lnSpc>
            </a:pPr>
            <a:r>
              <a:rPr lang="zh-CN" altLang="en-US" sz="2800"/>
              <a:t>每笔借款单独还款。</a:t>
            </a:r>
          </a:p>
        </p:txBody>
      </p:sp>
    </p:spTree>
    <p:extLst>
      <p:ext uri="{BB962C8B-B14F-4D97-AF65-F5344CB8AC3E}">
        <p14:creationId xmlns:p14="http://schemas.microsoft.com/office/powerpoint/2010/main" val="1935759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做法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CN" altLang="en-US" sz="2800"/>
              <a:t>理解题目意思之后，逐年模拟即可，计算当年年末的固定资产余值，无形资产余值，未偿还投资贷款，未偿还流动资金贷款。</a:t>
            </a:r>
          </a:p>
          <a:p>
            <a:pPr>
              <a:lnSpc>
                <a:spcPct val="90000"/>
              </a:lnSpc>
            </a:pPr>
            <a:r>
              <a:rPr lang="zh-CN" altLang="en-US" sz="2800"/>
              <a:t>注意年初和年末的不同。</a:t>
            </a:r>
          </a:p>
          <a:p>
            <a:pPr>
              <a:lnSpc>
                <a:spcPct val="90000"/>
              </a:lnSpc>
            </a:pPr>
            <a:r>
              <a:rPr lang="zh-CN" altLang="en-US" sz="2800"/>
              <a:t>计算等额本利和还款额，可推数学公式为：</a:t>
            </a:r>
          </a:p>
          <a:p>
            <a:pPr>
              <a:lnSpc>
                <a:spcPct val="90000"/>
              </a:lnSpc>
            </a:pPr>
            <a:endParaRPr lang="zh-CN" altLang="en-US" sz="2800"/>
          </a:p>
          <a:p>
            <a:pPr>
              <a:lnSpc>
                <a:spcPct val="90000"/>
              </a:lnSpc>
            </a:pPr>
            <a:endParaRPr lang="zh-CN" altLang="en-US" sz="2800"/>
          </a:p>
          <a:p>
            <a:pPr>
              <a:lnSpc>
                <a:spcPct val="90000"/>
              </a:lnSpc>
            </a:pPr>
            <a:r>
              <a:rPr lang="zh-CN" altLang="en-US" sz="2800"/>
              <a:t>其中，A为年值，P为现值，i为利率，n为还款年限。还是比较容易推的。</a:t>
            </a:r>
          </a:p>
          <a:p>
            <a:pPr>
              <a:lnSpc>
                <a:spcPct val="90000"/>
              </a:lnSpc>
            </a:pPr>
            <a:r>
              <a:rPr lang="zh-CN" altLang="en-US" sz="2800"/>
              <a:t>用二分法也是可以做的。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348038" y="3789363"/>
          <a:ext cx="2160587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r:id="rId3" imgW="24689117" imgH="10668317" progId="Equation.3">
                  <p:embed/>
                </p:oleObj>
              </mc:Choice>
              <mc:Fallback>
                <p:oleObj r:id="rId3" imgW="24689117" imgH="1066831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789363"/>
                        <a:ext cx="2160587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8116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3003 Greedy Driver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3200" b="1" dirty="0" smtClean="0"/>
              <a:t>By </a:t>
            </a:r>
            <a:r>
              <a:rPr lang="en-US" altLang="zh-CN" sz="3200" b="1" dirty="0"/>
              <a:t>LI, Huang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51508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Greedy Driver </a:t>
            </a:r>
            <a:r>
              <a:rPr lang="zh-CN" altLang="en-US" dirty="0" smtClean="0"/>
              <a:t>题意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 smtClean="0"/>
              <a:t>一</a:t>
            </a:r>
            <a:r>
              <a:rPr lang="zh-CN" altLang="en-US" dirty="0"/>
              <a:t>个有向图</a:t>
            </a:r>
            <a:r>
              <a:rPr lang="zh-CN" altLang="en-US" dirty="0" smtClean="0"/>
              <a:t>，司机</a:t>
            </a:r>
            <a:r>
              <a:rPr lang="zh-CN" altLang="en-US" dirty="0"/>
              <a:t>接到任务要从起点开到终点。开始时油箱是满的，每段路耗油也已知。</a:t>
            </a:r>
          </a:p>
          <a:p>
            <a:r>
              <a:rPr lang="zh-CN" altLang="en-US" dirty="0"/>
              <a:t>图中有一些点是可以加油的</a:t>
            </a:r>
            <a:r>
              <a:rPr lang="zh-CN" altLang="en-US" dirty="0" smtClean="0"/>
              <a:t>，可以</a:t>
            </a:r>
            <a:r>
              <a:rPr lang="zh-CN" altLang="en-US" dirty="0"/>
              <a:t>在其中任意的点加任意次油，加多少也任意，加了以后不能超过油箱容量。</a:t>
            </a:r>
          </a:p>
          <a:p>
            <a:r>
              <a:rPr lang="zh-CN" altLang="en-US" dirty="0"/>
              <a:t>图中还有些点可以卖油，每个点收购的</a:t>
            </a:r>
            <a:r>
              <a:rPr lang="zh-CN" altLang="en-US" dirty="0" smtClean="0"/>
              <a:t>价格可能不一样</a:t>
            </a:r>
            <a:r>
              <a:rPr lang="zh-CN" altLang="en-US" dirty="0"/>
              <a:t>且已知</a:t>
            </a:r>
            <a:r>
              <a:rPr lang="zh-CN" altLang="en-US" dirty="0" smtClean="0"/>
              <a:t>，只能</a:t>
            </a:r>
            <a:r>
              <a:rPr lang="zh-CN" altLang="en-US" dirty="0"/>
              <a:t>卖一次。</a:t>
            </a:r>
          </a:p>
          <a:p>
            <a:r>
              <a:rPr lang="zh-CN" altLang="en-US" dirty="0"/>
              <a:t>求在完成任务的前提下（开到终点），最多能赚多少钱？</a:t>
            </a:r>
          </a:p>
        </p:txBody>
      </p:sp>
    </p:spTree>
    <p:extLst>
      <p:ext uri="{BB962C8B-B14F-4D97-AF65-F5344CB8AC3E}">
        <p14:creationId xmlns:p14="http://schemas.microsoft.com/office/powerpoint/2010/main" val="3582247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Greedy Driver </a:t>
            </a:r>
            <a:r>
              <a:rPr lang="zh-CN" altLang="en-US" dirty="0" smtClean="0"/>
              <a:t>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因为只能卖一次油，很容易想到要枚举在哪个点卖。</a:t>
            </a:r>
            <a:endParaRPr lang="en-US" altLang="zh-CN" dirty="0" smtClean="0"/>
          </a:p>
          <a:p>
            <a:r>
              <a:rPr lang="zh-CN" altLang="en-US" dirty="0" smtClean="0"/>
              <a:t>要使得答案尽可能大，卖的油要尽可能多，意味着到这个卖出的点的时候油箱内剩余的油尽可能多。</a:t>
            </a:r>
            <a:endParaRPr lang="en-US" altLang="zh-CN" dirty="0" smtClean="0"/>
          </a:p>
          <a:p>
            <a:r>
              <a:rPr lang="zh-CN" altLang="en-US" dirty="0"/>
              <a:t>卖的时候要保证卖完后还能开到</a:t>
            </a:r>
            <a:r>
              <a:rPr lang="zh-CN" altLang="en-US" dirty="0" smtClean="0"/>
              <a:t>终点</a:t>
            </a:r>
            <a:r>
              <a:rPr lang="zh-CN" altLang="en-US" dirty="0"/>
              <a:t>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901718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Greedy Driver </a:t>
            </a:r>
            <a:r>
              <a:rPr lang="zh-CN" altLang="en-US" dirty="0"/>
              <a:t>解法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从起点开始用类似</a:t>
            </a:r>
            <a:r>
              <a:rPr lang="en-US" altLang="zh-CN" dirty="0"/>
              <a:t>SPFA</a:t>
            </a:r>
            <a:r>
              <a:rPr lang="zh-CN" altLang="en-US" dirty="0"/>
              <a:t>的方法，更新“到这个点的最大油量”记为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</a:p>
          <a:p>
            <a:r>
              <a:rPr lang="zh-CN" altLang="en-US" dirty="0"/>
              <a:t>从终点开始逆向</a:t>
            </a:r>
            <a:r>
              <a:rPr lang="en-US" altLang="zh-CN" dirty="0"/>
              <a:t>SPFA</a:t>
            </a:r>
            <a:r>
              <a:rPr lang="zh-CN" altLang="en-US" dirty="0"/>
              <a:t>，更新“从这个点到终点的最小耗油”记为</a:t>
            </a:r>
            <a:r>
              <a:rPr lang="en-US" altLang="zh-CN" dirty="0"/>
              <a:t>b[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</a:p>
          <a:p>
            <a:r>
              <a:rPr lang="zh-CN" altLang="en-US" dirty="0"/>
              <a:t>那么答案就是</a:t>
            </a:r>
            <a:r>
              <a:rPr lang="en-US" altLang="zh-CN" dirty="0"/>
              <a:t>max((a[</a:t>
            </a:r>
            <a:r>
              <a:rPr lang="en-US" altLang="zh-CN" dirty="0" err="1"/>
              <a:t>i</a:t>
            </a:r>
            <a:r>
              <a:rPr lang="en-US" altLang="zh-CN" dirty="0"/>
              <a:t>] – b[</a:t>
            </a:r>
            <a:r>
              <a:rPr lang="en-US" altLang="zh-CN" dirty="0" err="1"/>
              <a:t>i</a:t>
            </a:r>
            <a:r>
              <a:rPr lang="en-US" altLang="zh-CN" dirty="0"/>
              <a:t>]) * price[</a:t>
            </a:r>
            <a:r>
              <a:rPr lang="en-US" altLang="zh-CN" dirty="0" err="1"/>
              <a:t>i</a:t>
            </a:r>
            <a:r>
              <a:rPr lang="en-US" altLang="zh-CN" dirty="0"/>
              <a:t>])</a:t>
            </a:r>
          </a:p>
          <a:p>
            <a:r>
              <a:rPr lang="zh-CN" altLang="en-US" dirty="0"/>
              <a:t>如果一个点既是加油</a:t>
            </a:r>
            <a:r>
              <a:rPr lang="zh-CN" altLang="en-US" dirty="0" smtClean="0"/>
              <a:t>点又是</a:t>
            </a:r>
            <a:r>
              <a:rPr lang="zh-CN" altLang="en-US" dirty="0"/>
              <a:t>卖油点，进行特判，可以赚到 </a:t>
            </a:r>
            <a:r>
              <a:rPr lang="en-US" altLang="zh-CN" dirty="0"/>
              <a:t>c * price[</a:t>
            </a:r>
            <a:r>
              <a:rPr lang="en-US" altLang="zh-CN" dirty="0" err="1"/>
              <a:t>i</a:t>
            </a:r>
            <a:r>
              <a:rPr lang="en-US" altLang="zh-CN" dirty="0"/>
              <a:t>]</a:t>
            </a:r>
            <a:r>
              <a:rPr lang="zh-CN" altLang="en-US" dirty="0"/>
              <a:t>，</a:t>
            </a:r>
            <a:r>
              <a:rPr lang="en-US" altLang="zh-CN" dirty="0"/>
              <a:t>c </a:t>
            </a:r>
            <a:r>
              <a:rPr lang="zh-CN" altLang="en-US" dirty="0"/>
              <a:t>为油箱容量</a:t>
            </a:r>
            <a:endParaRPr lang="en-US" altLang="zh-CN" dirty="0"/>
          </a:p>
          <a:p>
            <a:r>
              <a:rPr lang="zh-CN" altLang="en-US" dirty="0" smtClean="0"/>
              <a:t>其他特殊情况（到不了终点，边的消耗大于油箱容量等）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71102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3004 Jump and Kill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3200" b="1" dirty="0" smtClean="0"/>
              <a:t>By </a:t>
            </a:r>
            <a:r>
              <a:rPr lang="en-US" altLang="zh-CN" sz="3200" b="1" dirty="0"/>
              <a:t>ZHANG, Wen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1498301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Description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二维平面</a:t>
            </a:r>
            <a:r>
              <a:rPr lang="zh-CN" altLang="en-US" dirty="0" smtClean="0"/>
              <a:t>上有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个怪物，</a:t>
            </a:r>
            <a:r>
              <a:rPr lang="en-US" altLang="zh-CN" dirty="0" smtClean="0"/>
              <a:t>DZH</a:t>
            </a:r>
            <a:r>
              <a:rPr lang="zh-CN" altLang="en-US" dirty="0" smtClean="0"/>
              <a:t>可以跳到任意一个地点然后释放</a:t>
            </a:r>
            <a:r>
              <a:rPr lang="en-US" altLang="zh-CN" dirty="0" smtClean="0"/>
              <a:t>M</a:t>
            </a:r>
            <a:r>
              <a:rPr lang="zh-CN" altLang="en-US" dirty="0" smtClean="0"/>
              <a:t>次边长为</a:t>
            </a:r>
            <a:r>
              <a:rPr lang="en-US" altLang="zh-CN" dirty="0" smtClean="0"/>
              <a:t>A</a:t>
            </a:r>
            <a:r>
              <a:rPr lang="zh-CN" altLang="en-US" dirty="0" smtClean="0"/>
              <a:t>的正方形能量波，被能量波覆盖的怪物会被消灭。</a:t>
            </a:r>
            <a:r>
              <a:rPr lang="en-US" altLang="zh-CN" dirty="0" smtClean="0"/>
              <a:t>DZH</a:t>
            </a:r>
            <a:r>
              <a:rPr lang="zh-CN" altLang="en-US" dirty="0" smtClean="0"/>
              <a:t>释放的能量波可以是任何角度的。问一次最多可以杀多少怪物。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4778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Solution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zh-CN" altLang="en-US" dirty="0" smtClean="0"/>
                  <a:t>由于</a:t>
                </a:r>
                <a:r>
                  <a:rPr lang="en-US" altLang="zh-CN" dirty="0" smtClean="0"/>
                  <a:t>M&gt;=N</a:t>
                </a:r>
                <a:r>
                  <a:rPr lang="zh-CN" altLang="en-US" dirty="0" smtClean="0"/>
                  <a:t>，所以实际上</a:t>
                </a:r>
                <a:r>
                  <a:rPr lang="en-US" altLang="zh-CN" dirty="0" smtClean="0"/>
                  <a:t>DZH</a:t>
                </a:r>
                <a:r>
                  <a:rPr lang="zh-CN" altLang="en-US" dirty="0" smtClean="0"/>
                  <a:t>释放的</a:t>
                </a:r>
                <a:r>
                  <a:rPr lang="en-US" altLang="zh-CN" dirty="0" smtClean="0"/>
                  <a:t>M</a:t>
                </a:r>
                <a:r>
                  <a:rPr lang="zh-CN" altLang="en-US" dirty="0" smtClean="0"/>
                  <a:t>次能量波实际上可以将以</a:t>
                </a:r>
                <a:r>
                  <a:rPr lang="en-US" altLang="zh-CN" dirty="0" smtClean="0"/>
                  <a:t>DZH</a:t>
                </a:r>
                <a:r>
                  <a:rPr lang="zh-CN" altLang="en-US" dirty="0" smtClean="0"/>
                  <a:t>为圆心，以</a:t>
                </a:r>
                <a:r>
                  <a:rPr lang="en-US" altLang="zh-CN" dirty="0" smtClean="0"/>
                  <a:t>A/</a:t>
                </a:r>
                <a14:m>
                  <m:oMath xmlns:m="http://schemas.openxmlformats.org/officeDocument/2006/math">
                    <m:r>
                      <a:rPr lang="en-US" altLang="zh-CN" i="1" smtClean="0">
                        <a:latin typeface="Cambria Math"/>
                        <a:ea typeface="Cambria Math"/>
                      </a:rPr>
                      <m:t>√</m:t>
                    </m:r>
                  </m:oMath>
                </a14:m>
                <a:r>
                  <a:rPr lang="en-US" altLang="zh-CN" dirty="0" smtClean="0"/>
                  <a:t>2</a:t>
                </a:r>
              </a:p>
              <a:p>
                <a:r>
                  <a:rPr lang="zh-CN" altLang="en-US" dirty="0" smtClean="0"/>
                  <a:t>为半径的园内的怪物全部杀掉。于是题目可以转化成以所有怪物为圆心以</a:t>
                </a:r>
                <a:r>
                  <a:rPr lang="en-US" altLang="zh-CN" dirty="0" smtClean="0"/>
                  <a:t>A/</a:t>
                </a:r>
                <a14:m>
                  <m:oMath xmlns:m="http://schemas.openxmlformats.org/officeDocument/2006/math">
                    <m:r>
                      <a:rPr lang="en-US" altLang="zh-CN" i="1" smtClean="0">
                        <a:latin typeface="Cambria Math"/>
                        <a:ea typeface="Cambria Math"/>
                      </a:rPr>
                      <m:t>√</m:t>
                    </m:r>
                  </m:oMath>
                </a14:m>
                <a:r>
                  <a:rPr lang="en-US" altLang="zh-CN" dirty="0" smtClean="0"/>
                  <a:t>2</a:t>
                </a:r>
                <a:r>
                  <a:rPr lang="zh-CN" altLang="en-US" dirty="0" smtClean="0"/>
                  <a:t>为半径画圆，求最多有多少圆可以同时</a:t>
                </a:r>
                <a:r>
                  <a:rPr lang="zh-CN" altLang="en-US" dirty="0"/>
                  <a:t>覆盖</a:t>
                </a:r>
                <a:r>
                  <a:rPr lang="zh-CN" altLang="en-US" dirty="0" smtClean="0"/>
                  <a:t>一个点。</a:t>
                </a:r>
                <a:endParaRPr lang="en-US" altLang="zh-CN" dirty="0" smtClean="0"/>
              </a:p>
              <a:p>
                <a:r>
                  <a:rPr lang="zh-CN" altLang="en-US" dirty="0"/>
                  <a:t>被多个圆同时覆盖的</a:t>
                </a:r>
                <a:r>
                  <a:rPr lang="zh-CN" altLang="en-US" dirty="0" smtClean="0"/>
                  <a:t>区域必然由圆弧和圆与圆的交点围成。所以可以枚举所有圆与圆的交点，然后依次判断他们最多可以被多少个园覆盖。</a:t>
                </a:r>
                <a:endParaRPr lang="en-US" altLang="zh-CN" dirty="0" smtClean="0"/>
              </a:p>
              <a:p>
                <a:r>
                  <a:rPr lang="zh-CN" altLang="en-US"/>
                  <a:t>注意可能</a:t>
                </a:r>
                <a:r>
                  <a:rPr lang="zh-CN" altLang="en-US" smtClean="0"/>
                  <a:t>出现多点共圆的情况。</a:t>
                </a:r>
                <a:endParaRPr lang="en-US" altLang="zh-CN" dirty="0" smtClean="0"/>
              </a:p>
              <a:p>
                <a:r>
                  <a:rPr lang="zh-CN" altLang="en-US" dirty="0"/>
                  <a:t>时间复杂</a:t>
                </a:r>
                <a:r>
                  <a:rPr lang="zh-CN" altLang="en-US" dirty="0" smtClean="0"/>
                  <a:t>度</a:t>
                </a:r>
                <a:r>
                  <a:rPr lang="en-US" altLang="zh-CN" dirty="0" smtClean="0"/>
                  <a:t>O(n^3)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4313" r="-525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448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3001 </a:t>
            </a:r>
            <a:r>
              <a:rPr lang="en-US" altLang="zh-CN" dirty="0" smtClean="0"/>
              <a:t>Pan‘s </a:t>
            </a:r>
            <a:r>
              <a:rPr lang="en-US" altLang="zh-CN" dirty="0"/>
              <a:t>Labyrinth </a:t>
            </a:r>
            <a:r>
              <a:rPr lang="en-US" altLang="zh-CN" dirty="0" smtClean="0"/>
              <a:t>[</a:t>
            </a:r>
            <a:r>
              <a:rPr lang="zh-CN" altLang="en-US" dirty="0" smtClean="0"/>
              <a:t>凸包</a:t>
            </a:r>
            <a:r>
              <a:rPr lang="en-US" altLang="zh-CN" dirty="0" smtClean="0"/>
              <a:t>+</a:t>
            </a:r>
            <a:r>
              <a:rPr lang="zh-CN" altLang="en-US" dirty="0" smtClean="0"/>
              <a:t>极角排序</a:t>
            </a:r>
            <a:r>
              <a:rPr lang="en-US" altLang="zh-CN" dirty="0" smtClean="0"/>
              <a:t>] </a:t>
            </a:r>
            <a:r>
              <a:rPr lang="zh-CN" altLang="en-US" dirty="0" smtClean="0"/>
              <a:t>*</a:t>
            </a:r>
            <a:r>
              <a:rPr lang="en-US" altLang="zh-CN" dirty="0" smtClean="0"/>
              <a:t>*</a:t>
            </a:r>
          </a:p>
          <a:p>
            <a:r>
              <a:rPr lang="en-US" altLang="zh-CN" dirty="0"/>
              <a:t>3002 Build the Park III </a:t>
            </a:r>
            <a:r>
              <a:rPr lang="en-US" altLang="zh-CN" dirty="0" smtClean="0"/>
              <a:t>[</a:t>
            </a:r>
            <a:r>
              <a:rPr lang="zh-CN" altLang="en-US" dirty="0"/>
              <a:t>模拟</a:t>
            </a:r>
            <a:r>
              <a:rPr lang="en-US" altLang="zh-CN" dirty="0" smtClean="0"/>
              <a:t>] </a:t>
            </a:r>
            <a:r>
              <a:rPr lang="zh-CN" altLang="en-US" dirty="0" smtClean="0"/>
              <a:t>***</a:t>
            </a:r>
            <a:endParaRPr lang="en-US" altLang="zh-CN" dirty="0" smtClean="0"/>
          </a:p>
          <a:p>
            <a:r>
              <a:rPr lang="en-US" altLang="zh-CN" dirty="0"/>
              <a:t>3003 Greedy Driver </a:t>
            </a:r>
            <a:r>
              <a:rPr lang="en-US" altLang="zh-CN" dirty="0" smtClean="0"/>
              <a:t>[</a:t>
            </a:r>
            <a:r>
              <a:rPr lang="zh-CN" altLang="en-US" dirty="0" smtClean="0"/>
              <a:t>最</a:t>
            </a:r>
            <a:r>
              <a:rPr lang="zh-CN" altLang="en-US" dirty="0" smtClean="0"/>
              <a:t>短路</a:t>
            </a:r>
            <a:r>
              <a:rPr lang="en-US" altLang="zh-CN" dirty="0" smtClean="0"/>
              <a:t>] </a:t>
            </a:r>
            <a:r>
              <a:rPr lang="zh-CN" altLang="en-US" dirty="0" smtClean="0"/>
              <a:t>**</a:t>
            </a:r>
            <a:endParaRPr lang="en-US" altLang="zh-CN" dirty="0" smtClean="0"/>
          </a:p>
          <a:p>
            <a:r>
              <a:rPr lang="en-US" altLang="zh-CN" dirty="0"/>
              <a:t>3</a:t>
            </a:r>
            <a:r>
              <a:rPr lang="en-US" altLang="zh-CN" dirty="0" smtClean="0"/>
              <a:t>004 </a:t>
            </a:r>
            <a:r>
              <a:rPr lang="en-US" altLang="zh-CN" dirty="0"/>
              <a:t>Jump and Kill </a:t>
            </a:r>
            <a:r>
              <a:rPr lang="en-US" altLang="zh-CN" dirty="0" smtClean="0"/>
              <a:t>[</a:t>
            </a:r>
            <a:r>
              <a:rPr lang="zh-CN" altLang="en-US" dirty="0" smtClean="0"/>
              <a:t>圆与圆求交</a:t>
            </a:r>
            <a:r>
              <a:rPr lang="en-US" altLang="zh-CN" dirty="0" smtClean="0"/>
              <a:t>] </a:t>
            </a:r>
            <a:r>
              <a:rPr lang="zh-CN" altLang="en-US" dirty="0" smtClean="0"/>
              <a:t>*</a:t>
            </a:r>
            <a:endParaRPr lang="en-US" altLang="zh-CN" dirty="0" smtClean="0"/>
          </a:p>
          <a:p>
            <a:r>
              <a:rPr lang="en-US" altLang="zh-CN" dirty="0"/>
              <a:t>3</a:t>
            </a:r>
            <a:r>
              <a:rPr lang="en-US" altLang="zh-CN" dirty="0" smtClean="0"/>
              <a:t>005 </a:t>
            </a:r>
            <a:r>
              <a:rPr lang="en-US" altLang="zh-CN" dirty="0"/>
              <a:t>New </a:t>
            </a:r>
            <a:r>
              <a:rPr lang="en-US" altLang="zh-CN" dirty="0" smtClean="0"/>
              <a:t>Governor‘s </a:t>
            </a:r>
            <a:r>
              <a:rPr lang="en-US" altLang="zh-CN" dirty="0"/>
              <a:t>Problem </a:t>
            </a:r>
            <a:r>
              <a:rPr lang="en-US" altLang="zh-CN" dirty="0" smtClean="0"/>
              <a:t>[</a:t>
            </a:r>
            <a:r>
              <a:rPr lang="zh-CN" altLang="en-US" dirty="0" smtClean="0"/>
              <a:t>枚举</a:t>
            </a:r>
            <a:r>
              <a:rPr lang="en-US" altLang="zh-CN" dirty="0" smtClean="0"/>
              <a:t>] </a:t>
            </a:r>
            <a:r>
              <a:rPr lang="zh-CN" altLang="en-US" dirty="0" smtClean="0"/>
              <a:t>**</a:t>
            </a:r>
            <a:endParaRPr lang="en-US" altLang="zh-CN" dirty="0" smtClean="0"/>
          </a:p>
          <a:p>
            <a:r>
              <a:rPr lang="en-US" altLang="zh-CN" dirty="0"/>
              <a:t>3</a:t>
            </a:r>
            <a:r>
              <a:rPr lang="en-US" altLang="zh-CN" dirty="0" smtClean="0"/>
              <a:t>006 </a:t>
            </a:r>
            <a:r>
              <a:rPr lang="en-US" altLang="zh-CN" dirty="0"/>
              <a:t>Party </a:t>
            </a:r>
            <a:r>
              <a:rPr lang="en-US" altLang="zh-CN" dirty="0" smtClean="0"/>
              <a:t>[</a:t>
            </a:r>
            <a:r>
              <a:rPr lang="zh-CN" altLang="en-US" dirty="0"/>
              <a:t>贪心</a:t>
            </a:r>
            <a:r>
              <a:rPr lang="en-US" altLang="zh-CN" dirty="0" smtClean="0"/>
              <a:t>] </a:t>
            </a:r>
            <a:r>
              <a:rPr lang="zh-CN" altLang="en-US" dirty="0" smtClean="0"/>
              <a:t>*</a:t>
            </a:r>
            <a:endParaRPr lang="en-US" altLang="zh-CN" dirty="0" smtClean="0"/>
          </a:p>
          <a:p>
            <a:r>
              <a:rPr lang="en-US" altLang="zh-CN" dirty="0" smtClean="0"/>
              <a:t>3007 </a:t>
            </a:r>
            <a:r>
              <a:rPr lang="en-US" altLang="zh-CN" dirty="0" err="1" smtClean="0"/>
              <a:t>Bellywhite‘s</a:t>
            </a:r>
            <a:r>
              <a:rPr lang="en-US" altLang="zh-CN" dirty="0" smtClean="0"/>
              <a:t> </a:t>
            </a:r>
            <a:r>
              <a:rPr lang="en-US" altLang="zh-CN" dirty="0"/>
              <a:t>Algorithm </a:t>
            </a:r>
            <a:r>
              <a:rPr lang="en-US" altLang="zh-CN" dirty="0" smtClean="0"/>
              <a:t>Homework</a:t>
            </a:r>
          </a:p>
          <a:p>
            <a:pPr marL="0" indent="0">
              <a:buNone/>
            </a:pPr>
            <a:r>
              <a:rPr lang="en-US" altLang="zh-CN" dirty="0"/>
              <a:t>	</a:t>
            </a:r>
            <a:r>
              <a:rPr lang="en-US" altLang="zh-CN" dirty="0" smtClean="0"/>
              <a:t>    [</a:t>
            </a:r>
            <a:r>
              <a:rPr lang="zh-CN" altLang="en-US" dirty="0" smtClean="0"/>
              <a:t>根据顶点度数分类维护</a:t>
            </a:r>
            <a:r>
              <a:rPr lang="en-US" altLang="zh-CN" dirty="0" smtClean="0"/>
              <a:t>] </a:t>
            </a:r>
            <a:r>
              <a:rPr lang="zh-CN" altLang="en-US" dirty="0" smtClean="0"/>
              <a:t>****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55445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3005 New Governor's Problem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3200" b="1" dirty="0" smtClean="0"/>
              <a:t>By TANG, </a:t>
            </a:r>
            <a:r>
              <a:rPr lang="en-US" altLang="zh-CN" sz="3200" b="1" dirty="0" err="1" smtClean="0"/>
              <a:t>Yajie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6746152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CN" altLang="zh-CN" sz="3200">
                <a:sym typeface="宋体" pitchFamily="2" charset="-122"/>
              </a:rPr>
              <a:t>•</a:t>
            </a:r>
            <a:r>
              <a:rPr lang="zh-CN" sz="3200"/>
              <a:t>题目大意：有</a:t>
            </a:r>
            <a:r>
              <a:rPr lang="zh-CN" altLang="zh-CN" sz="3200"/>
              <a:t>N</a:t>
            </a:r>
            <a:r>
              <a:rPr lang="zh-CN" sz="3200"/>
              <a:t>个点，</a:t>
            </a:r>
            <a:r>
              <a:rPr lang="zh-CN" altLang="zh-CN" sz="3200"/>
              <a:t>M</a:t>
            </a:r>
            <a:r>
              <a:rPr lang="zh-CN" sz="3200"/>
              <a:t>条无向边。每条边有一个流量上限</a:t>
            </a:r>
            <a:r>
              <a:rPr lang="zh-CN" altLang="zh-CN" sz="3200"/>
              <a:t>Ci</a:t>
            </a:r>
            <a:r>
              <a:rPr lang="zh-CN" sz="3200"/>
              <a:t>。现在可以删去最多</a:t>
            </a:r>
            <a:r>
              <a:rPr lang="zh-CN" altLang="zh-CN" sz="3200"/>
              <a:t>K</a:t>
            </a:r>
            <a:r>
              <a:rPr lang="zh-CN" sz="3200"/>
              <a:t>条边。求删去边之后网络中最大流最小能为多少。</a:t>
            </a:r>
            <a:br>
              <a:rPr lang="zh-CN" sz="3200"/>
            </a:br>
            <a:r>
              <a:rPr lang="zh-CN" sz="3200"/>
              <a:t/>
            </a:r>
            <a:br>
              <a:rPr lang="zh-CN" sz="3200"/>
            </a:br>
            <a:r>
              <a:rPr lang="zh-CN" altLang="zh-CN" sz="3200">
                <a:sym typeface="宋体" pitchFamily="2" charset="-122"/>
              </a:rPr>
              <a:t>•N &lt;= 10</a:t>
            </a:r>
            <a:br>
              <a:rPr lang="zh-CN" altLang="zh-CN" sz="3200">
                <a:sym typeface="宋体" pitchFamily="2" charset="-122"/>
              </a:rPr>
            </a:br>
            <a:r>
              <a:rPr lang="zh-CN" altLang="zh-CN" sz="3200">
                <a:sym typeface="宋体" pitchFamily="2" charset="-122"/>
              </a:rPr>
              <a:t/>
            </a:r>
            <a:br>
              <a:rPr lang="zh-CN" altLang="zh-CN" sz="3200">
                <a:sym typeface="宋体" pitchFamily="2" charset="-122"/>
              </a:rPr>
            </a:br>
            <a:r>
              <a:rPr lang="zh-CN" altLang="zh-CN" sz="3200">
                <a:sym typeface="宋体" pitchFamily="2" charset="-122"/>
              </a:rPr>
              <a:t>•M &lt;= 1000</a:t>
            </a:r>
            <a:br>
              <a:rPr lang="zh-CN" altLang="zh-CN" sz="3200">
                <a:sym typeface="宋体" pitchFamily="2" charset="-122"/>
              </a:rPr>
            </a:br>
            <a:r>
              <a:rPr lang="zh-CN" altLang="zh-CN" sz="3200">
                <a:sym typeface="宋体" pitchFamily="2" charset="-122"/>
              </a:rPr>
              <a:t/>
            </a:r>
            <a:br>
              <a:rPr lang="zh-CN" altLang="zh-CN" sz="3200">
                <a:sym typeface="宋体" pitchFamily="2" charset="-122"/>
              </a:rPr>
            </a:br>
            <a:r>
              <a:rPr lang="zh-CN" altLang="zh-CN" sz="3200">
                <a:sym typeface="宋体" pitchFamily="2" charset="-122"/>
              </a:rPr>
              <a:t>•Ci &lt;= 10^8</a:t>
            </a:r>
          </a:p>
        </p:txBody>
      </p:sp>
    </p:spTree>
    <p:extLst>
      <p:ext uri="{BB962C8B-B14F-4D97-AF65-F5344CB8AC3E}">
        <p14:creationId xmlns:p14="http://schemas.microsoft.com/office/powerpoint/2010/main" val="7243651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95288" y="836613"/>
            <a:ext cx="8648700" cy="557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400">
                <a:sym typeface="宋体" pitchFamily="2" charset="-122"/>
              </a:rPr>
              <a:t>•</a:t>
            </a:r>
            <a:r>
              <a:rPr lang="zh-CN" altLang="en-US" sz="2400"/>
              <a:t>每一种最大流对应一种最小割，跨S集与T集的边在最小割中。</a:t>
            </a:r>
          </a:p>
          <a:p>
            <a:endParaRPr lang="zh-CN" altLang="en-US" sz="2400"/>
          </a:p>
          <a:p>
            <a:r>
              <a:rPr lang="zh-CN" altLang="en-US" sz="2400">
                <a:sym typeface="宋体" pitchFamily="2" charset="-122"/>
              </a:rPr>
              <a:t>•枚举</a:t>
            </a:r>
            <a:r>
              <a:rPr lang="zh-CN" altLang="en-US" sz="2400">
                <a:solidFill>
                  <a:srgbClr val="FF0000"/>
                </a:solidFill>
                <a:sym typeface="宋体" pitchFamily="2" charset="-122"/>
              </a:rPr>
              <a:t>删去边之后</a:t>
            </a:r>
            <a:r>
              <a:rPr lang="zh-CN" altLang="en-US" sz="2400">
                <a:sym typeface="宋体" pitchFamily="2" charset="-122"/>
              </a:rPr>
              <a:t>求得的最大流所对应的割集。2^N</a:t>
            </a:r>
          </a:p>
          <a:p>
            <a:endParaRPr lang="zh-CN" altLang="en-US" sz="2400">
              <a:sym typeface="宋体" pitchFamily="2" charset="-122"/>
            </a:endParaRPr>
          </a:p>
          <a:p>
            <a:r>
              <a:rPr lang="zh-CN" altLang="en-US" sz="2400">
                <a:sym typeface="宋体" pitchFamily="2" charset="-122"/>
              </a:rPr>
              <a:t>•跨S集与T集的边最多能够被删去K条。</a:t>
            </a:r>
          </a:p>
          <a:p>
            <a:endParaRPr lang="zh-CN" altLang="en-US" sz="2400">
              <a:sym typeface="宋体" pitchFamily="2" charset="-122"/>
            </a:endParaRPr>
          </a:p>
          <a:p>
            <a:r>
              <a:rPr lang="zh-CN" altLang="en-US" sz="2400">
                <a:sym typeface="宋体" pitchFamily="2" charset="-122"/>
              </a:rPr>
              <a:t>•选择权值前K大的边删去，则剩下的边权和最小。即所对应的</a:t>
            </a:r>
          </a:p>
          <a:p>
            <a:r>
              <a:rPr lang="zh-CN" altLang="en-US" sz="2400">
                <a:sym typeface="宋体" pitchFamily="2" charset="-122"/>
              </a:rPr>
              <a:t>删去边后的最大流最小。</a:t>
            </a:r>
          </a:p>
          <a:p>
            <a:endParaRPr lang="zh-CN" altLang="en-US" sz="2400">
              <a:sym typeface="宋体" pitchFamily="2" charset="-122"/>
            </a:endParaRPr>
          </a:p>
          <a:p>
            <a:r>
              <a:rPr lang="zh-CN" altLang="en-US" sz="2400">
                <a:sym typeface="宋体" pitchFamily="2" charset="-122"/>
              </a:rPr>
              <a:t>•时间复杂度O(MlogM + 2^N * M)</a:t>
            </a:r>
          </a:p>
          <a:p>
            <a:endParaRPr lang="zh-CN" altLang="en-US" sz="2400">
              <a:sym typeface="宋体" pitchFamily="2" charset="-122"/>
            </a:endParaRPr>
          </a:p>
          <a:p>
            <a:r>
              <a:rPr lang="zh-CN" altLang="en-US" sz="2400">
                <a:sym typeface="宋体" pitchFamily="2" charset="-122"/>
              </a:rPr>
              <a:t>•70组数据</a:t>
            </a:r>
          </a:p>
          <a:p>
            <a:endParaRPr lang="zh-CN" altLang="en-US" sz="2400">
              <a:sym typeface="宋体" pitchFamily="2" charset="-122"/>
            </a:endParaRPr>
          </a:p>
          <a:p>
            <a:endParaRPr lang="zh-CN" altLang="en-US" sz="2400"/>
          </a:p>
          <a:p>
            <a:endParaRPr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2538333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3006 Party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3200" b="1" dirty="0" smtClean="0"/>
              <a:t>By ZHU, </a:t>
            </a:r>
            <a:r>
              <a:rPr lang="en-US" altLang="zh-CN" sz="3200" b="1" dirty="0" err="1" smtClean="0"/>
              <a:t>Jiale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941154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做法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贪心</a:t>
            </a:r>
            <a:endParaRPr lang="en-US" altLang="zh-CN" dirty="0"/>
          </a:p>
          <a:p>
            <a:r>
              <a:rPr lang="zh-CN" altLang="en-US" dirty="0"/>
              <a:t>方法就是不断把认识的人少于</a:t>
            </a:r>
            <a:r>
              <a:rPr lang="en-US" altLang="zh-CN" dirty="0"/>
              <a:t>x</a:t>
            </a:r>
            <a:r>
              <a:rPr lang="zh-CN" altLang="en-US" dirty="0"/>
              <a:t>的人排除掉，最后剩下的人就是最大方案</a:t>
            </a:r>
            <a:endParaRPr lang="en-US" altLang="zh-CN" dirty="0"/>
          </a:p>
          <a:p>
            <a:r>
              <a:rPr lang="zh-CN" altLang="en-US" dirty="0"/>
              <a:t>证明：认识人数少于</a:t>
            </a:r>
            <a:r>
              <a:rPr lang="en-US" altLang="zh-CN" dirty="0"/>
              <a:t>x</a:t>
            </a:r>
            <a:r>
              <a:rPr lang="zh-CN" altLang="en-US" dirty="0"/>
              <a:t>的人一定不可能被邀请，所以排除他们没有问题。剩下的人每个人都至少认识</a:t>
            </a:r>
            <a:r>
              <a:rPr lang="en-US" altLang="zh-CN" dirty="0"/>
              <a:t>x</a:t>
            </a:r>
            <a:r>
              <a:rPr lang="zh-CN" altLang="en-US" dirty="0"/>
              <a:t>人，所以肯定可以被邀请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844812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3007 </a:t>
            </a:r>
            <a:r>
              <a:rPr lang="en-US" altLang="zh-CN" dirty="0" err="1" smtClean="0"/>
              <a:t>Bellywhite's</a:t>
            </a:r>
            <a:r>
              <a:rPr lang="en-US" altLang="zh-CN" dirty="0" smtClean="0"/>
              <a:t> </a:t>
            </a:r>
            <a:br>
              <a:rPr lang="en-US" altLang="zh-CN" dirty="0" smtClean="0"/>
            </a:br>
            <a:r>
              <a:rPr lang="en-US" altLang="zh-CN" dirty="0" smtClean="0"/>
              <a:t>Algorithm </a:t>
            </a:r>
            <a:r>
              <a:rPr lang="en-US" altLang="zh-CN" dirty="0"/>
              <a:t>Homework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3200" b="1" dirty="0" smtClean="0"/>
              <a:t>By YU, </a:t>
            </a:r>
            <a:r>
              <a:rPr lang="en-US" altLang="zh-CN" sz="3200" b="1" dirty="0" err="1" smtClean="0"/>
              <a:t>Xiaoyao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1984343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题目大意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给出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个点，</a:t>
            </a:r>
            <a:r>
              <a:rPr lang="en-US" altLang="zh-CN" dirty="0" smtClean="0"/>
              <a:t>M</a:t>
            </a:r>
            <a:r>
              <a:rPr lang="zh-CN" altLang="en-US" dirty="0" smtClean="0"/>
              <a:t>条无向边，每条边有一个边权。无自环，可能会有重边。</a:t>
            </a:r>
            <a:endParaRPr lang="en-US" altLang="zh-CN" dirty="0" smtClean="0"/>
          </a:p>
          <a:p>
            <a:r>
              <a:rPr lang="zh-CN" altLang="en-US" dirty="0" smtClean="0"/>
              <a:t>给出</a:t>
            </a:r>
            <a:r>
              <a:rPr lang="en-US" altLang="zh-CN" dirty="0" smtClean="0"/>
              <a:t>Q</a:t>
            </a:r>
            <a:r>
              <a:rPr lang="zh-CN" altLang="en-US" dirty="0" smtClean="0"/>
              <a:t>个操作：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Q X</a:t>
            </a:r>
            <a:r>
              <a:rPr lang="zh-CN" altLang="en-US" dirty="0" smtClean="0"/>
              <a:t>：查询满足条件的边权和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Q A</a:t>
            </a:r>
            <a:r>
              <a:rPr lang="zh-CN" altLang="en-US" dirty="0" smtClean="0"/>
              <a:t>：输出所有边权和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Q +</a:t>
            </a:r>
            <a:r>
              <a:rPr lang="zh-CN" altLang="en-US" dirty="0" smtClean="0"/>
              <a:t>：输出所有正权值的边权和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Q -</a:t>
            </a:r>
            <a:r>
              <a:rPr lang="zh-CN" altLang="en-US" dirty="0" smtClean="0"/>
              <a:t>：输出所有负权值的边权和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C X</a:t>
            </a:r>
            <a:r>
              <a:rPr lang="zh-CN" altLang="en-US" dirty="0" smtClean="0"/>
              <a:t>：修改</a:t>
            </a:r>
            <a:r>
              <a:rPr lang="en-US" altLang="zh-CN" dirty="0" smtClean="0"/>
              <a:t>X</a:t>
            </a:r>
            <a:r>
              <a:rPr lang="zh-CN" altLang="en-US" dirty="0" smtClean="0"/>
              <a:t>点所连的每条边的边权取相反数。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523484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预处理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 smtClean="0"/>
              <a:t>将顶点分为两类：</a:t>
            </a:r>
            <a:endParaRPr lang="en-US" altLang="zh-CN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dirty="0" smtClean="0"/>
              <a:t>度 </a:t>
            </a:r>
            <a:r>
              <a:rPr lang="en-US" altLang="zh-CN" dirty="0" smtClean="0"/>
              <a:t>&lt;=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</a:t>
            </a:r>
          </a:p>
          <a:p>
            <a:pPr marL="971550" lvl="1" indent="-514350">
              <a:buFont typeface="+mj-lt"/>
              <a:buAutoNum type="arabicPeriod"/>
            </a:pPr>
            <a:r>
              <a:rPr lang="zh-CN" altLang="en-US" dirty="0" smtClean="0"/>
              <a:t>度 </a:t>
            </a:r>
            <a:r>
              <a:rPr lang="en-US" altLang="zh-CN" dirty="0" smtClean="0"/>
              <a:t>&gt;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</a:t>
            </a:r>
            <a:endParaRPr lang="en-US" altLang="zh-CN" dirty="0"/>
          </a:p>
          <a:p>
            <a:r>
              <a:rPr lang="zh-CN" altLang="en-US" dirty="0" smtClean="0"/>
              <a:t>对于每个点 </a:t>
            </a:r>
            <a:r>
              <a:rPr lang="en-US" altLang="zh-CN" dirty="0" smtClean="0"/>
              <a:t>x</a:t>
            </a:r>
            <a:r>
              <a:rPr lang="zh-CN" altLang="en-US" dirty="0" smtClean="0"/>
              <a:t>，维护 </a:t>
            </a:r>
            <a:r>
              <a:rPr lang="en-US" altLang="zh-CN" dirty="0" smtClean="0"/>
              <a:t>sum[0][x] </a:t>
            </a:r>
            <a:r>
              <a:rPr lang="zh-CN" altLang="en-US" dirty="0" smtClean="0"/>
              <a:t>和 </a:t>
            </a:r>
            <a:r>
              <a:rPr lang="en-US" altLang="zh-CN" dirty="0" smtClean="0"/>
              <a:t>sum[1][x]</a:t>
            </a:r>
            <a:r>
              <a:rPr lang="zh-CN" altLang="en-US" dirty="0" smtClean="0"/>
              <a:t>，分别表示属于它的</a:t>
            </a:r>
            <a:r>
              <a:rPr lang="zh-CN" altLang="en-US" dirty="0"/>
              <a:t>负</a:t>
            </a:r>
            <a:r>
              <a:rPr lang="zh-CN" altLang="en-US" dirty="0" smtClean="0"/>
              <a:t>（正</a:t>
            </a:r>
            <a:r>
              <a:rPr lang="zh-CN" altLang="en-US" dirty="0"/>
              <a:t>）</a:t>
            </a:r>
            <a:r>
              <a:rPr lang="zh-CN" altLang="en-US" dirty="0" smtClean="0"/>
              <a:t>边的边权和。</a:t>
            </a:r>
            <a:endParaRPr lang="en-US" altLang="zh-CN" dirty="0" smtClean="0"/>
          </a:p>
          <a:p>
            <a:r>
              <a:rPr lang="zh-CN" altLang="en-US" dirty="0" smtClean="0"/>
              <a:t>对于每条边，判断它属于哪一个点来维护：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只有一个端点的度 </a:t>
            </a:r>
            <a:r>
              <a:rPr lang="en-US" altLang="zh-CN" dirty="0" smtClean="0"/>
              <a:t>&gt;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</a:t>
            </a:r>
            <a:r>
              <a:rPr lang="zh-CN" altLang="en-US" dirty="0"/>
              <a:t> </a:t>
            </a:r>
            <a:r>
              <a:rPr lang="en-US" altLang="zh-CN" dirty="0" smtClean="0">
                <a:sym typeface="Wingdings" pitchFamily="2" charset="2"/>
              </a:rPr>
              <a:t> </a:t>
            </a:r>
            <a:r>
              <a:rPr lang="zh-CN" altLang="en-US" dirty="0" smtClean="0">
                <a:sym typeface="Wingdings" pitchFamily="2" charset="2"/>
              </a:rPr>
              <a:t>属于度较大的点</a:t>
            </a:r>
            <a:endParaRPr lang="en-US" altLang="zh-CN" dirty="0" smtClean="0"/>
          </a:p>
          <a:p>
            <a:pPr lvl="1"/>
            <a:r>
              <a:rPr lang="zh-CN" altLang="en-US" dirty="0"/>
              <a:t>两个端点的度都 </a:t>
            </a:r>
            <a:r>
              <a:rPr lang="en-US" altLang="zh-CN" dirty="0"/>
              <a:t>&gt;</a:t>
            </a:r>
            <a:r>
              <a:rPr lang="en-US" altLang="zh-CN" dirty="0" smtClean="0"/>
              <a:t> </a:t>
            </a:r>
            <a:r>
              <a:rPr lang="en-US" altLang="zh-CN" dirty="0" err="1"/>
              <a:t>sqrt</a:t>
            </a:r>
            <a:r>
              <a:rPr lang="en-US" altLang="zh-CN" dirty="0"/>
              <a:t>(M) </a:t>
            </a:r>
            <a:r>
              <a:rPr lang="en-US" altLang="zh-CN" dirty="0" smtClean="0">
                <a:sym typeface="Wingdings" pitchFamily="2" charset="2"/>
              </a:rPr>
              <a:t> </a:t>
            </a:r>
            <a:r>
              <a:rPr lang="zh-CN" altLang="en-US" dirty="0" smtClean="0">
                <a:sym typeface="Wingdings" pitchFamily="2" charset="2"/>
              </a:rPr>
              <a:t>属于任意一个点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两个端点的度都 </a:t>
            </a:r>
            <a:r>
              <a:rPr lang="en-US" altLang="zh-CN" dirty="0" smtClean="0"/>
              <a:t>&lt;=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 </a:t>
            </a:r>
            <a:r>
              <a:rPr lang="en-US" altLang="zh-CN" dirty="0" smtClean="0">
                <a:sym typeface="Wingdings" pitchFamily="2" charset="2"/>
              </a:rPr>
              <a:t> </a:t>
            </a:r>
            <a:r>
              <a:rPr lang="zh-CN" altLang="en-US" dirty="0" smtClean="0">
                <a:sym typeface="Wingdings" pitchFamily="2" charset="2"/>
              </a:rPr>
              <a:t>由一个全局变量维护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3818974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修改操作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修改</a:t>
            </a:r>
            <a:r>
              <a:rPr lang="zh-CN" altLang="en-US" dirty="0" smtClean="0"/>
              <a:t>度 </a:t>
            </a:r>
            <a:r>
              <a:rPr lang="en-US" altLang="zh-CN" dirty="0" smtClean="0"/>
              <a:t>&lt;=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 </a:t>
            </a:r>
            <a:r>
              <a:rPr lang="zh-CN" altLang="en-US" dirty="0" smtClean="0"/>
              <a:t>的点：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相连的每条边都不属于它维护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直接枚举每条相连的边，维护对应点的 </a:t>
            </a:r>
            <a:r>
              <a:rPr lang="en-US" altLang="zh-CN" dirty="0" smtClean="0"/>
              <a:t>sum </a:t>
            </a:r>
            <a:r>
              <a:rPr lang="zh-CN" altLang="en-US" dirty="0" smtClean="0"/>
              <a:t>值</a:t>
            </a:r>
            <a:endParaRPr lang="en-US" altLang="zh-CN" dirty="0" smtClean="0"/>
          </a:p>
          <a:p>
            <a:r>
              <a:rPr lang="zh-CN" altLang="en-US" dirty="0" smtClean="0"/>
              <a:t>修改度 </a:t>
            </a:r>
            <a:r>
              <a:rPr lang="en-US" altLang="zh-CN" dirty="0"/>
              <a:t>&gt;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 </a:t>
            </a:r>
            <a:r>
              <a:rPr lang="zh-CN" altLang="en-US" dirty="0" smtClean="0"/>
              <a:t>的点：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某些属于它维护，某些不属于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对于属于它维护的，直接维护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对于不属于它维护的，枚举每条不属于它维护的边，维护对应点的 </a:t>
            </a:r>
            <a:r>
              <a:rPr lang="en-US" altLang="zh-CN" dirty="0" smtClean="0"/>
              <a:t>sum </a:t>
            </a:r>
            <a:r>
              <a:rPr lang="zh-CN" altLang="en-US" dirty="0" smtClean="0"/>
              <a:t>值</a:t>
            </a:r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643891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查询操作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将全局变量 </a:t>
            </a:r>
            <a:r>
              <a:rPr lang="en-US" altLang="zh-CN" dirty="0" smtClean="0"/>
              <a:t>sum </a:t>
            </a:r>
            <a:r>
              <a:rPr lang="zh-CN" altLang="en-US" dirty="0" smtClean="0"/>
              <a:t>值 </a:t>
            </a:r>
            <a:r>
              <a:rPr lang="en-US" altLang="zh-CN" dirty="0" smtClean="0"/>
              <a:t>+ </a:t>
            </a:r>
            <a:r>
              <a:rPr lang="zh-CN" altLang="en-US" dirty="0" smtClean="0"/>
              <a:t>所有 度 </a:t>
            </a:r>
            <a:r>
              <a:rPr lang="en-US" altLang="zh-CN" dirty="0" smtClean="0"/>
              <a:t>&gt;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 </a:t>
            </a:r>
            <a:r>
              <a:rPr lang="zh-CN" altLang="en-US" dirty="0" smtClean="0"/>
              <a:t>的点的 </a:t>
            </a:r>
            <a:r>
              <a:rPr lang="en-US" altLang="zh-CN" dirty="0" smtClean="0"/>
              <a:t>sum </a:t>
            </a:r>
            <a:r>
              <a:rPr lang="zh-CN" altLang="en-US" dirty="0" smtClean="0"/>
              <a:t>值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49517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3001 Pan's Labyrinth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3200" b="1" dirty="0" smtClean="0"/>
              <a:t>By ZHU</a:t>
            </a:r>
            <a:r>
              <a:rPr lang="en-US" altLang="zh-CN" sz="3200" b="1" dirty="0"/>
              <a:t>, </a:t>
            </a:r>
            <a:r>
              <a:rPr lang="en-US" altLang="zh-CN" sz="3200" b="1" dirty="0" err="1"/>
              <a:t>Jiale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285781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时间复杂度分析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度 </a:t>
            </a:r>
            <a:r>
              <a:rPr lang="en-US" altLang="zh-CN" dirty="0" smtClean="0"/>
              <a:t>&gt;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 </a:t>
            </a:r>
            <a:r>
              <a:rPr lang="zh-CN" altLang="en-US" dirty="0" smtClean="0"/>
              <a:t>的点的数量必然 </a:t>
            </a:r>
            <a:r>
              <a:rPr lang="en-US" altLang="zh-CN" dirty="0" smtClean="0"/>
              <a:t>&lt;=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</a:t>
            </a:r>
          </a:p>
          <a:p>
            <a:pPr lvl="1"/>
            <a:r>
              <a:rPr lang="zh-CN" altLang="en-US" dirty="0" smtClean="0"/>
              <a:t>反证法可证</a:t>
            </a:r>
            <a:endParaRPr lang="en-US" altLang="zh-CN" dirty="0" smtClean="0"/>
          </a:p>
          <a:p>
            <a:r>
              <a:rPr lang="zh-CN" altLang="en-US" dirty="0" smtClean="0"/>
              <a:t>查询操作：</a:t>
            </a:r>
            <a:r>
              <a:rPr lang="en-US" altLang="zh-CN" dirty="0" smtClean="0"/>
              <a:t>O(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(M))</a:t>
            </a:r>
          </a:p>
          <a:p>
            <a:r>
              <a:rPr lang="zh-CN" altLang="en-US" dirty="0" smtClean="0"/>
              <a:t>修改操作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度 </a:t>
            </a:r>
            <a:r>
              <a:rPr lang="en-US" altLang="zh-CN" dirty="0" smtClean="0"/>
              <a:t>&lt;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 </a:t>
            </a:r>
            <a:r>
              <a:rPr lang="zh-CN" altLang="en-US" dirty="0" smtClean="0"/>
              <a:t>的点：</a:t>
            </a:r>
            <a:r>
              <a:rPr lang="en-US" altLang="zh-CN" dirty="0" smtClean="0"/>
              <a:t>O(</a:t>
            </a:r>
            <a:r>
              <a:rPr lang="zh-CN" altLang="en-US" dirty="0" smtClean="0"/>
              <a:t>该点的度数</a:t>
            </a:r>
            <a:r>
              <a:rPr lang="en-US" altLang="zh-CN" dirty="0" smtClean="0"/>
              <a:t>)</a:t>
            </a:r>
          </a:p>
          <a:p>
            <a:pPr lvl="2"/>
            <a:r>
              <a:rPr lang="zh-CN" altLang="en-US" dirty="0" smtClean="0"/>
              <a:t>由于该点 度 </a:t>
            </a:r>
            <a:r>
              <a:rPr lang="en-US" altLang="zh-CN" dirty="0" smtClean="0"/>
              <a:t>&lt; 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</a:t>
            </a:r>
            <a:r>
              <a:rPr lang="zh-CN" altLang="en-US" dirty="0" smtClean="0"/>
              <a:t>，故</a:t>
            </a:r>
            <a:r>
              <a:rPr lang="zh-CN" altLang="en-US" dirty="0"/>
              <a:t>复杂</a:t>
            </a:r>
            <a:r>
              <a:rPr lang="zh-CN" altLang="en-US" dirty="0" smtClean="0"/>
              <a:t>度是 </a:t>
            </a:r>
            <a:r>
              <a:rPr lang="en-US" altLang="zh-CN" dirty="0" smtClean="0"/>
              <a:t>O(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(M))</a:t>
            </a:r>
          </a:p>
          <a:p>
            <a:pPr lvl="1"/>
            <a:r>
              <a:rPr lang="zh-CN" altLang="en-US" dirty="0" smtClean="0"/>
              <a:t>度 </a:t>
            </a:r>
            <a:r>
              <a:rPr lang="en-US" altLang="zh-CN" dirty="0" smtClean="0"/>
              <a:t>&gt;=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 </a:t>
            </a:r>
            <a:r>
              <a:rPr lang="zh-CN" altLang="en-US" dirty="0" smtClean="0"/>
              <a:t>的点：</a:t>
            </a:r>
            <a:r>
              <a:rPr lang="en-US" altLang="zh-CN" dirty="0" smtClean="0"/>
              <a:t>O(</a:t>
            </a:r>
            <a:r>
              <a:rPr lang="zh-CN" altLang="en-US" dirty="0" smtClean="0"/>
              <a:t>不属于该点维护的边数</a:t>
            </a:r>
            <a:r>
              <a:rPr lang="en-US" altLang="zh-CN" dirty="0" smtClean="0"/>
              <a:t>)</a:t>
            </a:r>
          </a:p>
          <a:p>
            <a:pPr lvl="2"/>
            <a:r>
              <a:rPr lang="zh-CN" altLang="en-US" dirty="0" smtClean="0"/>
              <a:t>对于每一条边都属于一个 度 </a:t>
            </a:r>
            <a:r>
              <a:rPr lang="en-US" altLang="zh-CN" dirty="0" smtClean="0"/>
              <a:t>&gt;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 </a:t>
            </a:r>
            <a:r>
              <a:rPr lang="zh-CN" altLang="en-US" dirty="0" smtClean="0"/>
              <a:t>的点 或者属于一个全局变量，而（度 </a:t>
            </a:r>
            <a:r>
              <a:rPr lang="en-US" altLang="zh-CN" dirty="0" smtClean="0"/>
              <a:t>&gt;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 </a:t>
            </a:r>
            <a:r>
              <a:rPr lang="zh-CN" altLang="en-US" dirty="0" smtClean="0"/>
              <a:t>的点数量 </a:t>
            </a:r>
            <a:r>
              <a:rPr lang="en-US" altLang="zh-CN" dirty="0" smtClean="0"/>
              <a:t>+ 1</a:t>
            </a:r>
            <a:r>
              <a:rPr lang="zh-CN" altLang="en-US" dirty="0" smtClean="0"/>
              <a:t>）</a:t>
            </a:r>
            <a:r>
              <a:rPr lang="en-US" altLang="zh-CN" dirty="0" smtClean="0"/>
              <a:t>&lt;= 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(M)+1</a:t>
            </a:r>
            <a:r>
              <a:rPr lang="zh-CN" altLang="en-US" dirty="0" smtClean="0"/>
              <a:t>，故复杂度是 </a:t>
            </a:r>
            <a:r>
              <a:rPr lang="en-US" altLang="zh-CN" dirty="0" smtClean="0"/>
              <a:t>O(</a:t>
            </a:r>
            <a:r>
              <a:rPr lang="en-US" altLang="zh-CN" dirty="0" err="1" smtClean="0"/>
              <a:t>sqrt</a:t>
            </a:r>
            <a:r>
              <a:rPr lang="en-US" altLang="zh-CN" dirty="0" smtClean="0"/>
              <a:t>(M))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6482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题意</a:t>
            </a: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给定</a:t>
            </a:r>
            <a:r>
              <a:rPr lang="zh-CN" altLang="en-US" dirty="0"/>
              <a:t>一个点集，其中任意不共线三点可组成一个三角形，每个三角形有一个最大的高，求所有可以组成的三角形中最大的高长度</a:t>
            </a:r>
          </a:p>
        </p:txBody>
      </p:sp>
    </p:spTree>
    <p:extLst>
      <p:ext uri="{BB962C8B-B14F-4D97-AF65-F5344CB8AC3E}">
        <p14:creationId xmlns:p14="http://schemas.microsoft.com/office/powerpoint/2010/main" val="707994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做法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 smtClean="0"/>
              <a:t>求</a:t>
            </a:r>
            <a:r>
              <a:rPr lang="zh-CN" altLang="en-US" dirty="0"/>
              <a:t>凸包，最大高的顶点一定在凸包</a:t>
            </a:r>
            <a:r>
              <a:rPr lang="zh-CN" altLang="en-US" dirty="0" smtClean="0"/>
              <a:t>上。</a:t>
            </a:r>
            <a:endParaRPr lang="en-US" altLang="zh-CN" dirty="0" smtClean="0"/>
          </a:p>
          <a:p>
            <a:r>
              <a:rPr lang="zh-CN" altLang="en-US" dirty="0" smtClean="0"/>
              <a:t>然后</a:t>
            </a:r>
            <a:r>
              <a:rPr lang="zh-CN" altLang="en-US" dirty="0"/>
              <a:t>对一个点</a:t>
            </a:r>
            <a:r>
              <a:rPr lang="en-US" altLang="zh-CN" dirty="0"/>
              <a:t>a</a:t>
            </a:r>
            <a:r>
              <a:rPr lang="zh-CN" altLang="en-US" dirty="0"/>
              <a:t>，将</a:t>
            </a:r>
            <a:r>
              <a:rPr lang="en-US" altLang="zh-CN" dirty="0"/>
              <a:t>a</a:t>
            </a:r>
            <a:r>
              <a:rPr lang="zh-CN" altLang="en-US" dirty="0"/>
              <a:t>与其他点相连组成的边按角度顺时针排序（</a:t>
            </a:r>
            <a:r>
              <a:rPr lang="en-US" altLang="zh-CN" dirty="0" err="1"/>
              <a:t>nlogn</a:t>
            </a:r>
            <a:r>
              <a:rPr lang="zh-CN" altLang="en-US" dirty="0"/>
              <a:t>）（这些边有共同的顶点</a:t>
            </a:r>
            <a:r>
              <a:rPr lang="en-US" altLang="zh-CN" dirty="0"/>
              <a:t>a</a:t>
            </a:r>
            <a:r>
              <a:rPr lang="zh-CN" altLang="en-US" dirty="0"/>
              <a:t>） 然后依次处理这些边，对第一条边先</a:t>
            </a:r>
            <a:r>
              <a:rPr lang="en-US" altLang="zh-CN" dirty="0"/>
              <a:t>o(n)</a:t>
            </a:r>
            <a:r>
              <a:rPr lang="zh-CN" altLang="en-US" dirty="0"/>
              <a:t>扫描出这条边左手侧与右手侧 凸包上离这条边距离最大的点</a:t>
            </a:r>
            <a:r>
              <a:rPr lang="en-US" altLang="zh-CN" dirty="0"/>
              <a:t>left</a:t>
            </a:r>
            <a:r>
              <a:rPr lang="zh-CN" altLang="en-US" dirty="0"/>
              <a:t>和</a:t>
            </a:r>
            <a:r>
              <a:rPr lang="en-US" altLang="zh-CN" dirty="0"/>
              <a:t>right</a:t>
            </a:r>
            <a:r>
              <a:rPr lang="zh-CN" altLang="en-US" dirty="0"/>
              <a:t>，对接下来的边可以看出他们的</a:t>
            </a:r>
            <a:r>
              <a:rPr lang="en-US" altLang="zh-CN" dirty="0"/>
              <a:t>left</a:t>
            </a:r>
            <a:r>
              <a:rPr lang="zh-CN" altLang="en-US" dirty="0"/>
              <a:t>和</a:t>
            </a:r>
            <a:r>
              <a:rPr lang="en-US" altLang="zh-CN" dirty="0"/>
              <a:t>right</a:t>
            </a:r>
            <a:r>
              <a:rPr lang="zh-CN" altLang="en-US" dirty="0"/>
              <a:t>都是顺时针方向单调移动的，维持</a:t>
            </a:r>
            <a:r>
              <a:rPr lang="en-US" altLang="zh-CN" dirty="0"/>
              <a:t>left</a:t>
            </a:r>
            <a:r>
              <a:rPr lang="zh-CN" altLang="en-US" dirty="0"/>
              <a:t>处于直线左手侧，</a:t>
            </a:r>
            <a:r>
              <a:rPr lang="en-US" altLang="zh-CN" dirty="0"/>
              <a:t>right</a:t>
            </a:r>
            <a:r>
              <a:rPr lang="zh-CN" altLang="en-US" dirty="0"/>
              <a:t>处于右手侧，扫瞄完这个点发出的所有边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57823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做法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对每个点都进行这样的操作，复杂度是（</a:t>
            </a:r>
            <a:r>
              <a:rPr lang="en-US" altLang="zh-CN" dirty="0"/>
              <a:t>n^2logn</a:t>
            </a:r>
            <a:r>
              <a:rPr lang="zh-CN" altLang="en-US" dirty="0"/>
              <a:t>） 对于凸包上的边作为底边时只有左手侧，特殊处理下。</a:t>
            </a:r>
          </a:p>
        </p:txBody>
      </p:sp>
    </p:spTree>
    <p:extLst>
      <p:ext uri="{BB962C8B-B14F-4D97-AF65-F5344CB8AC3E}">
        <p14:creationId xmlns:p14="http://schemas.microsoft.com/office/powerpoint/2010/main" val="1005841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3002 Build </a:t>
            </a:r>
            <a:r>
              <a:rPr lang="en-US" altLang="zh-CN" dirty="0"/>
              <a:t>the Park III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By </a:t>
            </a:r>
            <a:r>
              <a:rPr lang="en-US" altLang="zh-CN" sz="3200" b="1" dirty="0"/>
              <a:t>LI, </a:t>
            </a:r>
            <a:r>
              <a:rPr lang="en-US" altLang="zh-CN" sz="3200" b="1" dirty="0" err="1"/>
              <a:t>Tierui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854672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Build the Park III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2800"/>
              <a:t>题目很长，专业名词比较多，但其实对于那些首字母大写的单词其实没有必要知道它的含义。能仔细看完就能发现这是个水题。</a:t>
            </a:r>
          </a:p>
          <a:p>
            <a:r>
              <a:rPr lang="zh-CN" altLang="en-US" sz="2800"/>
              <a:t>题目大意：</a:t>
            </a:r>
          </a:p>
          <a:p>
            <a:r>
              <a:rPr lang="zh-CN" altLang="en-US" sz="2800"/>
              <a:t>求 资产负债率 = 负债 / 资产</a:t>
            </a:r>
          </a:p>
          <a:p>
            <a:r>
              <a:rPr lang="zh-CN" altLang="en-US" sz="2800"/>
              <a:t>资产 = 流动资产 + 固定资产 + 无形资产</a:t>
            </a:r>
          </a:p>
          <a:p>
            <a:r>
              <a:rPr lang="zh-CN" altLang="en-US" sz="2800"/>
              <a:t>负债 = 流动负债 + 投资贷款 + 流动资金贷款</a:t>
            </a:r>
          </a:p>
          <a:p>
            <a:r>
              <a:rPr lang="zh-CN" altLang="en-US" sz="2800"/>
              <a:t>其中 流动资产 和 流动负债 直接给出</a:t>
            </a:r>
          </a:p>
          <a:p>
            <a:endParaRPr lang="zh-CN" altLang="en-US" sz="2800"/>
          </a:p>
        </p:txBody>
      </p:sp>
    </p:spTree>
    <p:extLst>
      <p:ext uri="{BB962C8B-B14F-4D97-AF65-F5344CB8AC3E}">
        <p14:creationId xmlns:p14="http://schemas.microsoft.com/office/powerpoint/2010/main" val="3547122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题目大意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2800"/>
              <a:t>固定资产 需要考虑 折旧，无形资产 需要考虑 摊销。其实就是 固定资产 和 无形资产 每年会减少。</a:t>
            </a:r>
          </a:p>
          <a:p>
            <a:r>
              <a:rPr lang="zh-CN" altLang="en-US" sz="2800"/>
              <a:t>题目给出的计算方法是：每年以相同值减少，并在计算期最后一年的年末减少至零。</a:t>
            </a:r>
          </a:p>
          <a:p>
            <a:r>
              <a:rPr lang="zh-CN" altLang="en-US" sz="2800"/>
              <a:t>折旧 和 摊销 的计算都发生在年末。</a:t>
            </a:r>
          </a:p>
          <a:p>
            <a:endParaRPr lang="zh-CN" altLang="en-US" sz="2800"/>
          </a:p>
        </p:txBody>
      </p:sp>
    </p:spTree>
    <p:extLst>
      <p:ext uri="{BB962C8B-B14F-4D97-AF65-F5344CB8AC3E}">
        <p14:creationId xmlns:p14="http://schemas.microsoft.com/office/powerpoint/2010/main" val="1839463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1751</Words>
  <Application>Microsoft Office PowerPoint</Application>
  <PresentationFormat>全屏显示(4:3)</PresentationFormat>
  <Paragraphs>146</Paragraphs>
  <Slides>30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2" baseType="lpstr">
      <vt:lpstr>Office 主题</vt:lpstr>
      <vt:lpstr>Microsoft 公式 3.0</vt:lpstr>
      <vt:lpstr>Contest 12 Solution</vt:lpstr>
      <vt:lpstr>Overview</vt:lpstr>
      <vt:lpstr>3001 Pan's Labyrinth</vt:lpstr>
      <vt:lpstr>题意</vt:lpstr>
      <vt:lpstr>做法</vt:lpstr>
      <vt:lpstr>做法</vt:lpstr>
      <vt:lpstr>3002 Build the Park III</vt:lpstr>
      <vt:lpstr>Build the Park III</vt:lpstr>
      <vt:lpstr>题目大意</vt:lpstr>
      <vt:lpstr>题目大意</vt:lpstr>
      <vt:lpstr>题目大意</vt:lpstr>
      <vt:lpstr>做法</vt:lpstr>
      <vt:lpstr>3003 Greedy Driver</vt:lpstr>
      <vt:lpstr>Greedy Driver 题意</vt:lpstr>
      <vt:lpstr>Greedy Driver 分析</vt:lpstr>
      <vt:lpstr>Greedy Driver 解法</vt:lpstr>
      <vt:lpstr>3004 Jump and Kill</vt:lpstr>
      <vt:lpstr>Description</vt:lpstr>
      <vt:lpstr>Solution</vt:lpstr>
      <vt:lpstr>3005 New Governor's Problem</vt:lpstr>
      <vt:lpstr>•题目大意：有N个点，M条无向边。每条边有一个流量上限Ci。现在可以删去最多K条边。求删去边之后网络中最大流最小能为多少。  •N &lt;= 10  •M &lt;= 1000  •Ci &lt;= 10^8</vt:lpstr>
      <vt:lpstr>PowerPoint 演示文稿</vt:lpstr>
      <vt:lpstr>3006 Party</vt:lpstr>
      <vt:lpstr>做法</vt:lpstr>
      <vt:lpstr>3007 Bellywhite's  Algorithm Homework</vt:lpstr>
      <vt:lpstr>题目大意</vt:lpstr>
      <vt:lpstr>预处理</vt:lpstr>
      <vt:lpstr>修改操作</vt:lpstr>
      <vt:lpstr>查询操作</vt:lpstr>
      <vt:lpstr>时间复杂度分析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 5 Solution</dc:title>
  <dc:creator>yxdb</dc:creator>
  <cp:lastModifiedBy>yxdb</cp:lastModifiedBy>
  <cp:revision>30</cp:revision>
  <dcterms:created xsi:type="dcterms:W3CDTF">2013-07-17T01:27:50Z</dcterms:created>
  <dcterms:modified xsi:type="dcterms:W3CDTF">2013-07-26T04:16:26Z</dcterms:modified>
</cp:coreProperties>
</file>