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57" r:id="rId5"/>
    <p:sldId id="258" r:id="rId6"/>
    <p:sldId id="259" r:id="rId7"/>
    <p:sldId id="260" r:id="rId8"/>
    <p:sldId id="264" r:id="rId9"/>
    <p:sldId id="265" r:id="rId10"/>
    <p:sldId id="267" r:id="rId11"/>
    <p:sldId id="266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2013/7/26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acm.zju.edu.cn/pia/trac/wiki/tkdsheep-solution-0024" TargetMode="External"/><Relationship Id="rId2" Type="http://schemas.openxmlformats.org/officeDocument/2006/relationships/hyperlink" Target="http://acm.zju.edu.cn/onlinejudge/showProblem.do?problemCode=365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cm.zju.edu.cn/onlinejudge/showProblem.do?problemCode=3573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最后一轮比赛的</a:t>
            </a:r>
            <a:r>
              <a:rPr lang="en-US" altLang="zh-CN" dirty="0" smtClean="0"/>
              <a:t>Tips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b</a:t>
            </a:r>
            <a:r>
              <a:rPr lang="en-US" altLang="zh-CN" dirty="0" smtClean="0">
                <a:solidFill>
                  <a:schemeClr val="tx1"/>
                </a:solidFill>
              </a:rPr>
              <a:t>y </a:t>
            </a:r>
            <a:r>
              <a:rPr lang="zh-CN" altLang="en-US" dirty="0" smtClean="0">
                <a:solidFill>
                  <a:schemeClr val="tx1"/>
                </a:solidFill>
              </a:rPr>
              <a:t>大肥羊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558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插入操作：</a:t>
            </a:r>
            <a:r>
              <a:rPr lang="en-US" altLang="zh-CN" dirty="0"/>
              <a:t>Update </a:t>
            </a:r>
            <a:r>
              <a:rPr lang="en-US" altLang="zh-CN" dirty="0" smtClean="0"/>
              <a:t>4 3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85848" y="1365011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[0,5] </a:t>
            </a:r>
            <a:r>
              <a:rPr lang="en-US" altLang="zh-CN" sz="3200" dirty="0" smtClean="0">
                <a:solidFill>
                  <a:srgbClr val="00B050"/>
                </a:solidFill>
              </a:rPr>
              <a:t>4</a:t>
            </a:r>
            <a:endParaRPr lang="zh-CN" altLang="en-US" sz="32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2" y="263691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[0,2] 2</a:t>
            </a:r>
            <a:endParaRPr lang="zh-CN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263691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[3,5] </a:t>
            </a:r>
            <a:r>
              <a:rPr lang="en-US" altLang="zh-CN" sz="3200" dirty="0" smtClean="0">
                <a:solidFill>
                  <a:srgbClr val="00B050"/>
                </a:solidFill>
              </a:rPr>
              <a:t>4</a:t>
            </a:r>
            <a:endParaRPr lang="zh-CN" altLang="en-US" sz="32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3789040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[0,1] 2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059832" y="3789040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[2,2] 0</a:t>
            </a:r>
            <a:endParaRPr lang="zh-CN" alt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788024" y="3789038"/>
            <a:ext cx="12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[3,4] </a:t>
            </a:r>
            <a:r>
              <a:rPr lang="en-US" altLang="zh-CN" sz="3200" dirty="0" smtClean="0">
                <a:solidFill>
                  <a:srgbClr val="00B050"/>
                </a:solidFill>
              </a:rPr>
              <a:t>4</a:t>
            </a:r>
            <a:endParaRPr lang="zh-CN" altLang="en-US" sz="32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60232" y="3789037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[5,5] 0</a:t>
            </a:r>
            <a:endParaRPr lang="zh-CN" alt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85848" y="5229198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[3,3] 4</a:t>
            </a:r>
            <a:endParaRPr lang="zh-CN" alt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5495096" y="5231077"/>
            <a:ext cx="130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[4,4] </a:t>
            </a:r>
            <a:r>
              <a:rPr lang="en-US" altLang="zh-CN" sz="3200" dirty="0" smtClean="0">
                <a:solidFill>
                  <a:srgbClr val="FF0000"/>
                </a:solidFill>
              </a:rPr>
              <a:t>3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1560" y="5229197"/>
            <a:ext cx="1306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[0,0] 0</a:t>
            </a:r>
            <a:endParaRPr lang="zh-CN" alt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928664" y="5234851"/>
            <a:ext cx="1275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[</a:t>
            </a:r>
            <a:r>
              <a:rPr lang="en-US" altLang="zh-CN" sz="3200" dirty="0" smtClean="0"/>
              <a:t>1,1] 2</a:t>
            </a:r>
            <a:endParaRPr lang="zh-CN" altLang="en-US" sz="3200" dirty="0"/>
          </a:p>
        </p:txBody>
      </p:sp>
      <p:cxnSp>
        <p:nvCxnSpPr>
          <p:cNvPr id="15" name="直接连接符 14"/>
          <p:cNvCxnSpPr>
            <a:stCxn id="4" idx="2"/>
            <a:endCxn id="5" idx="0"/>
          </p:cNvCxnSpPr>
          <p:nvPr/>
        </p:nvCxnSpPr>
        <p:spPr>
          <a:xfrm flipH="1">
            <a:off x="2987824" y="1949786"/>
            <a:ext cx="1737144" cy="68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stCxn id="5" idx="2"/>
            <a:endCxn id="7" idx="0"/>
          </p:cNvCxnSpPr>
          <p:nvPr/>
        </p:nvCxnSpPr>
        <p:spPr>
          <a:xfrm flipH="1">
            <a:off x="1871700" y="3221687"/>
            <a:ext cx="1116124" cy="567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stCxn id="7" idx="2"/>
            <a:endCxn id="13" idx="0"/>
          </p:cNvCxnSpPr>
          <p:nvPr/>
        </p:nvCxnSpPr>
        <p:spPr>
          <a:xfrm flipH="1">
            <a:off x="1264588" y="4373815"/>
            <a:ext cx="607112" cy="855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5" idx="2"/>
            <a:endCxn id="8" idx="0"/>
          </p:cNvCxnSpPr>
          <p:nvPr/>
        </p:nvCxnSpPr>
        <p:spPr>
          <a:xfrm>
            <a:off x="2987824" y="3221687"/>
            <a:ext cx="720080" cy="567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7" idx="2"/>
            <a:endCxn id="14" idx="0"/>
          </p:cNvCxnSpPr>
          <p:nvPr/>
        </p:nvCxnSpPr>
        <p:spPr>
          <a:xfrm>
            <a:off x="1871700" y="4373815"/>
            <a:ext cx="694556" cy="861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stCxn id="4" idx="2"/>
            <a:endCxn id="6" idx="0"/>
          </p:cNvCxnSpPr>
          <p:nvPr/>
        </p:nvCxnSpPr>
        <p:spPr>
          <a:xfrm>
            <a:off x="4724968" y="1949786"/>
            <a:ext cx="1827252" cy="687126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6" idx="2"/>
            <a:endCxn id="9" idx="0"/>
          </p:cNvCxnSpPr>
          <p:nvPr/>
        </p:nvCxnSpPr>
        <p:spPr>
          <a:xfrm flipH="1">
            <a:off x="5421424" y="3221687"/>
            <a:ext cx="1130796" cy="567351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6" idx="2"/>
            <a:endCxn id="10" idx="0"/>
          </p:cNvCxnSpPr>
          <p:nvPr/>
        </p:nvCxnSpPr>
        <p:spPr>
          <a:xfrm>
            <a:off x="6552220" y="3221687"/>
            <a:ext cx="756084" cy="567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>
            <a:stCxn id="9" idx="2"/>
            <a:endCxn id="11" idx="0"/>
          </p:cNvCxnSpPr>
          <p:nvPr/>
        </p:nvCxnSpPr>
        <p:spPr>
          <a:xfrm flipH="1">
            <a:off x="4724968" y="4373813"/>
            <a:ext cx="696456" cy="855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>
            <a:stCxn id="9" idx="2"/>
            <a:endCxn id="12" idx="0"/>
          </p:cNvCxnSpPr>
          <p:nvPr/>
        </p:nvCxnSpPr>
        <p:spPr>
          <a:xfrm>
            <a:off x="5421424" y="4373813"/>
            <a:ext cx="728248" cy="857264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568144" y="6093296"/>
            <a:ext cx="6912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当前数组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a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元素为：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0 2 0 4 3 0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565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代码实现插入修改操作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00B0F0"/>
                </a:solidFill>
              </a:rPr>
              <a:t>void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C00000"/>
                </a:solidFill>
              </a:rPr>
              <a:t>insert</a:t>
            </a:r>
            <a:r>
              <a:rPr lang="en-US" altLang="zh-CN" dirty="0"/>
              <a:t>(</a:t>
            </a:r>
            <a:r>
              <a:rPr lang="en-US" altLang="zh-CN" dirty="0" err="1">
                <a:solidFill>
                  <a:srgbClr val="00B0F0"/>
                </a:solidFill>
              </a:rPr>
              <a:t>int</a:t>
            </a:r>
            <a:r>
              <a:rPr lang="en-US" altLang="zh-CN" dirty="0">
                <a:solidFill>
                  <a:srgbClr val="00B0F0"/>
                </a:solidFill>
              </a:rPr>
              <a:t> </a:t>
            </a:r>
            <a:r>
              <a:rPr lang="en-US" altLang="zh-CN" dirty="0" err="1">
                <a:solidFill>
                  <a:srgbClr val="FF0000"/>
                </a:solidFill>
              </a:rPr>
              <a:t>i</a:t>
            </a:r>
            <a:r>
              <a:rPr lang="en-US" altLang="zh-CN" dirty="0" smtClean="0"/>
              <a:t>, </a:t>
            </a:r>
            <a:r>
              <a:rPr lang="en-US" altLang="zh-CN" dirty="0" err="1" smtClean="0">
                <a:solidFill>
                  <a:srgbClr val="00B0F0"/>
                </a:solidFill>
              </a:rPr>
              <a:t>int</a:t>
            </a:r>
            <a:r>
              <a:rPr lang="en-US" altLang="zh-CN" dirty="0" smtClean="0"/>
              <a:t> </a:t>
            </a:r>
            <a:r>
              <a:rPr lang="en-US" altLang="zh-CN" dirty="0" err="1">
                <a:solidFill>
                  <a:srgbClr val="FF0000"/>
                </a:solidFill>
              </a:rPr>
              <a:t>pos</a:t>
            </a:r>
            <a:r>
              <a:rPr lang="en-US" altLang="zh-CN" dirty="0" smtClean="0"/>
              <a:t>, </a:t>
            </a:r>
            <a:r>
              <a:rPr lang="en-US" altLang="zh-CN" dirty="0" err="1" smtClean="0">
                <a:solidFill>
                  <a:srgbClr val="00B0F0"/>
                </a:solidFill>
              </a:rPr>
              <a:t>int</a:t>
            </a:r>
            <a:r>
              <a:rPr lang="en-US" altLang="zh-CN" dirty="0" smtClean="0"/>
              <a:t> </a:t>
            </a:r>
            <a:r>
              <a:rPr lang="en-US" altLang="zh-CN" dirty="0">
                <a:solidFill>
                  <a:srgbClr val="FF0000"/>
                </a:solidFill>
              </a:rPr>
              <a:t>v</a:t>
            </a:r>
            <a:r>
              <a:rPr lang="en-US" altLang="zh-CN" dirty="0" smtClean="0"/>
              <a:t>)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zh-CN" altLang="en-US" dirty="0" smtClean="0">
                <a:solidFill>
                  <a:srgbClr val="00B050"/>
                </a:solidFill>
              </a:rPr>
              <a:t>将</a:t>
            </a:r>
            <a:r>
              <a:rPr lang="en-US" altLang="zh-CN" dirty="0" smtClean="0">
                <a:solidFill>
                  <a:srgbClr val="00B050"/>
                </a:solidFill>
              </a:rPr>
              <a:t>a[</a:t>
            </a:r>
            <a:r>
              <a:rPr lang="en-US" altLang="zh-CN" dirty="0" err="1" smtClean="0">
                <a:solidFill>
                  <a:srgbClr val="00B050"/>
                </a:solidFill>
              </a:rPr>
              <a:t>pos</a:t>
            </a:r>
            <a:r>
              <a:rPr lang="en-US" altLang="zh-CN" dirty="0" smtClean="0">
                <a:solidFill>
                  <a:srgbClr val="00B050"/>
                </a:solidFill>
              </a:rPr>
              <a:t>]</a:t>
            </a:r>
            <a:r>
              <a:rPr lang="zh-CN" altLang="en-US" dirty="0" smtClean="0">
                <a:solidFill>
                  <a:srgbClr val="00B050"/>
                </a:solidFill>
              </a:rPr>
              <a:t>改为</a:t>
            </a:r>
            <a:r>
              <a:rPr lang="en-US" altLang="zh-CN" dirty="0" smtClean="0">
                <a:solidFill>
                  <a:srgbClr val="00B050"/>
                </a:solidFill>
              </a:rPr>
              <a:t>v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s[</a:t>
            </a:r>
            <a:r>
              <a:rPr lang="en-US" altLang="zh-CN" dirty="0" err="1" smtClean="0"/>
              <a:t>i</a:t>
            </a:r>
            <a:r>
              <a:rPr lang="en-US" altLang="zh-CN" dirty="0"/>
              <a:t>].</a:t>
            </a:r>
            <a:r>
              <a:rPr lang="en-US" altLang="zh-CN" dirty="0" smtClean="0"/>
              <a:t>Max = </a:t>
            </a:r>
            <a:r>
              <a:rPr lang="en-US" altLang="zh-CN" dirty="0" smtClean="0">
                <a:solidFill>
                  <a:srgbClr val="C00000"/>
                </a:solidFill>
              </a:rPr>
              <a:t>max</a:t>
            </a:r>
            <a:r>
              <a:rPr lang="en-US" altLang="zh-CN" dirty="0" smtClean="0"/>
              <a:t> (s[</a:t>
            </a:r>
            <a:r>
              <a:rPr lang="en-US" altLang="zh-CN" dirty="0" err="1" smtClean="0"/>
              <a:t>i</a:t>
            </a:r>
            <a:r>
              <a:rPr lang="en-US" altLang="zh-CN" dirty="0"/>
              <a:t>].Max</a:t>
            </a:r>
            <a:r>
              <a:rPr lang="en-US" altLang="zh-CN" dirty="0" smtClean="0"/>
              <a:t>, v);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zh-CN" altLang="en-US" dirty="0" smtClean="0">
                <a:solidFill>
                  <a:srgbClr val="00B050"/>
                </a:solidFill>
              </a:rPr>
              <a:t>更新最大元素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if (s[</a:t>
            </a:r>
            <a:r>
              <a:rPr lang="en-US" altLang="zh-CN" dirty="0" err="1" smtClean="0"/>
              <a:t>i</a:t>
            </a:r>
            <a:r>
              <a:rPr lang="en-US" altLang="zh-CN" dirty="0"/>
              <a:t>].</a:t>
            </a:r>
            <a:r>
              <a:rPr lang="en-US" altLang="zh-CN" dirty="0" smtClean="0"/>
              <a:t>L == s[</a:t>
            </a:r>
            <a:r>
              <a:rPr lang="en-US" altLang="zh-CN" dirty="0" err="1" smtClean="0"/>
              <a:t>i</a:t>
            </a:r>
            <a:r>
              <a:rPr lang="en-US" altLang="zh-CN" dirty="0"/>
              <a:t>].R) return</a:t>
            </a:r>
            <a:r>
              <a:rPr lang="en-US" altLang="zh-CN" dirty="0" smtClean="0"/>
              <a:t>;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zh-CN" altLang="en-US" dirty="0" smtClean="0">
                <a:solidFill>
                  <a:srgbClr val="00B050"/>
                </a:solidFill>
              </a:rPr>
              <a:t>叶节点直接返回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err="1">
                <a:solidFill>
                  <a:srgbClr val="00B0F0"/>
                </a:solidFill>
              </a:rPr>
              <a:t>int</a:t>
            </a:r>
            <a:r>
              <a:rPr lang="en-US" altLang="zh-CN" dirty="0"/>
              <a:t> </a:t>
            </a:r>
            <a:r>
              <a:rPr lang="en-US" altLang="zh-CN" dirty="0" smtClean="0"/>
              <a:t>mid = (s[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].L + s[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].</a:t>
            </a:r>
            <a:r>
              <a:rPr lang="en-US" altLang="zh-CN" dirty="0"/>
              <a:t>R</a:t>
            </a:r>
            <a:r>
              <a:rPr lang="en-US" altLang="zh-CN" dirty="0" smtClean="0"/>
              <a:t>) / 2;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zh-CN" altLang="en-US" dirty="0" smtClean="0">
                <a:solidFill>
                  <a:srgbClr val="00B050"/>
                </a:solidFill>
              </a:rPr>
              <a:t>一分为二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if (mid &gt;= </a:t>
            </a:r>
            <a:r>
              <a:rPr lang="en-US" altLang="zh-CN" dirty="0" err="1" smtClean="0"/>
              <a:t>pos</a:t>
            </a:r>
            <a:r>
              <a:rPr lang="en-US" altLang="zh-CN" dirty="0"/>
              <a:t>) </a:t>
            </a:r>
            <a:r>
              <a:rPr lang="en-US" altLang="zh-CN" dirty="0">
                <a:solidFill>
                  <a:srgbClr val="C00000"/>
                </a:solidFill>
              </a:rPr>
              <a:t>insert</a:t>
            </a:r>
            <a:r>
              <a:rPr lang="en-US" altLang="zh-CN" dirty="0"/>
              <a:t>(</a:t>
            </a:r>
            <a:r>
              <a:rPr lang="en-US" altLang="zh-CN" dirty="0" err="1"/>
              <a:t>i</a:t>
            </a:r>
            <a:r>
              <a:rPr lang="en-US" altLang="zh-CN" dirty="0"/>
              <a:t>*2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pos</a:t>
            </a:r>
            <a:r>
              <a:rPr lang="en-US" altLang="zh-CN" dirty="0" smtClean="0"/>
              <a:t>, v);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en-US" altLang="zh-CN" dirty="0" err="1" smtClean="0">
                <a:solidFill>
                  <a:srgbClr val="00B050"/>
                </a:solidFill>
              </a:rPr>
              <a:t>pos</a:t>
            </a:r>
            <a:r>
              <a:rPr lang="zh-CN" altLang="en-US" dirty="0" smtClean="0">
                <a:solidFill>
                  <a:srgbClr val="00B050"/>
                </a:solidFill>
              </a:rPr>
              <a:t>在左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	else </a:t>
            </a:r>
            <a:r>
              <a:rPr lang="en-US" altLang="zh-CN" dirty="0">
                <a:solidFill>
                  <a:srgbClr val="C00000"/>
                </a:solidFill>
              </a:rPr>
              <a:t>insert</a:t>
            </a:r>
            <a:r>
              <a:rPr lang="en-US" altLang="zh-CN" dirty="0"/>
              <a:t>(</a:t>
            </a:r>
            <a:r>
              <a:rPr lang="en-US" altLang="zh-CN" dirty="0" err="1"/>
              <a:t>i</a:t>
            </a:r>
            <a:r>
              <a:rPr lang="en-US" altLang="zh-CN" dirty="0"/>
              <a:t>*2+1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pos</a:t>
            </a:r>
            <a:r>
              <a:rPr lang="en-US" altLang="zh-CN" dirty="0" smtClean="0"/>
              <a:t>, v); 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en-US" altLang="zh-CN" dirty="0" err="1" smtClean="0">
                <a:solidFill>
                  <a:srgbClr val="00B050"/>
                </a:solidFill>
              </a:rPr>
              <a:t>pos</a:t>
            </a:r>
            <a:r>
              <a:rPr lang="zh-CN" altLang="en-US" dirty="0" smtClean="0">
                <a:solidFill>
                  <a:srgbClr val="00B050"/>
                </a:solidFill>
              </a:rPr>
              <a:t>在右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11077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查询操作：</a:t>
            </a:r>
            <a:r>
              <a:rPr lang="en-US" altLang="zh-CN" dirty="0" smtClean="0"/>
              <a:t>Query 0 1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85848" y="1365011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[0,5] 4</a:t>
            </a:r>
            <a:endParaRPr lang="zh-CN" alt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339752" y="263691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[0,2] 2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868144" y="263691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[3,5] 4</a:t>
            </a:r>
            <a:endParaRPr lang="zh-CN" alt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187624" y="3789040"/>
            <a:ext cx="1368152" cy="584775"/>
          </a:xfrm>
          <a:prstGeom prst="rect">
            <a:avLst/>
          </a:prstGeom>
          <a:noFill/>
          <a:ln>
            <a:solidFill>
              <a:srgbClr val="00B0F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[0,1] </a:t>
            </a:r>
            <a:r>
              <a:rPr lang="en-US" altLang="zh-CN" sz="3200" dirty="0" smtClean="0">
                <a:solidFill>
                  <a:srgbClr val="FF0000"/>
                </a:solidFill>
              </a:rPr>
              <a:t>2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59832" y="3789040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[2,2] 0</a:t>
            </a:r>
            <a:endParaRPr lang="zh-CN" alt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788024" y="3789038"/>
            <a:ext cx="12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[3,4] 4</a:t>
            </a:r>
            <a:endParaRPr lang="zh-CN" alt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6660232" y="3789037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[5,5] 0</a:t>
            </a:r>
            <a:endParaRPr lang="zh-CN" alt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4085848" y="5229198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[3,3] 4</a:t>
            </a:r>
            <a:endParaRPr lang="zh-CN" alt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5096" y="5231077"/>
            <a:ext cx="130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[4,4] 3</a:t>
            </a:r>
            <a:endParaRPr lang="zh-CN" alt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611560" y="5229197"/>
            <a:ext cx="1306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[0,0] 0</a:t>
            </a:r>
            <a:endParaRPr lang="zh-CN" alt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1928664" y="5234851"/>
            <a:ext cx="1275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[</a:t>
            </a:r>
            <a:r>
              <a:rPr lang="en-US" altLang="zh-CN" sz="3200" dirty="0" smtClean="0"/>
              <a:t>1,1] 2</a:t>
            </a:r>
            <a:endParaRPr lang="zh-CN" altLang="en-US" sz="3200" dirty="0"/>
          </a:p>
        </p:txBody>
      </p:sp>
      <p:cxnSp>
        <p:nvCxnSpPr>
          <p:cNvPr id="17" name="直接连接符 16"/>
          <p:cNvCxnSpPr>
            <a:stCxn id="6" idx="2"/>
            <a:endCxn id="7" idx="0"/>
          </p:cNvCxnSpPr>
          <p:nvPr/>
        </p:nvCxnSpPr>
        <p:spPr>
          <a:xfrm flipH="1">
            <a:off x="2987824" y="1949786"/>
            <a:ext cx="1737144" cy="687126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7" idx="2"/>
            <a:endCxn id="9" idx="0"/>
          </p:cNvCxnSpPr>
          <p:nvPr/>
        </p:nvCxnSpPr>
        <p:spPr>
          <a:xfrm flipH="1">
            <a:off x="1871700" y="3221687"/>
            <a:ext cx="1116124" cy="567353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9" idx="2"/>
            <a:endCxn id="15" idx="0"/>
          </p:cNvCxnSpPr>
          <p:nvPr/>
        </p:nvCxnSpPr>
        <p:spPr>
          <a:xfrm flipH="1">
            <a:off x="1264588" y="4373815"/>
            <a:ext cx="607112" cy="855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stCxn id="7" idx="2"/>
            <a:endCxn id="10" idx="0"/>
          </p:cNvCxnSpPr>
          <p:nvPr/>
        </p:nvCxnSpPr>
        <p:spPr>
          <a:xfrm>
            <a:off x="2987824" y="3221687"/>
            <a:ext cx="720080" cy="567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9" idx="2"/>
            <a:endCxn id="16" idx="0"/>
          </p:cNvCxnSpPr>
          <p:nvPr/>
        </p:nvCxnSpPr>
        <p:spPr>
          <a:xfrm>
            <a:off x="1871700" y="4373815"/>
            <a:ext cx="694556" cy="861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6" idx="2"/>
            <a:endCxn id="8" idx="0"/>
          </p:cNvCxnSpPr>
          <p:nvPr/>
        </p:nvCxnSpPr>
        <p:spPr>
          <a:xfrm>
            <a:off x="4724968" y="1949786"/>
            <a:ext cx="1827252" cy="68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>
            <a:stCxn id="8" idx="2"/>
            <a:endCxn id="11" idx="0"/>
          </p:cNvCxnSpPr>
          <p:nvPr/>
        </p:nvCxnSpPr>
        <p:spPr>
          <a:xfrm flipH="1">
            <a:off x="5421424" y="3221687"/>
            <a:ext cx="1130796" cy="567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>
            <a:stCxn id="8" idx="2"/>
            <a:endCxn id="12" idx="0"/>
          </p:cNvCxnSpPr>
          <p:nvPr/>
        </p:nvCxnSpPr>
        <p:spPr>
          <a:xfrm>
            <a:off x="6552220" y="3221687"/>
            <a:ext cx="756084" cy="567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>
            <a:stCxn id="11" idx="2"/>
            <a:endCxn id="13" idx="0"/>
          </p:cNvCxnSpPr>
          <p:nvPr/>
        </p:nvCxnSpPr>
        <p:spPr>
          <a:xfrm flipH="1">
            <a:off x="4724968" y="4373813"/>
            <a:ext cx="696456" cy="855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>
            <a:stCxn id="11" idx="2"/>
            <a:endCxn id="14" idx="0"/>
          </p:cNvCxnSpPr>
          <p:nvPr/>
        </p:nvCxnSpPr>
        <p:spPr>
          <a:xfrm>
            <a:off x="5421424" y="4373813"/>
            <a:ext cx="728248" cy="857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356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查询操作：</a:t>
            </a:r>
            <a:r>
              <a:rPr lang="en-US" altLang="zh-CN" dirty="0" smtClean="0"/>
              <a:t>Query 1 4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85848" y="1365011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[0,5] 4</a:t>
            </a:r>
            <a:endParaRPr lang="zh-CN" alt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339752" y="263691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[0,2] 2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868144" y="263691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[3,5] 4</a:t>
            </a:r>
            <a:endParaRPr lang="zh-CN" alt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187624" y="3789040"/>
            <a:ext cx="1368152" cy="584775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[0,1] 2</a:t>
            </a:r>
            <a:endParaRPr lang="zh-CN" alt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059832" y="3789040"/>
            <a:ext cx="1296144" cy="584775"/>
          </a:xfrm>
          <a:prstGeom prst="rect">
            <a:avLst/>
          </a:prstGeom>
          <a:noFill/>
          <a:ln>
            <a:solidFill>
              <a:srgbClr val="00B0F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[2,2] </a:t>
            </a:r>
            <a:r>
              <a:rPr lang="en-US" altLang="zh-CN" sz="3200" dirty="0" smtClean="0">
                <a:solidFill>
                  <a:srgbClr val="00B050"/>
                </a:solidFill>
              </a:rPr>
              <a:t>0</a:t>
            </a:r>
            <a:endParaRPr lang="zh-CN" altLang="en-US" sz="3200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8024" y="3789038"/>
            <a:ext cx="1266800" cy="584775"/>
          </a:xfrm>
          <a:prstGeom prst="rect">
            <a:avLst/>
          </a:prstGeom>
          <a:noFill/>
          <a:ln>
            <a:solidFill>
              <a:srgbClr val="00B0F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[3,4] </a:t>
            </a:r>
            <a:r>
              <a:rPr lang="en-US" altLang="zh-CN" sz="3200" dirty="0" smtClean="0">
                <a:solidFill>
                  <a:srgbClr val="FF0000"/>
                </a:solidFill>
              </a:rPr>
              <a:t>4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60232" y="3789037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[5,5] 0</a:t>
            </a:r>
            <a:endParaRPr lang="zh-CN" alt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4085848" y="5229198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[3,3] 4</a:t>
            </a:r>
            <a:endParaRPr lang="zh-CN" alt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5096" y="5231077"/>
            <a:ext cx="130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[4,4] 3</a:t>
            </a:r>
            <a:endParaRPr lang="zh-CN" alt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611560" y="5229197"/>
            <a:ext cx="1306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[0,0] 0</a:t>
            </a:r>
            <a:endParaRPr lang="zh-CN" alt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1928664" y="5234851"/>
            <a:ext cx="1275184" cy="584775"/>
          </a:xfrm>
          <a:prstGeom prst="rect">
            <a:avLst/>
          </a:prstGeom>
          <a:noFill/>
          <a:ln>
            <a:solidFill>
              <a:srgbClr val="00B0F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[</a:t>
            </a:r>
            <a:r>
              <a:rPr lang="en-US" altLang="zh-CN" sz="3200" dirty="0" smtClean="0"/>
              <a:t>1,1] </a:t>
            </a:r>
            <a:r>
              <a:rPr lang="en-US" altLang="zh-CN" sz="3200" dirty="0" smtClean="0">
                <a:solidFill>
                  <a:srgbClr val="00B050"/>
                </a:solidFill>
              </a:rPr>
              <a:t>2</a:t>
            </a:r>
            <a:endParaRPr lang="zh-CN" altLang="en-US" sz="3200" dirty="0">
              <a:solidFill>
                <a:srgbClr val="00B050"/>
              </a:solidFill>
            </a:endParaRPr>
          </a:p>
        </p:txBody>
      </p:sp>
      <p:cxnSp>
        <p:nvCxnSpPr>
          <p:cNvPr id="17" name="直接连接符 16"/>
          <p:cNvCxnSpPr>
            <a:stCxn id="6" idx="2"/>
            <a:endCxn id="7" idx="0"/>
          </p:cNvCxnSpPr>
          <p:nvPr/>
        </p:nvCxnSpPr>
        <p:spPr>
          <a:xfrm flipH="1">
            <a:off x="2987824" y="1949786"/>
            <a:ext cx="1737144" cy="687126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7" idx="2"/>
            <a:endCxn id="9" idx="0"/>
          </p:cNvCxnSpPr>
          <p:nvPr/>
        </p:nvCxnSpPr>
        <p:spPr>
          <a:xfrm flipH="1">
            <a:off x="1871700" y="3221687"/>
            <a:ext cx="1116124" cy="567353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9" idx="2"/>
            <a:endCxn id="15" idx="0"/>
          </p:cNvCxnSpPr>
          <p:nvPr/>
        </p:nvCxnSpPr>
        <p:spPr>
          <a:xfrm flipH="1">
            <a:off x="1264588" y="4373815"/>
            <a:ext cx="607112" cy="855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stCxn id="7" idx="2"/>
            <a:endCxn id="10" idx="0"/>
          </p:cNvCxnSpPr>
          <p:nvPr/>
        </p:nvCxnSpPr>
        <p:spPr>
          <a:xfrm>
            <a:off x="2987824" y="3221687"/>
            <a:ext cx="720080" cy="567353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9" idx="2"/>
            <a:endCxn id="16" idx="0"/>
          </p:cNvCxnSpPr>
          <p:nvPr/>
        </p:nvCxnSpPr>
        <p:spPr>
          <a:xfrm>
            <a:off x="1871700" y="4373815"/>
            <a:ext cx="694556" cy="861036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6" idx="2"/>
            <a:endCxn id="8" idx="0"/>
          </p:cNvCxnSpPr>
          <p:nvPr/>
        </p:nvCxnSpPr>
        <p:spPr>
          <a:xfrm>
            <a:off x="4724968" y="1949786"/>
            <a:ext cx="1827252" cy="687126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>
            <a:stCxn id="8" idx="2"/>
            <a:endCxn id="11" idx="0"/>
          </p:cNvCxnSpPr>
          <p:nvPr/>
        </p:nvCxnSpPr>
        <p:spPr>
          <a:xfrm flipH="1">
            <a:off x="5421424" y="3221687"/>
            <a:ext cx="1130796" cy="567351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>
            <a:stCxn id="8" idx="2"/>
            <a:endCxn id="12" idx="0"/>
          </p:cNvCxnSpPr>
          <p:nvPr/>
        </p:nvCxnSpPr>
        <p:spPr>
          <a:xfrm>
            <a:off x="6552220" y="3221687"/>
            <a:ext cx="756084" cy="567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>
            <a:stCxn id="11" idx="2"/>
            <a:endCxn id="13" idx="0"/>
          </p:cNvCxnSpPr>
          <p:nvPr/>
        </p:nvCxnSpPr>
        <p:spPr>
          <a:xfrm flipH="1">
            <a:off x="4724968" y="4373813"/>
            <a:ext cx="696456" cy="855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>
            <a:stCxn id="11" idx="2"/>
            <a:endCxn id="14" idx="0"/>
          </p:cNvCxnSpPr>
          <p:nvPr/>
        </p:nvCxnSpPr>
        <p:spPr>
          <a:xfrm>
            <a:off x="5421424" y="4373813"/>
            <a:ext cx="728248" cy="857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833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代码实现查询操作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800" dirty="0" err="1">
                <a:solidFill>
                  <a:srgbClr val="00B0F0"/>
                </a:solidFill>
              </a:rPr>
              <a:t>int</a:t>
            </a:r>
            <a:r>
              <a:rPr lang="en-US" altLang="zh-CN" sz="2800" dirty="0"/>
              <a:t> </a:t>
            </a:r>
            <a:r>
              <a:rPr lang="en-US" altLang="zh-CN" sz="2800" dirty="0" smtClean="0">
                <a:solidFill>
                  <a:srgbClr val="C00000"/>
                </a:solidFill>
              </a:rPr>
              <a:t>get </a:t>
            </a:r>
            <a:r>
              <a:rPr lang="en-US" altLang="zh-CN" sz="2800" dirty="0" smtClean="0"/>
              <a:t>(</a:t>
            </a:r>
            <a:r>
              <a:rPr lang="en-US" altLang="zh-CN" sz="2800" dirty="0" err="1">
                <a:solidFill>
                  <a:srgbClr val="00B0F0"/>
                </a:solidFill>
              </a:rPr>
              <a:t>int</a:t>
            </a:r>
            <a:r>
              <a:rPr lang="en-US" altLang="zh-CN" sz="2800" dirty="0"/>
              <a:t> </a:t>
            </a:r>
            <a:r>
              <a:rPr lang="en-US" altLang="zh-CN" sz="2800" dirty="0" err="1">
                <a:solidFill>
                  <a:srgbClr val="FF0000"/>
                </a:solidFill>
              </a:rPr>
              <a:t>i</a:t>
            </a:r>
            <a:r>
              <a:rPr lang="en-US" altLang="zh-CN" sz="2800" dirty="0" smtClean="0"/>
              <a:t>, </a:t>
            </a:r>
            <a:r>
              <a:rPr lang="en-US" altLang="zh-CN" sz="2800" dirty="0" err="1" smtClean="0">
                <a:solidFill>
                  <a:srgbClr val="00B0F0"/>
                </a:solidFill>
              </a:rPr>
              <a:t>int</a:t>
            </a:r>
            <a:r>
              <a:rPr lang="en-US" altLang="zh-CN" sz="2800" dirty="0" smtClean="0"/>
              <a:t> </a:t>
            </a:r>
            <a:r>
              <a:rPr lang="en-US" altLang="zh-CN" sz="2800" dirty="0">
                <a:solidFill>
                  <a:srgbClr val="FF0000"/>
                </a:solidFill>
              </a:rPr>
              <a:t>L</a:t>
            </a:r>
            <a:r>
              <a:rPr lang="en-US" altLang="zh-CN" sz="2800" dirty="0" smtClean="0"/>
              <a:t>, </a:t>
            </a:r>
            <a:r>
              <a:rPr lang="en-US" altLang="zh-CN" sz="2800" dirty="0" err="1" smtClean="0">
                <a:solidFill>
                  <a:srgbClr val="00B0F0"/>
                </a:solidFill>
              </a:rPr>
              <a:t>int</a:t>
            </a:r>
            <a:r>
              <a:rPr lang="en-US" altLang="zh-CN" sz="2800" dirty="0" smtClean="0"/>
              <a:t> </a:t>
            </a:r>
            <a:r>
              <a:rPr lang="en-US" altLang="zh-CN" sz="2800" dirty="0">
                <a:solidFill>
                  <a:srgbClr val="FF0000"/>
                </a:solidFill>
              </a:rPr>
              <a:t>R</a:t>
            </a:r>
            <a:r>
              <a:rPr lang="en-US" altLang="zh-CN" sz="2800" dirty="0" smtClean="0"/>
              <a:t>) </a:t>
            </a:r>
            <a:r>
              <a:rPr lang="en-US" altLang="zh-CN" sz="2800" dirty="0" smtClean="0">
                <a:solidFill>
                  <a:srgbClr val="00B050"/>
                </a:solidFill>
              </a:rPr>
              <a:t>//</a:t>
            </a:r>
            <a:r>
              <a:rPr lang="zh-CN" altLang="en-US" sz="2800" dirty="0" smtClean="0">
                <a:solidFill>
                  <a:srgbClr val="00B050"/>
                </a:solidFill>
              </a:rPr>
              <a:t>查询</a:t>
            </a:r>
            <a:r>
              <a:rPr lang="en-US" altLang="zh-CN" sz="2800" dirty="0" smtClean="0">
                <a:solidFill>
                  <a:srgbClr val="00B050"/>
                </a:solidFill>
              </a:rPr>
              <a:t>[L, R]</a:t>
            </a:r>
            <a:r>
              <a:rPr lang="zh-CN" altLang="en-US" sz="2800" dirty="0" smtClean="0">
                <a:solidFill>
                  <a:srgbClr val="00B050"/>
                </a:solidFill>
              </a:rPr>
              <a:t>区间的最大元素</a:t>
            </a:r>
            <a:endParaRPr lang="en-US" altLang="zh-CN" sz="2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sz="2800" dirty="0"/>
              <a:t>{</a:t>
            </a:r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en-US" altLang="zh-CN" sz="2800" dirty="0" smtClean="0"/>
              <a:t>if (</a:t>
            </a:r>
            <a:r>
              <a:rPr lang="en-US" altLang="zh-CN" sz="2800" dirty="0"/>
              <a:t>s</a:t>
            </a:r>
            <a:r>
              <a:rPr lang="en-US" altLang="zh-CN" sz="2800" dirty="0" smtClean="0"/>
              <a:t>[</a:t>
            </a:r>
            <a:r>
              <a:rPr lang="en-US" altLang="zh-CN" sz="2800" dirty="0" err="1" smtClean="0"/>
              <a:t>i</a:t>
            </a:r>
            <a:r>
              <a:rPr lang="en-US" altLang="zh-CN" sz="2800" dirty="0"/>
              <a:t>].</a:t>
            </a:r>
            <a:r>
              <a:rPr lang="en-US" altLang="zh-CN" sz="2800" dirty="0" smtClean="0"/>
              <a:t>L == L &amp;&amp; s[</a:t>
            </a:r>
            <a:r>
              <a:rPr lang="en-US" altLang="zh-CN" sz="2800" dirty="0" err="1" smtClean="0"/>
              <a:t>i</a:t>
            </a:r>
            <a:r>
              <a:rPr lang="en-US" altLang="zh-CN" sz="2800" dirty="0"/>
              <a:t>].</a:t>
            </a:r>
            <a:r>
              <a:rPr lang="en-US" altLang="zh-CN" sz="2800" dirty="0" smtClean="0"/>
              <a:t>R == R) return </a:t>
            </a:r>
            <a:r>
              <a:rPr lang="en-US" altLang="zh-CN" sz="2800" dirty="0"/>
              <a:t>s</a:t>
            </a:r>
            <a:r>
              <a:rPr lang="en-US" altLang="zh-CN" sz="2800" dirty="0" smtClean="0"/>
              <a:t>[</a:t>
            </a:r>
            <a:r>
              <a:rPr lang="en-US" altLang="zh-CN" sz="2800" dirty="0" err="1" smtClean="0"/>
              <a:t>i</a:t>
            </a:r>
            <a:r>
              <a:rPr lang="en-US" altLang="zh-CN" sz="2800" dirty="0"/>
              <a:t>].Max</a:t>
            </a:r>
            <a:r>
              <a:rPr lang="en-US" altLang="zh-CN" sz="2800" dirty="0" smtClean="0"/>
              <a:t>;</a:t>
            </a:r>
          </a:p>
          <a:p>
            <a:pPr marL="0" indent="0">
              <a:buNone/>
            </a:pPr>
            <a:r>
              <a:rPr lang="en-US" altLang="zh-CN" sz="2800" dirty="0" smtClean="0">
                <a:solidFill>
                  <a:srgbClr val="00B050"/>
                </a:solidFill>
              </a:rPr>
              <a:t>//</a:t>
            </a:r>
            <a:r>
              <a:rPr lang="zh-CN" altLang="en-US" sz="2800" dirty="0" smtClean="0">
                <a:solidFill>
                  <a:srgbClr val="00B050"/>
                </a:solidFill>
              </a:rPr>
              <a:t>恰好完全覆盖此节点代表的区间，直接返回结果</a:t>
            </a:r>
            <a:endParaRPr lang="en-US" altLang="zh-CN" sz="2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en-US" altLang="zh-CN" sz="2800" dirty="0" err="1" smtClean="0">
                <a:solidFill>
                  <a:srgbClr val="00B0F0"/>
                </a:solidFill>
              </a:rPr>
              <a:t>int</a:t>
            </a:r>
            <a:r>
              <a:rPr lang="en-US" altLang="zh-CN" sz="2800" dirty="0" smtClean="0">
                <a:solidFill>
                  <a:srgbClr val="00B0F0"/>
                </a:solidFill>
              </a:rPr>
              <a:t> </a:t>
            </a:r>
            <a:r>
              <a:rPr lang="en-US" altLang="zh-CN" sz="2800" dirty="0" smtClean="0"/>
              <a:t>mid=(s[</a:t>
            </a:r>
            <a:r>
              <a:rPr lang="en-US" altLang="zh-CN" sz="2800" dirty="0" err="1" smtClean="0"/>
              <a:t>i</a:t>
            </a:r>
            <a:r>
              <a:rPr lang="en-US" altLang="zh-CN" sz="2800" dirty="0"/>
              <a:t>].</a:t>
            </a:r>
            <a:r>
              <a:rPr lang="en-US" altLang="zh-CN" sz="2800" dirty="0" smtClean="0"/>
              <a:t>L + s[</a:t>
            </a:r>
            <a:r>
              <a:rPr lang="en-US" altLang="zh-CN" sz="2800" dirty="0" err="1" smtClean="0"/>
              <a:t>i</a:t>
            </a:r>
            <a:r>
              <a:rPr lang="en-US" altLang="zh-CN" sz="2800" dirty="0"/>
              <a:t>].</a:t>
            </a:r>
            <a:r>
              <a:rPr lang="en-US" altLang="zh-CN" sz="2800" dirty="0" smtClean="0"/>
              <a:t>R) / 2; </a:t>
            </a: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en-US" altLang="zh-CN" sz="2800" dirty="0" smtClean="0"/>
              <a:t>if (mid &gt;= R</a:t>
            </a:r>
            <a:r>
              <a:rPr lang="en-US" altLang="zh-CN" sz="2800" dirty="0"/>
              <a:t>) return get(</a:t>
            </a:r>
            <a:r>
              <a:rPr lang="en-US" altLang="zh-CN" sz="2800" dirty="0" err="1"/>
              <a:t>i</a:t>
            </a:r>
            <a:r>
              <a:rPr lang="en-US" altLang="zh-CN" sz="2800" dirty="0">
                <a:solidFill>
                  <a:srgbClr val="FF0000"/>
                </a:solidFill>
              </a:rPr>
              <a:t>*2</a:t>
            </a:r>
            <a:r>
              <a:rPr lang="en-US" altLang="zh-CN" sz="2800" dirty="0" smtClean="0"/>
              <a:t>, L, R); </a:t>
            </a:r>
            <a:r>
              <a:rPr lang="en-US" altLang="zh-CN" sz="2000" dirty="0" smtClean="0">
                <a:solidFill>
                  <a:srgbClr val="00B050"/>
                </a:solidFill>
              </a:rPr>
              <a:t>//</a:t>
            </a:r>
            <a:r>
              <a:rPr lang="zh-CN" altLang="en-US" sz="2000" dirty="0" smtClean="0">
                <a:solidFill>
                  <a:srgbClr val="00B050"/>
                </a:solidFill>
              </a:rPr>
              <a:t>查询区间在左子树</a:t>
            </a:r>
            <a:endParaRPr lang="en-US" altLang="zh-CN" sz="20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sz="2800" dirty="0"/>
              <a:t>	</a:t>
            </a:r>
            <a:r>
              <a:rPr lang="en-US" altLang="zh-CN" sz="2800" dirty="0" smtClean="0"/>
              <a:t>if (mid+1 &lt;= L</a:t>
            </a:r>
            <a:r>
              <a:rPr lang="en-US" altLang="zh-CN" sz="2800" dirty="0"/>
              <a:t>) return get(</a:t>
            </a:r>
            <a:r>
              <a:rPr lang="en-US" altLang="zh-CN" sz="2800" dirty="0" err="1"/>
              <a:t>i</a:t>
            </a:r>
            <a:r>
              <a:rPr lang="en-US" altLang="zh-CN" sz="2800" dirty="0">
                <a:solidFill>
                  <a:srgbClr val="FF0000"/>
                </a:solidFill>
              </a:rPr>
              <a:t>*2+1</a:t>
            </a:r>
            <a:r>
              <a:rPr lang="en-US" altLang="zh-CN" sz="2800" dirty="0" smtClean="0"/>
              <a:t>, L, R); </a:t>
            </a:r>
            <a:r>
              <a:rPr lang="en-US" altLang="zh-CN" sz="2800" dirty="0" smtClean="0">
                <a:solidFill>
                  <a:srgbClr val="00B050"/>
                </a:solidFill>
              </a:rPr>
              <a:t>//</a:t>
            </a:r>
            <a:r>
              <a:rPr lang="zh-CN" altLang="en-US" sz="2800" dirty="0" smtClean="0">
                <a:solidFill>
                  <a:srgbClr val="00B050"/>
                </a:solidFill>
              </a:rPr>
              <a:t>右子树</a:t>
            </a:r>
            <a:endParaRPr lang="en-US" altLang="zh-CN" sz="28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sz="2800" dirty="0"/>
              <a:t>	return </a:t>
            </a:r>
            <a:r>
              <a:rPr lang="en-US" altLang="zh-CN" sz="2800" dirty="0" smtClean="0">
                <a:solidFill>
                  <a:srgbClr val="C00000"/>
                </a:solidFill>
              </a:rPr>
              <a:t>max</a:t>
            </a:r>
            <a:r>
              <a:rPr lang="en-US" altLang="zh-CN" sz="2800" dirty="0" smtClean="0"/>
              <a:t>(</a:t>
            </a:r>
            <a:r>
              <a:rPr lang="en-US" altLang="zh-CN" sz="2800" dirty="0" smtClean="0">
                <a:solidFill>
                  <a:srgbClr val="C00000"/>
                </a:solidFill>
              </a:rPr>
              <a:t>get</a:t>
            </a:r>
            <a:r>
              <a:rPr lang="en-US" altLang="zh-CN" sz="2800" dirty="0" smtClean="0"/>
              <a:t>(</a:t>
            </a:r>
            <a:r>
              <a:rPr lang="en-US" altLang="zh-CN" sz="2800" dirty="0" err="1" smtClean="0"/>
              <a:t>i</a:t>
            </a:r>
            <a:r>
              <a:rPr lang="en-US" altLang="zh-CN" sz="2800" dirty="0" smtClean="0">
                <a:solidFill>
                  <a:srgbClr val="FF0000"/>
                </a:solidFill>
              </a:rPr>
              <a:t>*2</a:t>
            </a:r>
            <a:r>
              <a:rPr lang="en-US" altLang="zh-CN" sz="2800" dirty="0" smtClean="0"/>
              <a:t>, L, </a:t>
            </a:r>
            <a:r>
              <a:rPr lang="en-US" altLang="zh-CN" sz="2800" dirty="0" smtClean="0">
                <a:solidFill>
                  <a:srgbClr val="FF0000"/>
                </a:solidFill>
              </a:rPr>
              <a:t>mid</a:t>
            </a:r>
            <a:r>
              <a:rPr lang="en-US" altLang="zh-CN" sz="2800" dirty="0" smtClean="0"/>
              <a:t>), get(</a:t>
            </a:r>
            <a:r>
              <a:rPr lang="en-US" altLang="zh-CN" sz="2800" dirty="0" err="1" smtClean="0"/>
              <a:t>i</a:t>
            </a:r>
            <a:r>
              <a:rPr lang="en-US" altLang="zh-CN" sz="2800" dirty="0" smtClean="0">
                <a:solidFill>
                  <a:srgbClr val="FF0000"/>
                </a:solidFill>
              </a:rPr>
              <a:t>*2+1</a:t>
            </a:r>
            <a:r>
              <a:rPr lang="en-US" altLang="zh-CN" sz="2800" dirty="0" smtClean="0"/>
              <a:t>, </a:t>
            </a:r>
            <a:r>
              <a:rPr lang="en-US" altLang="zh-CN" sz="2800" dirty="0" smtClean="0">
                <a:solidFill>
                  <a:srgbClr val="FF0000"/>
                </a:solidFill>
              </a:rPr>
              <a:t>mid+1</a:t>
            </a:r>
            <a:r>
              <a:rPr lang="en-US" altLang="zh-CN" sz="2800" dirty="0" smtClean="0"/>
              <a:t>, R));</a:t>
            </a:r>
          </a:p>
          <a:p>
            <a:pPr marL="0" indent="0">
              <a:buNone/>
            </a:pPr>
            <a:r>
              <a:rPr lang="en-US" altLang="zh-CN" sz="2800" dirty="0" smtClean="0">
                <a:solidFill>
                  <a:srgbClr val="00B050"/>
                </a:solidFill>
              </a:rPr>
              <a:t>	//</a:t>
            </a:r>
            <a:r>
              <a:rPr lang="zh-CN" altLang="en-US" sz="2800" dirty="0" smtClean="0">
                <a:solidFill>
                  <a:srgbClr val="00B050"/>
                </a:solidFill>
              </a:rPr>
              <a:t>两边都有覆盖到</a:t>
            </a:r>
            <a:endParaRPr lang="en-US" altLang="zh-CN" sz="28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sz="2800" dirty="0" smtClean="0"/>
              <a:t>}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934528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小结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线段树采用了分治的思想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更新和查询的复杂度均为</a:t>
            </a:r>
            <a:r>
              <a:rPr lang="en-US" altLang="zh-CN" dirty="0" smtClean="0"/>
              <a:t>O(log n)</a:t>
            </a:r>
          </a:p>
          <a:p>
            <a:pPr marL="0" indent="0">
              <a:buNone/>
            </a:pPr>
            <a:r>
              <a:rPr lang="zh-CN" altLang="en-US" dirty="0" smtClean="0"/>
              <a:t>线段树可以有很多灵活的变化，比如</a:t>
            </a:r>
            <a:r>
              <a:rPr lang="zh-CN" altLang="en-US" dirty="0"/>
              <a:t>：</a:t>
            </a:r>
            <a:endParaRPr lang="en-US" altLang="zh-CN" dirty="0" smtClean="0"/>
          </a:p>
          <a:p>
            <a:r>
              <a:rPr lang="zh-CN" altLang="en-US" dirty="0" smtClean="0"/>
              <a:t>区间染色、区间求和</a:t>
            </a:r>
            <a:endParaRPr lang="en-US" altLang="zh-CN" dirty="0" smtClean="0"/>
          </a:p>
          <a:p>
            <a:r>
              <a:rPr lang="zh-CN" altLang="en-US" dirty="0"/>
              <a:t>懒</a:t>
            </a:r>
            <a:r>
              <a:rPr lang="zh-CN" altLang="en-US" dirty="0" smtClean="0"/>
              <a:t>标记</a:t>
            </a:r>
            <a:endParaRPr lang="en-US" altLang="zh-CN" dirty="0" smtClean="0"/>
          </a:p>
          <a:p>
            <a:r>
              <a:rPr lang="zh-CN" altLang="en-US" dirty="0"/>
              <a:t>二</a:t>
            </a:r>
            <a:r>
              <a:rPr lang="zh-CN" altLang="en-US" dirty="0" smtClean="0"/>
              <a:t>维线段树</a:t>
            </a:r>
            <a:endParaRPr lang="en-US" altLang="zh-CN" dirty="0" smtClean="0"/>
          </a:p>
          <a:p>
            <a:r>
              <a:rPr lang="zh-CN" altLang="en-US" dirty="0"/>
              <a:t>树状</a:t>
            </a:r>
            <a:r>
              <a:rPr lang="zh-CN" altLang="en-US" dirty="0" smtClean="0"/>
              <a:t>数组* （另一种数据结构） 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请</a:t>
            </a:r>
            <a:r>
              <a:rPr lang="zh-CN" altLang="en-US" dirty="0" smtClean="0"/>
              <a:t>大家自行查阅资料学习 </a:t>
            </a:r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92851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参考题目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>
                <a:hlinkClick r:id="rId2"/>
              </a:rPr>
              <a:t>ZOJ 3650</a:t>
            </a:r>
            <a:r>
              <a:rPr lang="zh-CN" altLang="en-US" dirty="0" smtClean="0"/>
              <a:t>（推荐，值得一做）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KT</a:t>
            </a:r>
            <a:r>
              <a:rPr lang="zh-CN" altLang="en-US" dirty="0" smtClean="0"/>
              <a:t>学姐</a:t>
            </a:r>
            <a:r>
              <a:rPr lang="en-US" altLang="zh-CN" dirty="0" smtClean="0"/>
              <a:t>2012</a:t>
            </a:r>
            <a:r>
              <a:rPr lang="zh-CN" altLang="en-US" dirty="0" smtClean="0"/>
              <a:t>年集训的题目，比较直接的做法是单调队列</a:t>
            </a:r>
            <a:r>
              <a:rPr lang="en-US" altLang="zh-CN" dirty="0" smtClean="0"/>
              <a:t>+</a:t>
            </a:r>
            <a:r>
              <a:rPr lang="zh-CN" altLang="en-US" dirty="0" smtClean="0"/>
              <a:t>线段树  </a:t>
            </a:r>
            <a:r>
              <a:rPr lang="zh-CN" altLang="en-US" dirty="0" smtClean="0">
                <a:hlinkClick r:id="rId3"/>
              </a:rPr>
              <a:t>解题报告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hlinkClick r:id="rId4"/>
              </a:rPr>
              <a:t>ZOJ 3573 </a:t>
            </a:r>
            <a:r>
              <a:rPr lang="zh-CN" altLang="en-US" dirty="0" smtClean="0"/>
              <a:t>（作业，选做）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蛋</a:t>
            </a:r>
            <a:r>
              <a:rPr lang="zh-CN" altLang="en-US" dirty="0" smtClean="0"/>
              <a:t>博</a:t>
            </a:r>
            <a:r>
              <a:rPr lang="en-US" altLang="zh-CN" dirty="0" smtClean="0"/>
              <a:t>2011</a:t>
            </a:r>
            <a:r>
              <a:rPr lang="zh-CN" altLang="en-US" dirty="0" smtClean="0"/>
              <a:t>年集训的题目，比较简单的线段树操作，需要在今天讲课的基础上做一些变化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3651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zh-CN" altLang="en-US" dirty="0" smtClean="0"/>
              <a:t>心态最重要</a:t>
            </a:r>
            <a:endParaRPr lang="en-US" altLang="zh-CN" dirty="0" smtClean="0"/>
          </a:p>
          <a:p>
            <a:r>
              <a:rPr lang="zh-CN" altLang="en-US" dirty="0" smtClean="0"/>
              <a:t>多总结自己的</a:t>
            </a:r>
            <a:r>
              <a:rPr lang="zh-CN" altLang="en-US" dirty="0"/>
              <a:t>脑</a:t>
            </a:r>
            <a:r>
              <a:rPr lang="zh-CN" altLang="en-US" dirty="0" smtClean="0"/>
              <a:t>残错误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例：</a:t>
            </a:r>
            <a:r>
              <a:rPr lang="en-US" altLang="zh-CN" dirty="0" smtClean="0"/>
              <a:t>while(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(%</a:t>
            </a:r>
            <a:r>
              <a:rPr lang="en-US" altLang="zh-CN" dirty="0" err="1" smtClean="0"/>
              <a:t>d,&amp;n</a:t>
            </a:r>
            <a:r>
              <a:rPr lang="en-US" altLang="zh-CN" dirty="0" smtClean="0"/>
              <a:t>))</a:t>
            </a:r>
          </a:p>
          <a:p>
            <a:r>
              <a:rPr lang="en-US" altLang="zh-CN" dirty="0" smtClean="0"/>
              <a:t>rating</a:t>
            </a:r>
            <a:r>
              <a:rPr lang="zh-CN" altLang="en-US" dirty="0" smtClean="0"/>
              <a:t>低的同学要学会“随大流”</a:t>
            </a:r>
            <a:endParaRPr lang="en-US" altLang="zh-CN" dirty="0" smtClean="0"/>
          </a:p>
          <a:p>
            <a:r>
              <a:rPr lang="zh-CN" altLang="en-US" dirty="0"/>
              <a:t>不</a:t>
            </a:r>
            <a:r>
              <a:rPr lang="zh-CN" altLang="en-US" dirty="0" smtClean="0"/>
              <a:t>轻易拿几何题的</a:t>
            </a:r>
            <a:r>
              <a:rPr lang="en-US" altLang="zh-CN" dirty="0" smtClean="0"/>
              <a:t>FB</a:t>
            </a:r>
            <a:r>
              <a:rPr lang="zh-CN" altLang="en-US" dirty="0" smtClean="0"/>
              <a:t>，除非你是</a:t>
            </a:r>
            <a:r>
              <a:rPr lang="en-US" altLang="zh-CN" dirty="0" err="1" smtClean="0"/>
              <a:t>zyc</a:t>
            </a:r>
            <a:endParaRPr lang="en-US" altLang="zh-CN" dirty="0" smtClean="0"/>
          </a:p>
          <a:p>
            <a:r>
              <a:rPr lang="zh-CN" altLang="en-US" dirty="0" smtClean="0"/>
              <a:t>题目短的题往往并不简单，题目长的题至少要抽时间读一遍</a:t>
            </a:r>
            <a:r>
              <a:rPr lang="zh-CN" altLang="en-US" dirty="0" smtClean="0"/>
              <a:t>题</a:t>
            </a:r>
            <a:endParaRPr lang="en-US" altLang="zh-CN" dirty="0" smtClean="0"/>
          </a:p>
          <a:p>
            <a:r>
              <a:rPr lang="zh-CN" altLang="en-US" dirty="0" smtClean="0"/>
              <a:t>出题不要拖延，比赛要吃早饭</a:t>
            </a:r>
            <a:r>
              <a:rPr lang="en-US" altLang="zh-CN" dirty="0" smtClean="0"/>
              <a:t>&amp;&amp;</a:t>
            </a:r>
            <a:r>
              <a:rPr lang="zh-CN" altLang="en-US" dirty="0" smtClean="0"/>
              <a:t>保证睡眠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64542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线段树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b</a:t>
            </a:r>
            <a:r>
              <a:rPr lang="en-US" altLang="zh-CN" dirty="0" smtClean="0">
                <a:solidFill>
                  <a:schemeClr val="tx1"/>
                </a:solidFill>
              </a:rPr>
              <a:t>y </a:t>
            </a:r>
            <a:r>
              <a:rPr lang="zh-CN" altLang="en-US" dirty="0" smtClean="0">
                <a:solidFill>
                  <a:schemeClr val="tx1"/>
                </a:solidFill>
              </a:rPr>
              <a:t>大肥羊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最简单的例子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数组</a:t>
            </a:r>
            <a:r>
              <a:rPr lang="en-US" altLang="zh-CN" dirty="0" smtClean="0"/>
              <a:t>a[n]</a:t>
            </a:r>
            <a:r>
              <a:rPr lang="zh-CN" altLang="en-US" dirty="0" smtClean="0"/>
              <a:t>，所有元素初始为</a:t>
            </a:r>
            <a:r>
              <a:rPr lang="en-US" altLang="zh-CN" dirty="0" smtClean="0"/>
              <a:t>0</a:t>
            </a:r>
            <a:r>
              <a:rPr lang="zh-CN" altLang="en-US" dirty="0" smtClean="0"/>
              <a:t>，</a:t>
            </a:r>
            <a:r>
              <a:rPr lang="en-US" altLang="zh-CN" dirty="0" smtClean="0"/>
              <a:t>m</a:t>
            </a:r>
            <a:r>
              <a:rPr lang="zh-CN" altLang="en-US" dirty="0" smtClean="0"/>
              <a:t>次操作</a:t>
            </a:r>
            <a:endParaRPr lang="en-US" altLang="zh-CN" dirty="0" smtClean="0"/>
          </a:p>
          <a:p>
            <a:r>
              <a:rPr lang="en-US" altLang="zh-CN" dirty="0" smtClean="0"/>
              <a:t>Update </a:t>
            </a:r>
            <a:r>
              <a:rPr lang="en-US" altLang="zh-CN" b="1" dirty="0" err="1" smtClean="0">
                <a:solidFill>
                  <a:srgbClr val="FF0000"/>
                </a:solidFill>
              </a:rPr>
              <a:t>i</a:t>
            </a:r>
            <a:r>
              <a:rPr lang="en-US" altLang="zh-CN" b="1" dirty="0" smtClean="0">
                <a:solidFill>
                  <a:srgbClr val="FF0000"/>
                </a:solidFill>
              </a:rPr>
              <a:t> x</a:t>
            </a:r>
            <a:r>
              <a:rPr lang="zh-CN" altLang="en-US" dirty="0" smtClean="0"/>
              <a:t>：将</a:t>
            </a:r>
            <a:r>
              <a:rPr lang="en-US" altLang="zh-CN" dirty="0" smtClean="0"/>
              <a:t>a[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</a:t>
            </a:r>
            <a:r>
              <a:rPr lang="zh-CN" altLang="en-US" dirty="0" smtClean="0"/>
              <a:t>的值修改为</a:t>
            </a:r>
            <a:r>
              <a:rPr lang="en-US" altLang="zh-CN" dirty="0" smtClean="0"/>
              <a:t>x</a:t>
            </a:r>
          </a:p>
          <a:p>
            <a:r>
              <a:rPr lang="en-US" altLang="zh-CN" dirty="0" smtClean="0"/>
              <a:t>Query </a:t>
            </a:r>
            <a:r>
              <a:rPr lang="en-US" altLang="zh-CN" b="1" dirty="0" err="1" smtClean="0">
                <a:solidFill>
                  <a:srgbClr val="FF0000"/>
                </a:solidFill>
              </a:rPr>
              <a:t>i</a:t>
            </a:r>
            <a:r>
              <a:rPr lang="en-US" altLang="zh-CN" b="1" dirty="0" smtClean="0">
                <a:solidFill>
                  <a:srgbClr val="FF0000"/>
                </a:solidFill>
              </a:rPr>
              <a:t> j</a:t>
            </a:r>
            <a:r>
              <a:rPr lang="zh-CN" altLang="en-US" dirty="0" smtClean="0"/>
              <a:t>：查询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到</a:t>
            </a:r>
            <a:r>
              <a:rPr lang="en-US" altLang="zh-CN" dirty="0" smtClean="0"/>
              <a:t>j</a:t>
            </a:r>
            <a:r>
              <a:rPr lang="zh-CN" altLang="en-US" dirty="0" smtClean="0"/>
              <a:t>这个闭区间的最大元素</a:t>
            </a:r>
            <a:endParaRPr lang="en-US" altLang="zh-CN" dirty="0" smtClean="0"/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例如</a:t>
            </a:r>
            <a:r>
              <a:rPr lang="en-US" altLang="zh-CN" dirty="0" smtClean="0"/>
              <a:t>n=6</a:t>
            </a:r>
            <a:r>
              <a:rPr lang="zh-CN" altLang="en-US" dirty="0" smtClean="0"/>
              <a:t>，修改三次后数组从左到右为：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0 2 0 4 3 0</a:t>
            </a:r>
          </a:p>
          <a:p>
            <a:pPr marL="0" indent="0">
              <a:buNone/>
            </a:pPr>
            <a:r>
              <a:rPr lang="en-US" altLang="zh-CN" dirty="0" smtClean="0"/>
              <a:t>Query 0 1 </a:t>
            </a:r>
            <a:r>
              <a:rPr lang="zh-CN" altLang="en-US" dirty="0" smtClean="0"/>
              <a:t>的答案为</a:t>
            </a:r>
            <a:r>
              <a:rPr lang="en-US" altLang="zh-CN" dirty="0" smtClean="0"/>
              <a:t>2</a:t>
            </a:r>
          </a:p>
          <a:p>
            <a:pPr marL="0" indent="0">
              <a:buNone/>
            </a:pPr>
            <a:r>
              <a:rPr lang="en-US" altLang="zh-CN" dirty="0" smtClean="0"/>
              <a:t>Query 1 4 </a:t>
            </a:r>
            <a:r>
              <a:rPr lang="zh-CN" altLang="en-US" dirty="0" smtClean="0"/>
              <a:t>的答案为</a:t>
            </a:r>
            <a:r>
              <a:rPr lang="en-US" altLang="zh-CN" dirty="0" smtClean="0"/>
              <a:t>4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60032" y="4581128"/>
            <a:ext cx="36724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暴力做法：每次枚举整个查询区间，最大复杂度为</a:t>
            </a:r>
            <a:r>
              <a:rPr lang="en-US" altLang="zh-CN" sz="2800" dirty="0" smtClean="0"/>
              <a:t>O</a:t>
            </a:r>
            <a:r>
              <a:rPr lang="zh-CN" altLang="en-US" sz="2800" dirty="0" smtClean="0"/>
              <a:t>（</a:t>
            </a:r>
            <a:r>
              <a:rPr lang="en-US" altLang="zh-CN" sz="2800" dirty="0" err="1" smtClean="0"/>
              <a:t>mn</a:t>
            </a:r>
            <a:r>
              <a:rPr lang="zh-CN" altLang="en-US" sz="2800" dirty="0" smtClean="0"/>
              <a:t>）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12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初始</a:t>
            </a:r>
            <a:r>
              <a:rPr lang="zh-CN" altLang="en-US" dirty="0" smtClean="0"/>
              <a:t>线段树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85848" y="1365011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[0,5] 0</a:t>
            </a:r>
            <a:endParaRPr lang="zh-CN" alt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339752" y="263691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[0,2] 0</a:t>
            </a:r>
            <a:endParaRPr lang="zh-CN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263691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[3,5] 0</a:t>
            </a:r>
            <a:endParaRPr lang="zh-CN" alt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3789040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[0,1] 0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059832" y="3789040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[2,2] 0</a:t>
            </a:r>
            <a:endParaRPr lang="zh-CN" alt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788024" y="3789038"/>
            <a:ext cx="12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[3,4] 0</a:t>
            </a:r>
            <a:endParaRPr lang="zh-CN" alt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660232" y="3789037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[5,5] 0</a:t>
            </a:r>
            <a:endParaRPr lang="zh-CN" alt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85848" y="5229198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[3,3] 0</a:t>
            </a:r>
            <a:endParaRPr lang="zh-CN" alt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5495096" y="5231077"/>
            <a:ext cx="130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[4,4] 0</a:t>
            </a:r>
            <a:endParaRPr lang="zh-CN" alt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11560" y="5229197"/>
            <a:ext cx="1306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[0,0] 0</a:t>
            </a:r>
            <a:endParaRPr lang="zh-CN" alt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928664" y="5234851"/>
            <a:ext cx="1275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[</a:t>
            </a:r>
            <a:r>
              <a:rPr lang="en-US" altLang="zh-CN" sz="3200" dirty="0" smtClean="0"/>
              <a:t>1,1] 0</a:t>
            </a:r>
            <a:endParaRPr lang="zh-CN" altLang="en-US" sz="3200" dirty="0"/>
          </a:p>
        </p:txBody>
      </p:sp>
      <p:cxnSp>
        <p:nvCxnSpPr>
          <p:cNvPr id="18" name="直接连接符 17"/>
          <p:cNvCxnSpPr>
            <a:stCxn id="4" idx="2"/>
            <a:endCxn id="5" idx="0"/>
          </p:cNvCxnSpPr>
          <p:nvPr/>
        </p:nvCxnSpPr>
        <p:spPr>
          <a:xfrm flipH="1">
            <a:off x="2987824" y="1949786"/>
            <a:ext cx="1737144" cy="68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5" idx="2"/>
            <a:endCxn id="7" idx="0"/>
          </p:cNvCxnSpPr>
          <p:nvPr/>
        </p:nvCxnSpPr>
        <p:spPr>
          <a:xfrm flipH="1">
            <a:off x="1871700" y="3221687"/>
            <a:ext cx="1116124" cy="567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7" idx="2"/>
            <a:endCxn id="13" idx="0"/>
          </p:cNvCxnSpPr>
          <p:nvPr/>
        </p:nvCxnSpPr>
        <p:spPr>
          <a:xfrm flipH="1">
            <a:off x="1264588" y="4373815"/>
            <a:ext cx="607112" cy="855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>
            <a:stCxn id="5" idx="2"/>
            <a:endCxn id="8" idx="0"/>
          </p:cNvCxnSpPr>
          <p:nvPr/>
        </p:nvCxnSpPr>
        <p:spPr>
          <a:xfrm>
            <a:off x="2987824" y="3221687"/>
            <a:ext cx="720080" cy="567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>
            <a:stCxn id="7" idx="2"/>
            <a:endCxn id="14" idx="0"/>
          </p:cNvCxnSpPr>
          <p:nvPr/>
        </p:nvCxnSpPr>
        <p:spPr>
          <a:xfrm>
            <a:off x="1871700" y="4373815"/>
            <a:ext cx="694556" cy="861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>
            <a:stCxn id="4" idx="2"/>
            <a:endCxn id="6" idx="0"/>
          </p:cNvCxnSpPr>
          <p:nvPr/>
        </p:nvCxnSpPr>
        <p:spPr>
          <a:xfrm>
            <a:off x="4724968" y="1949786"/>
            <a:ext cx="1827252" cy="68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>
            <a:stCxn id="6" idx="2"/>
            <a:endCxn id="9" idx="0"/>
          </p:cNvCxnSpPr>
          <p:nvPr/>
        </p:nvCxnSpPr>
        <p:spPr>
          <a:xfrm flipH="1">
            <a:off x="5421424" y="3221687"/>
            <a:ext cx="1130796" cy="567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>
            <a:stCxn id="6" idx="2"/>
            <a:endCxn id="10" idx="0"/>
          </p:cNvCxnSpPr>
          <p:nvPr/>
        </p:nvCxnSpPr>
        <p:spPr>
          <a:xfrm>
            <a:off x="6552220" y="3221687"/>
            <a:ext cx="756084" cy="567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>
            <a:stCxn id="9" idx="2"/>
            <a:endCxn id="11" idx="0"/>
          </p:cNvCxnSpPr>
          <p:nvPr/>
        </p:nvCxnSpPr>
        <p:spPr>
          <a:xfrm flipH="1">
            <a:off x="4724968" y="4373813"/>
            <a:ext cx="696456" cy="855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>
            <a:stCxn id="9" idx="2"/>
            <a:endCxn id="12" idx="0"/>
          </p:cNvCxnSpPr>
          <p:nvPr/>
        </p:nvCxnSpPr>
        <p:spPr>
          <a:xfrm>
            <a:off x="5421424" y="4373813"/>
            <a:ext cx="728248" cy="857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-14456" y="1365011"/>
            <a:ext cx="38152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[L,R] </a:t>
            </a:r>
            <a:r>
              <a:rPr lang="en-US" altLang="zh-CN" sz="2800" b="1" dirty="0">
                <a:solidFill>
                  <a:srgbClr val="FF0000"/>
                </a:solidFill>
              </a:rPr>
              <a:t>X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 </a:t>
            </a:r>
            <a:r>
              <a:rPr lang="zh-CN" altLang="en-US" sz="2800" dirty="0" smtClean="0"/>
              <a:t>表示</a:t>
            </a:r>
            <a:r>
              <a:rPr lang="en-US" altLang="zh-CN" sz="2800" dirty="0"/>
              <a:t>L</a:t>
            </a:r>
            <a:r>
              <a:rPr lang="zh-CN" altLang="en-US" sz="2800" dirty="0" smtClean="0"/>
              <a:t>到</a:t>
            </a:r>
            <a:r>
              <a:rPr lang="en-US" altLang="zh-CN" sz="2800" dirty="0"/>
              <a:t>R</a:t>
            </a:r>
            <a:r>
              <a:rPr lang="zh-CN" altLang="en-US" sz="2800" dirty="0" smtClean="0"/>
              <a:t>的闭区间线段，最大元素为</a:t>
            </a:r>
            <a:r>
              <a:rPr lang="en-US" altLang="zh-CN" sz="2800" dirty="0"/>
              <a:t>X</a:t>
            </a:r>
            <a:endParaRPr lang="zh-CN" alt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4456076" y="2026376"/>
            <a:ext cx="2006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1</a:t>
            </a:r>
            <a:r>
              <a:rPr lang="zh-CN" altLang="en-US" sz="2400" dirty="0" smtClean="0"/>
              <a:t>（数组标号）</a:t>
            </a:r>
            <a:endParaRPr lang="zh-CN" alt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2808563" y="3274530"/>
            <a:ext cx="358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2</a:t>
            </a:r>
            <a:endParaRPr lang="zh-CN" alt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6372959" y="3305402"/>
            <a:ext cx="358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3</a:t>
            </a:r>
            <a:endParaRPr lang="zh-CN" alt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1713893" y="4373815"/>
            <a:ext cx="358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4</a:t>
            </a:r>
            <a:endParaRPr lang="zh-CN" alt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3528643" y="4362494"/>
            <a:ext cx="358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5</a:t>
            </a:r>
            <a:endParaRPr lang="zh-CN" alt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5280072" y="4362493"/>
            <a:ext cx="358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6</a:t>
            </a:r>
            <a:endParaRPr lang="zh-CN" alt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6949782" y="4339840"/>
            <a:ext cx="358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7</a:t>
            </a:r>
            <a:endParaRPr lang="zh-CN" alt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906066" y="5813972"/>
            <a:ext cx="358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8</a:t>
            </a:r>
            <a:endParaRPr lang="zh-CN" alt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2339752" y="5819626"/>
            <a:ext cx="358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9</a:t>
            </a:r>
            <a:endParaRPr lang="zh-CN" alt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4352924" y="5819626"/>
            <a:ext cx="551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12</a:t>
            </a:r>
            <a:endParaRPr lang="zh-CN" altLang="en-US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5959006" y="5819626"/>
            <a:ext cx="593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13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3359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代码实现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err="1">
                <a:solidFill>
                  <a:srgbClr val="FF0000"/>
                </a:solidFill>
              </a:rPr>
              <a:t>struct</a:t>
            </a:r>
            <a:r>
              <a:rPr lang="en-US" altLang="zh-CN" dirty="0"/>
              <a:t> </a:t>
            </a:r>
            <a:r>
              <a:rPr lang="en-US" altLang="zh-CN" dirty="0" smtClean="0">
                <a:solidFill>
                  <a:srgbClr val="0070C0"/>
                </a:solidFill>
              </a:rPr>
              <a:t>segment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err="1">
                <a:solidFill>
                  <a:srgbClr val="0070C0"/>
                </a:solidFill>
              </a:rPr>
              <a:t>int</a:t>
            </a:r>
            <a:r>
              <a:rPr lang="en-US" altLang="zh-CN" dirty="0"/>
              <a:t> </a:t>
            </a:r>
            <a:r>
              <a:rPr lang="en-US" altLang="zh-CN" dirty="0" smtClean="0"/>
              <a:t>L, R; 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zh-CN" altLang="en-US" dirty="0" smtClean="0">
                <a:solidFill>
                  <a:srgbClr val="00B050"/>
                </a:solidFill>
              </a:rPr>
              <a:t>线段的左右端点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err="1">
                <a:solidFill>
                  <a:srgbClr val="0070C0"/>
                </a:solidFill>
              </a:rPr>
              <a:t>int</a:t>
            </a:r>
            <a:r>
              <a:rPr lang="en-US" altLang="zh-CN" dirty="0"/>
              <a:t> </a:t>
            </a:r>
            <a:r>
              <a:rPr lang="en-US" altLang="zh-CN" dirty="0" smtClean="0"/>
              <a:t>Max;   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zh-CN" altLang="en-US" dirty="0" smtClean="0">
                <a:solidFill>
                  <a:srgbClr val="00B050"/>
                </a:solidFill>
              </a:rPr>
              <a:t>线段上的信息，根据具体问题具体设定，本例中代表最大元素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};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>
                <a:solidFill>
                  <a:srgbClr val="0070C0"/>
                </a:solidFill>
              </a:rPr>
              <a:t>s</a:t>
            </a:r>
            <a:r>
              <a:rPr lang="en-US" altLang="zh-CN" dirty="0" smtClean="0">
                <a:solidFill>
                  <a:srgbClr val="0070C0"/>
                </a:solidFill>
              </a:rPr>
              <a:t>egment</a:t>
            </a:r>
            <a:r>
              <a:rPr lang="en-US" altLang="zh-CN" dirty="0" smtClean="0"/>
              <a:t> s[</a:t>
            </a:r>
            <a:r>
              <a:rPr lang="en-US" altLang="zh-CN" dirty="0" smtClean="0">
                <a:solidFill>
                  <a:srgbClr val="FF0000"/>
                </a:solidFill>
              </a:rPr>
              <a:t>n*4</a:t>
            </a:r>
            <a:r>
              <a:rPr lang="en-US" altLang="zh-CN" dirty="0" smtClean="0"/>
              <a:t>];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zh-CN" altLang="en-US" dirty="0" smtClean="0">
                <a:solidFill>
                  <a:srgbClr val="00B050"/>
                </a:solidFill>
              </a:rPr>
              <a:t>线段树是二叉树，可以直接用数组来保存整个线段树的节点，空间大小一般开到</a:t>
            </a:r>
            <a:r>
              <a:rPr lang="en-US" altLang="zh-CN" dirty="0" smtClean="0">
                <a:solidFill>
                  <a:srgbClr val="00B050"/>
                </a:solidFill>
              </a:rPr>
              <a:t>n</a:t>
            </a:r>
            <a:r>
              <a:rPr lang="zh-CN" altLang="en-US" dirty="0" smtClean="0">
                <a:solidFill>
                  <a:srgbClr val="00B050"/>
                </a:solidFill>
              </a:rPr>
              <a:t>的</a:t>
            </a:r>
            <a:r>
              <a:rPr lang="en-US" altLang="zh-CN" dirty="0" smtClean="0">
                <a:solidFill>
                  <a:srgbClr val="00B050"/>
                </a:solidFill>
              </a:rPr>
              <a:t>4</a:t>
            </a:r>
            <a:r>
              <a:rPr lang="zh-CN" altLang="en-US" dirty="0" smtClean="0">
                <a:solidFill>
                  <a:srgbClr val="00B050"/>
                </a:solidFill>
              </a:rPr>
              <a:t>倍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0898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用代码初始化线段树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00B0F0"/>
                </a:solidFill>
              </a:rPr>
              <a:t>void</a:t>
            </a:r>
            <a:r>
              <a:rPr lang="en-US" altLang="zh-CN" dirty="0"/>
              <a:t> </a:t>
            </a:r>
            <a:r>
              <a:rPr lang="en-US" altLang="zh-CN" dirty="0">
                <a:solidFill>
                  <a:srgbClr val="C00000"/>
                </a:solidFill>
              </a:rPr>
              <a:t>build</a:t>
            </a:r>
            <a:r>
              <a:rPr lang="en-US" altLang="zh-CN" dirty="0"/>
              <a:t>(</a:t>
            </a:r>
            <a:r>
              <a:rPr lang="en-US" altLang="zh-CN" dirty="0" err="1">
                <a:solidFill>
                  <a:srgbClr val="00B0F0"/>
                </a:solidFill>
              </a:rPr>
              <a:t>int</a:t>
            </a:r>
            <a:r>
              <a:rPr lang="en-US" altLang="zh-CN" dirty="0"/>
              <a:t> </a:t>
            </a:r>
            <a:r>
              <a:rPr lang="en-US" altLang="zh-CN" dirty="0" err="1" smtClean="0">
                <a:solidFill>
                  <a:srgbClr val="FF0000"/>
                </a:solidFill>
              </a:rPr>
              <a:t>i</a:t>
            </a:r>
            <a:r>
              <a:rPr lang="en-US" altLang="zh-CN" dirty="0" smtClean="0"/>
              <a:t>, </a:t>
            </a:r>
            <a:r>
              <a:rPr lang="en-US" altLang="zh-CN" dirty="0" err="1" smtClean="0">
                <a:solidFill>
                  <a:srgbClr val="00B0F0"/>
                </a:solidFill>
              </a:rPr>
              <a:t>int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L</a:t>
            </a:r>
            <a:r>
              <a:rPr lang="en-US" altLang="zh-CN" dirty="0" smtClean="0"/>
              <a:t>, </a:t>
            </a:r>
            <a:r>
              <a:rPr lang="en-US" altLang="zh-CN" dirty="0" err="1" smtClean="0">
                <a:solidFill>
                  <a:srgbClr val="00B0F0"/>
                </a:solidFill>
              </a:rPr>
              <a:t>int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R</a:t>
            </a:r>
            <a:r>
              <a:rPr lang="en-US" altLang="zh-CN" dirty="0" smtClean="0"/>
              <a:t>) </a:t>
            </a:r>
            <a:r>
              <a:rPr lang="en-US" altLang="zh-CN" dirty="0" smtClean="0">
                <a:solidFill>
                  <a:srgbClr val="00B050"/>
                </a:solidFill>
              </a:rPr>
              <a:t>// </a:t>
            </a:r>
            <a:r>
              <a:rPr lang="en-US" altLang="zh-CN" b="1" dirty="0" err="1" smtClean="0">
                <a:solidFill>
                  <a:srgbClr val="00B050"/>
                </a:solidFill>
              </a:rPr>
              <a:t>i</a:t>
            </a:r>
            <a:r>
              <a:rPr lang="zh-CN" altLang="en-US" dirty="0" smtClean="0">
                <a:solidFill>
                  <a:srgbClr val="00B050"/>
                </a:solidFill>
              </a:rPr>
              <a:t>代表数组下标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s[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].L=L; s[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].R=R;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s[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].Max=0;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if (L==R) return;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zh-CN" altLang="en-US" dirty="0" smtClean="0">
                <a:solidFill>
                  <a:srgbClr val="00B050"/>
                </a:solidFill>
              </a:rPr>
              <a:t>已经到叶子节点，返回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err="1">
                <a:solidFill>
                  <a:srgbClr val="00B0F0"/>
                </a:solidFill>
              </a:rPr>
              <a:t>int</a:t>
            </a:r>
            <a:r>
              <a:rPr lang="en-US" altLang="zh-CN" dirty="0"/>
              <a:t> </a:t>
            </a:r>
            <a:r>
              <a:rPr lang="en-US" altLang="zh-CN" dirty="0" smtClean="0"/>
              <a:t>mid = (L+R) / 2;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zh-CN" altLang="en-US" dirty="0" smtClean="0">
                <a:solidFill>
                  <a:srgbClr val="00B050"/>
                </a:solidFill>
              </a:rPr>
              <a:t>线段一分为二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>
                <a:solidFill>
                  <a:srgbClr val="C00000"/>
                </a:solidFill>
              </a:rPr>
              <a:t>build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i</a:t>
            </a:r>
            <a:r>
              <a:rPr lang="en-US" altLang="zh-CN" dirty="0" smtClean="0">
                <a:solidFill>
                  <a:srgbClr val="FF0000"/>
                </a:solidFill>
              </a:rPr>
              <a:t>*2</a:t>
            </a:r>
            <a:r>
              <a:rPr lang="en-US" altLang="zh-CN" dirty="0" smtClean="0"/>
              <a:t>, L, mid); 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zh-CN" altLang="en-US" dirty="0" smtClean="0">
                <a:solidFill>
                  <a:srgbClr val="00B050"/>
                </a:solidFill>
              </a:rPr>
              <a:t>递归建立左子树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>
                <a:solidFill>
                  <a:srgbClr val="C00000"/>
                </a:solidFill>
              </a:rPr>
              <a:t>build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i</a:t>
            </a:r>
            <a:r>
              <a:rPr lang="en-US" altLang="zh-CN" dirty="0" smtClean="0">
                <a:solidFill>
                  <a:srgbClr val="FF0000"/>
                </a:solidFill>
              </a:rPr>
              <a:t>*2+1</a:t>
            </a:r>
            <a:r>
              <a:rPr lang="en-US" altLang="zh-CN" dirty="0" smtClean="0"/>
              <a:t>, mid</a:t>
            </a:r>
            <a:r>
              <a:rPr lang="en-US" altLang="zh-CN" dirty="0" smtClean="0">
                <a:solidFill>
                  <a:srgbClr val="FF0000"/>
                </a:solidFill>
              </a:rPr>
              <a:t>+1</a:t>
            </a:r>
            <a:r>
              <a:rPr lang="en-US" altLang="zh-CN" dirty="0" smtClean="0"/>
              <a:t>, R);   </a:t>
            </a:r>
            <a:r>
              <a:rPr lang="en-US" altLang="zh-CN" dirty="0" smtClean="0">
                <a:solidFill>
                  <a:srgbClr val="00B050"/>
                </a:solidFill>
              </a:rPr>
              <a:t>//</a:t>
            </a:r>
            <a:r>
              <a:rPr lang="zh-CN" altLang="en-US" dirty="0" smtClean="0">
                <a:solidFill>
                  <a:srgbClr val="00B050"/>
                </a:solidFill>
              </a:rPr>
              <a:t>递归建立右子树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en-US" altLang="zh-CN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5534561"/>
            <a:ext cx="7560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/>
              <a:t>b</a:t>
            </a:r>
            <a:r>
              <a:rPr lang="en-US" altLang="zh-CN" sz="4000" dirty="0" smtClean="0"/>
              <a:t>uild (1, 0, n-1); </a:t>
            </a:r>
          </a:p>
          <a:p>
            <a:r>
              <a:rPr lang="zh-CN" altLang="en-US" sz="4000" dirty="0" smtClean="0"/>
              <a:t>从根节点开始递归建树</a:t>
            </a: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60509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插入操作：</a:t>
            </a:r>
            <a:r>
              <a:rPr lang="en-US" altLang="zh-CN" dirty="0" smtClean="0"/>
              <a:t>Update 1 2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85848" y="1365011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[0,5] </a:t>
            </a:r>
            <a:r>
              <a:rPr lang="en-US" altLang="zh-CN" sz="3200" dirty="0" smtClean="0">
                <a:solidFill>
                  <a:srgbClr val="FF0000"/>
                </a:solidFill>
              </a:rPr>
              <a:t>2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2" y="263691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[0,2] </a:t>
            </a:r>
            <a:r>
              <a:rPr lang="en-US" altLang="zh-CN" sz="3200" dirty="0" smtClean="0">
                <a:solidFill>
                  <a:srgbClr val="FF0000"/>
                </a:solidFill>
              </a:rPr>
              <a:t>2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8144" y="263691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[3,5] 0</a:t>
            </a:r>
            <a:endParaRPr lang="zh-CN" alt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3789040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[0,1] </a:t>
            </a:r>
            <a:r>
              <a:rPr lang="en-US" altLang="zh-CN" sz="3200" dirty="0" smtClean="0">
                <a:solidFill>
                  <a:srgbClr val="FF0000"/>
                </a:solidFill>
              </a:rPr>
              <a:t>2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59832" y="3789040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[2,2] 0</a:t>
            </a:r>
            <a:endParaRPr lang="zh-CN" alt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788024" y="3789038"/>
            <a:ext cx="12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[3,4] 0</a:t>
            </a:r>
            <a:endParaRPr lang="zh-CN" alt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660232" y="3789037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[5,5] 0</a:t>
            </a:r>
            <a:endParaRPr lang="zh-CN" alt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85848" y="5229198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[3,3] 0</a:t>
            </a:r>
            <a:endParaRPr lang="zh-CN" alt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5495096" y="5231077"/>
            <a:ext cx="130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[4,4] 0</a:t>
            </a:r>
            <a:endParaRPr lang="zh-CN" alt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11560" y="5229197"/>
            <a:ext cx="1306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[0,0] 0</a:t>
            </a:r>
            <a:endParaRPr lang="zh-CN" alt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928664" y="5234851"/>
            <a:ext cx="1275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[</a:t>
            </a:r>
            <a:r>
              <a:rPr lang="en-US" altLang="zh-CN" sz="3200" dirty="0" smtClean="0"/>
              <a:t>1,1] </a:t>
            </a:r>
            <a:r>
              <a:rPr lang="en-US" altLang="zh-CN" sz="3200" dirty="0" smtClean="0">
                <a:solidFill>
                  <a:srgbClr val="FF0000"/>
                </a:solidFill>
              </a:rPr>
              <a:t>2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cxnSp>
        <p:nvCxnSpPr>
          <p:cNvPr id="15" name="直接连接符 14"/>
          <p:cNvCxnSpPr>
            <a:stCxn id="4" idx="2"/>
            <a:endCxn id="5" idx="0"/>
          </p:cNvCxnSpPr>
          <p:nvPr/>
        </p:nvCxnSpPr>
        <p:spPr>
          <a:xfrm flipH="1">
            <a:off x="2987824" y="1949786"/>
            <a:ext cx="1737144" cy="687126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stCxn id="5" idx="2"/>
            <a:endCxn id="7" idx="0"/>
          </p:cNvCxnSpPr>
          <p:nvPr/>
        </p:nvCxnSpPr>
        <p:spPr>
          <a:xfrm flipH="1">
            <a:off x="1871700" y="3221687"/>
            <a:ext cx="1116124" cy="567353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stCxn id="7" idx="2"/>
            <a:endCxn id="13" idx="0"/>
          </p:cNvCxnSpPr>
          <p:nvPr/>
        </p:nvCxnSpPr>
        <p:spPr>
          <a:xfrm flipH="1">
            <a:off x="1264588" y="4373815"/>
            <a:ext cx="607112" cy="855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5" idx="2"/>
            <a:endCxn id="8" idx="0"/>
          </p:cNvCxnSpPr>
          <p:nvPr/>
        </p:nvCxnSpPr>
        <p:spPr>
          <a:xfrm>
            <a:off x="2987824" y="3221687"/>
            <a:ext cx="720080" cy="567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7" idx="2"/>
            <a:endCxn id="14" idx="0"/>
          </p:cNvCxnSpPr>
          <p:nvPr/>
        </p:nvCxnSpPr>
        <p:spPr>
          <a:xfrm>
            <a:off x="1871700" y="4373815"/>
            <a:ext cx="694556" cy="861036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stCxn id="4" idx="2"/>
            <a:endCxn id="6" idx="0"/>
          </p:cNvCxnSpPr>
          <p:nvPr/>
        </p:nvCxnSpPr>
        <p:spPr>
          <a:xfrm>
            <a:off x="4724968" y="1949786"/>
            <a:ext cx="1827252" cy="68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6" idx="2"/>
            <a:endCxn id="9" idx="0"/>
          </p:cNvCxnSpPr>
          <p:nvPr/>
        </p:nvCxnSpPr>
        <p:spPr>
          <a:xfrm flipH="1">
            <a:off x="5421424" y="3221687"/>
            <a:ext cx="1130796" cy="567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6" idx="2"/>
            <a:endCxn id="10" idx="0"/>
          </p:cNvCxnSpPr>
          <p:nvPr/>
        </p:nvCxnSpPr>
        <p:spPr>
          <a:xfrm>
            <a:off x="6552220" y="3221687"/>
            <a:ext cx="756084" cy="567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>
            <a:stCxn id="9" idx="2"/>
            <a:endCxn id="11" idx="0"/>
          </p:cNvCxnSpPr>
          <p:nvPr/>
        </p:nvCxnSpPr>
        <p:spPr>
          <a:xfrm flipH="1">
            <a:off x="4724968" y="4373813"/>
            <a:ext cx="696456" cy="855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>
            <a:stCxn id="9" idx="2"/>
            <a:endCxn id="12" idx="0"/>
          </p:cNvCxnSpPr>
          <p:nvPr/>
        </p:nvCxnSpPr>
        <p:spPr>
          <a:xfrm>
            <a:off x="5421424" y="4373813"/>
            <a:ext cx="728248" cy="857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72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插入操作：</a:t>
            </a:r>
            <a:r>
              <a:rPr lang="en-US" altLang="zh-CN" dirty="0"/>
              <a:t>Update </a:t>
            </a:r>
            <a:r>
              <a:rPr lang="en-US" altLang="zh-CN" dirty="0" smtClean="0"/>
              <a:t>3 4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85848" y="1365011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[0,5] </a:t>
            </a:r>
            <a:r>
              <a:rPr lang="en-US" altLang="zh-CN" sz="3200" dirty="0" smtClean="0">
                <a:solidFill>
                  <a:srgbClr val="FF0000"/>
                </a:solidFill>
              </a:rPr>
              <a:t>4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2" y="2636912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[0,2] 2</a:t>
            </a:r>
            <a:endParaRPr lang="zh-CN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868144" y="263691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[3,5] </a:t>
            </a:r>
            <a:r>
              <a:rPr lang="en-US" altLang="zh-CN" sz="3200" dirty="0" smtClean="0">
                <a:solidFill>
                  <a:srgbClr val="FF0000"/>
                </a:solidFill>
              </a:rPr>
              <a:t>4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3789040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[0,1] 2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059832" y="3789040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[2,2] 0</a:t>
            </a:r>
            <a:endParaRPr lang="zh-CN" alt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788024" y="3789038"/>
            <a:ext cx="12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[3,4] </a:t>
            </a:r>
            <a:r>
              <a:rPr lang="en-US" altLang="zh-CN" sz="3200" dirty="0" smtClean="0">
                <a:solidFill>
                  <a:srgbClr val="FF0000"/>
                </a:solidFill>
              </a:rPr>
              <a:t>4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60232" y="3789037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[5,5] 0</a:t>
            </a:r>
            <a:endParaRPr lang="zh-CN" alt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85848" y="5229198"/>
            <a:ext cx="1278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[3,3] </a:t>
            </a:r>
            <a:r>
              <a:rPr lang="en-US" altLang="zh-CN" sz="3200" dirty="0" smtClean="0">
                <a:solidFill>
                  <a:srgbClr val="FF0000"/>
                </a:solidFill>
              </a:rPr>
              <a:t>4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95096" y="5231077"/>
            <a:ext cx="130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[4,4] 0</a:t>
            </a:r>
            <a:endParaRPr lang="zh-CN" alt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11560" y="5229197"/>
            <a:ext cx="1306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/>
              <a:t>[0,0] 0</a:t>
            </a:r>
            <a:endParaRPr lang="zh-CN" alt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928664" y="5234851"/>
            <a:ext cx="1275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[</a:t>
            </a:r>
            <a:r>
              <a:rPr lang="en-US" altLang="zh-CN" sz="3200" dirty="0" smtClean="0"/>
              <a:t>1,1] 2</a:t>
            </a:r>
            <a:endParaRPr lang="zh-CN" altLang="en-US" sz="3200" dirty="0"/>
          </a:p>
        </p:txBody>
      </p:sp>
      <p:cxnSp>
        <p:nvCxnSpPr>
          <p:cNvPr id="15" name="直接连接符 14"/>
          <p:cNvCxnSpPr>
            <a:stCxn id="4" idx="2"/>
            <a:endCxn id="5" idx="0"/>
          </p:cNvCxnSpPr>
          <p:nvPr/>
        </p:nvCxnSpPr>
        <p:spPr>
          <a:xfrm flipH="1">
            <a:off x="2987824" y="1949786"/>
            <a:ext cx="1737144" cy="687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stCxn id="5" idx="2"/>
            <a:endCxn id="7" idx="0"/>
          </p:cNvCxnSpPr>
          <p:nvPr/>
        </p:nvCxnSpPr>
        <p:spPr>
          <a:xfrm flipH="1">
            <a:off x="1871700" y="3221687"/>
            <a:ext cx="1116124" cy="567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stCxn id="7" idx="2"/>
            <a:endCxn id="13" idx="0"/>
          </p:cNvCxnSpPr>
          <p:nvPr/>
        </p:nvCxnSpPr>
        <p:spPr>
          <a:xfrm flipH="1">
            <a:off x="1264588" y="4373815"/>
            <a:ext cx="607112" cy="855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5" idx="2"/>
            <a:endCxn id="8" idx="0"/>
          </p:cNvCxnSpPr>
          <p:nvPr/>
        </p:nvCxnSpPr>
        <p:spPr>
          <a:xfrm>
            <a:off x="2987824" y="3221687"/>
            <a:ext cx="720080" cy="567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7" idx="2"/>
            <a:endCxn id="14" idx="0"/>
          </p:cNvCxnSpPr>
          <p:nvPr/>
        </p:nvCxnSpPr>
        <p:spPr>
          <a:xfrm>
            <a:off x="1871700" y="4373815"/>
            <a:ext cx="694556" cy="861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stCxn id="4" idx="2"/>
            <a:endCxn id="6" idx="0"/>
          </p:cNvCxnSpPr>
          <p:nvPr/>
        </p:nvCxnSpPr>
        <p:spPr>
          <a:xfrm>
            <a:off x="4724968" y="1949786"/>
            <a:ext cx="1827252" cy="687126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6" idx="2"/>
            <a:endCxn id="9" idx="0"/>
          </p:cNvCxnSpPr>
          <p:nvPr/>
        </p:nvCxnSpPr>
        <p:spPr>
          <a:xfrm flipH="1">
            <a:off x="5421424" y="3221687"/>
            <a:ext cx="1130796" cy="567351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6" idx="2"/>
            <a:endCxn id="10" idx="0"/>
          </p:cNvCxnSpPr>
          <p:nvPr/>
        </p:nvCxnSpPr>
        <p:spPr>
          <a:xfrm>
            <a:off x="6552220" y="3221687"/>
            <a:ext cx="756084" cy="567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>
            <a:stCxn id="9" idx="2"/>
            <a:endCxn id="11" idx="0"/>
          </p:cNvCxnSpPr>
          <p:nvPr/>
        </p:nvCxnSpPr>
        <p:spPr>
          <a:xfrm flipH="1">
            <a:off x="4724968" y="4373813"/>
            <a:ext cx="696456" cy="855385"/>
          </a:xfrm>
          <a:prstGeom prst="line">
            <a:avLst/>
          </a:prstGeo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>
            <a:stCxn id="9" idx="2"/>
            <a:endCxn id="12" idx="0"/>
          </p:cNvCxnSpPr>
          <p:nvPr/>
        </p:nvCxnSpPr>
        <p:spPr>
          <a:xfrm>
            <a:off x="5421424" y="4373813"/>
            <a:ext cx="728248" cy="857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154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729</Words>
  <Application>Microsoft Office PowerPoint</Application>
  <PresentationFormat>全屏显示(4:3)</PresentationFormat>
  <Paragraphs>163</Paragraphs>
  <Slides>16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Office 主题</vt:lpstr>
      <vt:lpstr>最后一轮比赛的Tips</vt:lpstr>
      <vt:lpstr>PowerPoint 演示文稿</vt:lpstr>
      <vt:lpstr>线段树</vt:lpstr>
      <vt:lpstr>最简单的例子</vt:lpstr>
      <vt:lpstr>初始线段树</vt:lpstr>
      <vt:lpstr>代码实现</vt:lpstr>
      <vt:lpstr>用代码初始化线段树</vt:lpstr>
      <vt:lpstr>插入操作：Update 1 2</vt:lpstr>
      <vt:lpstr>插入操作：Update 3 4</vt:lpstr>
      <vt:lpstr>插入操作：Update 4 3</vt:lpstr>
      <vt:lpstr>代码实现插入修改操作</vt:lpstr>
      <vt:lpstr>查询操作：Query 0 1</vt:lpstr>
      <vt:lpstr>查询操作：Query 1 4</vt:lpstr>
      <vt:lpstr>代码实现查询操作</vt:lpstr>
      <vt:lpstr>小结</vt:lpstr>
      <vt:lpstr>参考题目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线段树</dc:title>
  <dc:creator>tkdsheep</dc:creator>
  <cp:lastModifiedBy>tkdsheep</cp:lastModifiedBy>
  <cp:revision>19</cp:revision>
  <dcterms:created xsi:type="dcterms:W3CDTF">2013-07-25T14:17:05Z</dcterms:created>
  <dcterms:modified xsi:type="dcterms:W3CDTF">2013-07-26T03:29:43Z</dcterms:modified>
</cp:coreProperties>
</file>