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2" r:id="rId9"/>
    <p:sldId id="265" r:id="rId10"/>
    <p:sldId id="260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l/priority_queue/" TargetMode="External"/><Relationship Id="rId2" Type="http://schemas.openxmlformats.org/officeDocument/2006/relationships/hyperlink" Target="http://www.cplusplus.com/reference/stl/queu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plusplus.com/reference/deque/deque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cm.zju.edu.cn/onlinejudge/showProblem.do?problemCode=3531" TargetMode="External"/><Relationship Id="rId2" Type="http://schemas.openxmlformats.org/officeDocument/2006/relationships/hyperlink" Target="http://acm.zju.edu.cn/onlinejudge/showProblem.do?problemCode=363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cm.zju.edu.cn:9999/onlinejudge/showProblem.do?problemId=3665" TargetMode="External"/><Relationship Id="rId5" Type="http://schemas.openxmlformats.org/officeDocument/2006/relationships/hyperlink" Target="http://acm.zju.edu.cn:9999/onlinejudge/showProblem.do?problemId=3698" TargetMode="External"/><Relationship Id="rId4" Type="http://schemas.openxmlformats.org/officeDocument/2006/relationships/hyperlink" Target="http://acm.zju.edu.cn:9999/onlinejudge/showProblem.do?problemId=3667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STL-</a:t>
            </a:r>
            <a:r>
              <a:rPr lang="zh-CN" altLang="en-US" dirty="0" smtClean="0"/>
              <a:t>队列简介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By </a:t>
            </a:r>
            <a:r>
              <a:rPr lang="zh-CN" altLang="en-US" dirty="0" smtClean="0">
                <a:solidFill>
                  <a:schemeClr val="tx1"/>
                </a:solidFill>
              </a:rPr>
              <a:t>大肥羊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65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参考链接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2"/>
              </a:rPr>
              <a:t>http</a:t>
            </a:r>
            <a:r>
              <a:rPr lang="en-US" altLang="zh-CN" dirty="0">
                <a:hlinkClick r:id="rId2"/>
              </a:rPr>
              <a:t>://www.cplusplus.com/reference/stl/queue</a:t>
            </a:r>
            <a:r>
              <a:rPr lang="en-US" altLang="zh-CN" dirty="0" smtClean="0">
                <a:hlinkClick r:id="rId2"/>
              </a:rPr>
              <a:t>/</a:t>
            </a:r>
            <a:endParaRPr lang="en-US" altLang="zh-CN" dirty="0" smtClean="0"/>
          </a:p>
          <a:p>
            <a:r>
              <a:rPr lang="en-US" altLang="zh-CN" dirty="0">
                <a:hlinkClick r:id="rId3"/>
              </a:rPr>
              <a:t>http://www.cplusplus.com/reference/stl/priority_queue</a:t>
            </a:r>
            <a:r>
              <a:rPr lang="en-US" altLang="zh-CN" dirty="0" smtClean="0">
                <a:hlinkClick r:id="rId3"/>
              </a:rPr>
              <a:t>/</a:t>
            </a:r>
            <a:endParaRPr lang="en-US" altLang="zh-CN" dirty="0" smtClean="0"/>
          </a:p>
          <a:p>
            <a:r>
              <a:rPr lang="en-US" altLang="zh-CN" dirty="0">
                <a:hlinkClick r:id="rId4"/>
              </a:rPr>
              <a:t>http://www.cplusplus.com/reference/deque/deque</a:t>
            </a:r>
            <a:r>
              <a:rPr lang="en-US" altLang="zh-CN" dirty="0" smtClean="0">
                <a:hlinkClick r:id="rId4"/>
              </a:rPr>
              <a:t>/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081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50"/>
                </a:solidFill>
              </a:rPr>
              <a:t>#include &lt;queue&gt;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queue</a:t>
            </a:r>
            <a:r>
              <a:rPr lang="zh-CN" altLang="en-US" dirty="0"/>
              <a:t>就是普通的队列，队列声明方式： </a:t>
            </a:r>
            <a:r>
              <a:rPr lang="en-US" altLang="zh-CN" dirty="0">
                <a:solidFill>
                  <a:srgbClr val="FF0000"/>
                </a:solidFill>
              </a:rPr>
              <a:t>queue </a:t>
            </a:r>
            <a:r>
              <a:rPr lang="en-US" altLang="zh-CN" dirty="0" smtClean="0">
                <a:solidFill>
                  <a:srgbClr val="FF0000"/>
                </a:solidFill>
              </a:rPr>
              <a:t>&lt;</a:t>
            </a:r>
            <a:r>
              <a:rPr lang="zh-CN" altLang="en-US" dirty="0" smtClean="0">
                <a:solidFill>
                  <a:srgbClr val="FF0000"/>
                </a:solidFill>
              </a:rPr>
              <a:t>元素</a:t>
            </a:r>
            <a:r>
              <a:rPr lang="zh-CN" altLang="en-US" dirty="0">
                <a:solidFill>
                  <a:srgbClr val="FF0000"/>
                </a:solidFill>
              </a:rPr>
              <a:t>类型</a:t>
            </a:r>
            <a:r>
              <a:rPr lang="en-US" altLang="zh-CN" dirty="0">
                <a:solidFill>
                  <a:srgbClr val="FF0000"/>
                </a:solidFill>
              </a:rPr>
              <a:t>&gt; </a:t>
            </a:r>
            <a:r>
              <a:rPr lang="zh-CN" altLang="en-US" dirty="0">
                <a:solidFill>
                  <a:srgbClr val="FF0000"/>
                </a:solidFill>
              </a:rPr>
              <a:t>变量</a:t>
            </a:r>
            <a:r>
              <a:rPr lang="zh-CN" altLang="en-US" dirty="0" smtClean="0">
                <a:solidFill>
                  <a:srgbClr val="FF0000"/>
                </a:solidFill>
              </a:rPr>
              <a:t>名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/>
              <a:t>比如 </a:t>
            </a:r>
            <a:r>
              <a:rPr lang="en-US" altLang="zh-CN" dirty="0"/>
              <a:t>queue &lt;</a:t>
            </a:r>
            <a:r>
              <a:rPr lang="en-US" altLang="zh-CN" dirty="0" err="1"/>
              <a:t>int</a:t>
            </a:r>
            <a:r>
              <a:rPr lang="en-US" altLang="zh-CN" dirty="0"/>
              <a:t>&gt; </a:t>
            </a:r>
            <a:r>
              <a:rPr lang="en-US" altLang="zh-CN" dirty="0" smtClean="0"/>
              <a:t>q; </a:t>
            </a:r>
            <a:r>
              <a:rPr lang="zh-CN" altLang="en-US" dirty="0" smtClean="0"/>
              <a:t>表示</a:t>
            </a:r>
            <a:r>
              <a:rPr lang="zh-CN" altLang="en-US" dirty="0"/>
              <a:t>你声明了一个队列</a:t>
            </a:r>
            <a:r>
              <a:rPr lang="en-US" altLang="zh-CN" dirty="0"/>
              <a:t>q</a:t>
            </a:r>
            <a:r>
              <a:rPr lang="zh-CN" altLang="en-US" dirty="0"/>
              <a:t>，队列里的元素是</a:t>
            </a:r>
            <a:r>
              <a:rPr lang="en-US" altLang="zh-CN" dirty="0" err="1"/>
              <a:t>int</a:t>
            </a:r>
            <a:r>
              <a:rPr lang="zh-CN" altLang="en-US" dirty="0"/>
              <a:t>类型</a:t>
            </a:r>
            <a:r>
              <a:rPr lang="zh-CN" altLang="en-US" dirty="0" smtClean="0"/>
              <a:t>的</a:t>
            </a:r>
            <a:endParaRPr lang="en-US" altLang="zh-CN" dirty="0" smtClean="0"/>
          </a:p>
          <a:p>
            <a:r>
              <a:rPr lang="zh-CN" altLang="en-US" dirty="0" smtClean="0"/>
              <a:t>优点：不用手动维护队首和队尾指针，不易出错，动态分配空间，减少段错误</a:t>
            </a:r>
            <a:endParaRPr lang="en-US" altLang="zh-CN" dirty="0" smtClean="0"/>
          </a:p>
          <a:p>
            <a:r>
              <a:rPr lang="zh-CN" altLang="en-US" dirty="0" smtClean="0"/>
              <a:t>用途：普通</a:t>
            </a:r>
            <a:r>
              <a:rPr lang="en-US" altLang="zh-CN" dirty="0" smtClean="0"/>
              <a:t>BFS</a:t>
            </a:r>
            <a:r>
              <a:rPr lang="zh-CN" altLang="en-US" dirty="0" smtClean="0"/>
              <a:t>、最短路、格子题、模拟题</a:t>
            </a:r>
            <a:endParaRPr lang="en-US" altLang="zh-CN" dirty="0" smtClean="0"/>
          </a:p>
          <a:p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47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简单的</a:t>
            </a:r>
            <a:r>
              <a:rPr lang="en-US" altLang="zh-CN" dirty="0" err="1"/>
              <a:t>bfs</a:t>
            </a:r>
            <a:r>
              <a:rPr lang="zh-CN" altLang="en-US" dirty="0" smtClean="0"/>
              <a:t>框架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/>
              <a:t>queue &lt;node&gt; q; </a:t>
            </a:r>
          </a:p>
          <a:p>
            <a:pPr marL="0" indent="0">
              <a:buNone/>
            </a:pPr>
            <a:r>
              <a:rPr lang="en-US" altLang="zh-CN" dirty="0"/>
              <a:t>/*node</a:t>
            </a:r>
            <a:r>
              <a:rPr lang="zh-CN" altLang="en-US" dirty="0"/>
              <a:t>代表一个结构体，比如表示位置的两个</a:t>
            </a:r>
            <a:r>
              <a:rPr lang="en-US" altLang="zh-CN" dirty="0" err="1"/>
              <a:t>int</a:t>
            </a:r>
            <a:r>
              <a:rPr lang="zh-CN" altLang="en-US" dirty="0"/>
              <a:t>变量</a:t>
            </a:r>
            <a:r>
              <a:rPr lang="en-US" altLang="zh-CN" dirty="0" err="1"/>
              <a:t>x,y</a:t>
            </a:r>
            <a:r>
              <a:rPr lang="zh-CN" altLang="en-US" dirty="0"/>
              <a:t>，以及走的步数</a:t>
            </a:r>
            <a:r>
              <a:rPr lang="en-US" altLang="zh-CN" dirty="0"/>
              <a:t>step*/</a:t>
            </a:r>
          </a:p>
          <a:p>
            <a:pPr marL="0" indent="0">
              <a:buNone/>
            </a:pPr>
            <a:r>
              <a:rPr lang="en-US" altLang="zh-CN" dirty="0"/>
              <a:t>while(!</a:t>
            </a:r>
            <a:r>
              <a:rPr lang="en-US" altLang="zh-CN" dirty="0" err="1"/>
              <a:t>q.empty</a:t>
            </a:r>
            <a:r>
              <a:rPr lang="en-US" altLang="zh-CN" dirty="0" smtClean="0"/>
              <a:t>()) //</a:t>
            </a:r>
            <a:r>
              <a:rPr lang="zh-CN" altLang="en-US" dirty="0"/>
              <a:t>队列非空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	node </a:t>
            </a:r>
            <a:r>
              <a:rPr lang="en-US" altLang="zh-CN" dirty="0" err="1"/>
              <a:t>ss</a:t>
            </a:r>
            <a:r>
              <a:rPr lang="en-US" altLang="zh-CN" dirty="0"/>
              <a:t>=</a:t>
            </a:r>
            <a:r>
              <a:rPr lang="en-US" altLang="zh-CN" dirty="0" err="1"/>
              <a:t>q.front</a:t>
            </a:r>
            <a:r>
              <a:rPr lang="en-US" altLang="zh-CN" dirty="0" smtClean="0"/>
              <a:t>(); //</a:t>
            </a:r>
            <a:r>
              <a:rPr lang="zh-CN" altLang="en-US" dirty="0"/>
              <a:t>得到队首的元素</a:t>
            </a:r>
          </a:p>
          <a:p>
            <a:pPr marL="0" indent="0">
              <a:buNone/>
            </a:pPr>
            <a:r>
              <a:rPr lang="zh-CN" altLang="en-US" dirty="0"/>
              <a:t>	</a:t>
            </a:r>
            <a:r>
              <a:rPr lang="en-US" altLang="zh-CN" dirty="0" err="1"/>
              <a:t>q.pop</a:t>
            </a:r>
            <a:r>
              <a:rPr lang="en-US" altLang="zh-CN" dirty="0" smtClean="0"/>
              <a:t>(); //</a:t>
            </a:r>
            <a:r>
              <a:rPr lang="zh-CN" altLang="en-US" dirty="0"/>
              <a:t>抛出队首的元素</a:t>
            </a:r>
          </a:p>
          <a:p>
            <a:pPr marL="0" indent="0">
              <a:buNone/>
            </a:pPr>
            <a:r>
              <a:rPr lang="zh-CN" altLang="en-US" dirty="0"/>
              <a:t>	</a:t>
            </a:r>
            <a:r>
              <a:rPr lang="en-US" altLang="zh-CN" dirty="0"/>
              <a:t>/*</a:t>
            </a:r>
            <a:r>
              <a:rPr lang="zh-CN" altLang="en-US" dirty="0"/>
              <a:t>进行更新操作得到新的状态</a:t>
            </a:r>
            <a:r>
              <a:rPr lang="en-US" altLang="zh-CN" dirty="0" err="1"/>
              <a:t>tt</a:t>
            </a:r>
            <a:r>
              <a:rPr lang="en-US" altLang="zh-CN" dirty="0"/>
              <a:t>*/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 smtClean="0"/>
              <a:t>q.push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tt</a:t>
            </a:r>
            <a:r>
              <a:rPr lang="en-US" altLang="zh-CN" dirty="0" smtClean="0"/>
              <a:t>); //</a:t>
            </a:r>
            <a:r>
              <a:rPr lang="zh-CN" altLang="en-US" dirty="0"/>
              <a:t>将新的状态压入</a:t>
            </a:r>
            <a:r>
              <a:rPr lang="zh-CN" altLang="en-US" dirty="0" smtClean="0"/>
              <a:t>队列（队首）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9583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err="1" smtClean="0">
                <a:solidFill>
                  <a:srgbClr val="00B050"/>
                </a:solidFill>
              </a:rPr>
              <a:t>priority_queue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4968552"/>
          </a:xfrm>
        </p:spPr>
        <p:txBody>
          <a:bodyPr/>
          <a:lstStyle/>
          <a:p>
            <a:r>
              <a:rPr lang="en-US" altLang="zh-CN" dirty="0" err="1"/>
              <a:t>p</a:t>
            </a:r>
            <a:r>
              <a:rPr lang="en-US" altLang="zh-CN" dirty="0" err="1" smtClean="0"/>
              <a:t>riority_queue</a:t>
            </a:r>
            <a:r>
              <a:rPr lang="en-US" altLang="zh-CN" dirty="0" smtClean="0"/>
              <a:t> &lt;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&gt; q</a:t>
            </a:r>
            <a:r>
              <a:rPr lang="en-US" altLang="zh-CN" dirty="0" smtClean="0"/>
              <a:t>;  (</a:t>
            </a:r>
            <a:r>
              <a:rPr lang="zh-CN" altLang="en-US" dirty="0"/>
              <a:t>头文件依然是</a:t>
            </a:r>
            <a:r>
              <a:rPr lang="en-US" altLang="zh-CN" dirty="0"/>
              <a:t>&lt;queue</a:t>
            </a:r>
            <a:r>
              <a:rPr lang="en-US" altLang="zh-CN" dirty="0" smtClean="0"/>
              <a:t>&gt;)</a:t>
            </a:r>
            <a:endParaRPr lang="en-US" altLang="zh-CN" dirty="0" smtClean="0"/>
          </a:p>
          <a:p>
            <a:r>
              <a:rPr lang="zh-CN" altLang="en-US" dirty="0" smtClean="0"/>
              <a:t>优先队列、最大堆、最小堆</a:t>
            </a:r>
            <a:endParaRPr lang="en-US" altLang="zh-CN" dirty="0" smtClean="0"/>
          </a:p>
          <a:p>
            <a:r>
              <a:rPr lang="zh-CN" altLang="en-US" dirty="0"/>
              <a:t>抛</a:t>
            </a:r>
            <a:r>
              <a:rPr lang="zh-CN" altLang="en-US" dirty="0" smtClean="0"/>
              <a:t>出队首元素用的是</a:t>
            </a:r>
            <a:r>
              <a:rPr lang="en-US" altLang="zh-CN" dirty="0" err="1" smtClean="0">
                <a:solidFill>
                  <a:srgbClr val="FF0000"/>
                </a:solidFill>
              </a:rPr>
              <a:t>q.top</a:t>
            </a:r>
            <a:r>
              <a:rPr lang="en-US" altLang="zh-CN" dirty="0" smtClean="0">
                <a:solidFill>
                  <a:srgbClr val="FF0000"/>
                </a:solidFill>
              </a:rPr>
              <a:t>()</a:t>
            </a:r>
            <a:r>
              <a:rPr lang="en-US" altLang="zh-CN" dirty="0" smtClean="0"/>
              <a:t>,</a:t>
            </a:r>
            <a:r>
              <a:rPr lang="zh-CN" altLang="en-US" dirty="0" smtClean="0"/>
              <a:t>不是</a:t>
            </a:r>
            <a:r>
              <a:rPr lang="en-US" altLang="zh-CN" dirty="0" err="1" smtClean="0"/>
              <a:t>q.front</a:t>
            </a:r>
            <a:r>
              <a:rPr lang="en-US" altLang="zh-CN" dirty="0" smtClean="0"/>
              <a:t>()</a:t>
            </a:r>
          </a:p>
          <a:p>
            <a:r>
              <a:rPr lang="zh-CN" altLang="en-US" dirty="0" smtClean="0"/>
              <a:t>默认抛出队列中最大的元素，抛出最小可改成：</a:t>
            </a:r>
            <a:r>
              <a:rPr lang="en-US" altLang="zh-CN" dirty="0" err="1" smtClean="0"/>
              <a:t>priority_queue</a:t>
            </a:r>
            <a:r>
              <a:rPr lang="en-US" altLang="zh-CN" dirty="0" smtClean="0"/>
              <a:t>&lt;</a:t>
            </a:r>
            <a:r>
              <a:rPr lang="en-US" altLang="zh-CN" dirty="0" err="1" smtClean="0"/>
              <a:t>int</a:t>
            </a:r>
            <a:r>
              <a:rPr lang="en-US" altLang="zh-CN" dirty="0"/>
              <a:t>, vector&lt;</a:t>
            </a:r>
            <a:r>
              <a:rPr lang="en-US" altLang="zh-CN" dirty="0" err="1"/>
              <a:t>int</a:t>
            </a:r>
            <a:r>
              <a:rPr lang="en-US" altLang="zh-CN" dirty="0"/>
              <a:t>&gt;, </a:t>
            </a:r>
            <a:r>
              <a:rPr lang="en-US" altLang="zh-CN" dirty="0">
                <a:solidFill>
                  <a:srgbClr val="FF0000"/>
                </a:solidFill>
              </a:rPr>
              <a:t>greater&lt;</a:t>
            </a:r>
            <a:r>
              <a:rPr lang="en-US" altLang="zh-CN" dirty="0" err="1">
                <a:solidFill>
                  <a:srgbClr val="FF0000"/>
                </a:solidFill>
              </a:rPr>
              <a:t>int</a:t>
            </a:r>
            <a:r>
              <a:rPr lang="en-US" altLang="zh-CN" dirty="0">
                <a:solidFill>
                  <a:srgbClr val="FF0000"/>
                </a:solidFill>
              </a:rPr>
              <a:t>&gt;</a:t>
            </a:r>
            <a:r>
              <a:rPr lang="en-US" altLang="zh-CN" dirty="0"/>
              <a:t> &gt; q;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优点：简单易用，减少代码量</a:t>
            </a:r>
            <a:endParaRPr lang="en-US" altLang="zh-CN" dirty="0" smtClean="0"/>
          </a:p>
          <a:p>
            <a:r>
              <a:rPr lang="zh-CN" altLang="en-US" dirty="0" smtClean="0"/>
              <a:t>用途：步长大于</a:t>
            </a:r>
            <a:r>
              <a:rPr lang="en-US" altLang="zh-CN" dirty="0" smtClean="0"/>
              <a:t>1</a:t>
            </a:r>
            <a:r>
              <a:rPr lang="zh-CN" altLang="en-US" dirty="0" smtClean="0"/>
              <a:t>的</a:t>
            </a:r>
            <a:r>
              <a:rPr lang="en-US" altLang="zh-CN" dirty="0" err="1" smtClean="0"/>
              <a:t>bfs</a:t>
            </a:r>
            <a:r>
              <a:rPr lang="zh-CN" altLang="en-US" dirty="0"/>
              <a:t>最</a:t>
            </a:r>
            <a:r>
              <a:rPr lang="zh-CN" altLang="en-US" dirty="0" smtClean="0"/>
              <a:t>短路、特定</a:t>
            </a:r>
            <a:r>
              <a:rPr lang="en-US" altLang="zh-CN" dirty="0" err="1"/>
              <a:t>dp</a:t>
            </a:r>
            <a:r>
              <a:rPr lang="zh-CN" altLang="en-US" dirty="0" smtClean="0"/>
              <a:t>优化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5325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重载运算符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err="1"/>
              <a:t>struct</a:t>
            </a:r>
            <a:r>
              <a:rPr lang="en-US" altLang="zh-CN" dirty="0"/>
              <a:t> node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x,y</a:t>
            </a:r>
            <a:r>
              <a:rPr lang="en-US" altLang="zh-CN" dirty="0"/>
              <a:t>;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>
                <a:solidFill>
                  <a:srgbClr val="FF0000"/>
                </a:solidFill>
              </a:rPr>
              <a:t>friend </a:t>
            </a:r>
            <a:r>
              <a:rPr lang="en-US" altLang="zh-CN" dirty="0" err="1">
                <a:solidFill>
                  <a:srgbClr val="FF0000"/>
                </a:solidFill>
              </a:rPr>
              <a:t>bool</a:t>
            </a:r>
            <a:r>
              <a:rPr lang="en-US" altLang="zh-CN" dirty="0">
                <a:solidFill>
                  <a:srgbClr val="FF0000"/>
                </a:solidFill>
              </a:rPr>
              <a:t> operator &lt;</a:t>
            </a:r>
            <a:r>
              <a:rPr lang="en-US" altLang="zh-CN" dirty="0"/>
              <a:t> (node n1,node n2</a:t>
            </a:r>
            <a:r>
              <a:rPr lang="en-US" altLang="zh-CN" dirty="0" smtClean="0"/>
              <a:t>)  //</a:t>
            </a:r>
            <a:r>
              <a:rPr lang="zh-CN" altLang="en-US" dirty="0" smtClean="0"/>
              <a:t>重载的是</a:t>
            </a:r>
            <a:r>
              <a:rPr lang="zh-CN" altLang="en-US" dirty="0" smtClean="0">
                <a:solidFill>
                  <a:srgbClr val="FF0000"/>
                </a:solidFill>
              </a:rPr>
              <a:t>小于号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{</a:t>
            </a:r>
          </a:p>
          <a:p>
            <a:pPr marL="0" indent="0">
              <a:buNone/>
            </a:pPr>
            <a:r>
              <a:rPr lang="en-US" altLang="zh-CN" dirty="0"/>
              <a:t>		if(n1.x != n2.x)</a:t>
            </a:r>
          </a:p>
          <a:p>
            <a:pPr marL="0" indent="0">
              <a:buNone/>
            </a:pPr>
            <a:r>
              <a:rPr lang="en-US" altLang="zh-CN" dirty="0"/>
              <a:t>			return n1.x </a:t>
            </a:r>
            <a:r>
              <a:rPr lang="en-US" altLang="zh-CN" dirty="0">
                <a:solidFill>
                  <a:srgbClr val="FF0000"/>
                </a:solidFill>
              </a:rPr>
              <a:t>&gt;</a:t>
            </a:r>
            <a:r>
              <a:rPr lang="en-US" altLang="zh-CN" dirty="0"/>
              <a:t> n2.x; </a:t>
            </a:r>
          </a:p>
          <a:p>
            <a:pPr marL="0" indent="0">
              <a:buNone/>
            </a:pPr>
            <a:r>
              <a:rPr lang="en-US" altLang="zh-CN" dirty="0"/>
              <a:t>		else return n1.y </a:t>
            </a:r>
            <a:r>
              <a:rPr lang="en-US" altLang="zh-CN" dirty="0">
                <a:solidFill>
                  <a:srgbClr val="FF0000"/>
                </a:solidFill>
              </a:rPr>
              <a:t>&gt;</a:t>
            </a:r>
            <a:r>
              <a:rPr lang="en-US" altLang="zh-CN" dirty="0"/>
              <a:t> n2.y;</a:t>
            </a:r>
          </a:p>
          <a:p>
            <a:pPr marL="0" indent="0">
              <a:buNone/>
            </a:pPr>
            <a:r>
              <a:rPr lang="en-US" altLang="zh-CN" dirty="0"/>
              <a:t>	}</a:t>
            </a:r>
          </a:p>
          <a:p>
            <a:pPr marL="0" indent="0">
              <a:buNone/>
            </a:pPr>
            <a:r>
              <a:rPr lang="en-US" altLang="zh-CN" dirty="0" smtClean="0"/>
              <a:t>};</a:t>
            </a:r>
          </a:p>
          <a:p>
            <a:pPr marL="0" indent="0">
              <a:buNone/>
            </a:pPr>
            <a:r>
              <a:rPr lang="en-US" altLang="zh-CN" dirty="0" err="1"/>
              <a:t>p</a:t>
            </a:r>
            <a:r>
              <a:rPr lang="en-US" altLang="zh-CN" dirty="0" err="1" smtClean="0"/>
              <a:t>riority_queue</a:t>
            </a:r>
            <a:r>
              <a:rPr lang="en-US" altLang="zh-CN" dirty="0" smtClean="0"/>
              <a:t> &lt;node&gt; q;</a:t>
            </a:r>
          </a:p>
          <a:p>
            <a:pPr marL="0" indent="0">
              <a:buNone/>
            </a:pPr>
            <a:r>
              <a:rPr lang="en-US" altLang="zh-CN" dirty="0" smtClean="0"/>
              <a:t>//</a:t>
            </a:r>
            <a:r>
              <a:rPr lang="zh-CN" altLang="en-US" dirty="0" smtClean="0"/>
              <a:t>优先</a:t>
            </a:r>
            <a:r>
              <a:rPr lang="zh-CN" altLang="en-US" dirty="0"/>
              <a:t>抛出</a:t>
            </a:r>
            <a:r>
              <a:rPr lang="en-US" altLang="zh-CN" dirty="0" smtClean="0"/>
              <a:t>x</a:t>
            </a:r>
            <a:r>
              <a:rPr lang="zh-CN" altLang="en-US" dirty="0" smtClean="0"/>
              <a:t>最小的</a:t>
            </a:r>
            <a:r>
              <a:rPr lang="en-US" altLang="zh-CN" dirty="0" smtClean="0"/>
              <a:t>node</a:t>
            </a:r>
            <a:r>
              <a:rPr lang="zh-CN" altLang="en-US" dirty="0" smtClean="0"/>
              <a:t>，</a:t>
            </a:r>
            <a:r>
              <a:rPr lang="en-US" altLang="zh-CN" dirty="0" smtClean="0"/>
              <a:t>x</a:t>
            </a:r>
            <a:r>
              <a:rPr lang="zh-CN" altLang="en-US" dirty="0" smtClean="0"/>
              <a:t>相同则抛出</a:t>
            </a:r>
            <a:r>
              <a:rPr lang="en-US" altLang="zh-CN" dirty="0" smtClean="0"/>
              <a:t>y</a:t>
            </a:r>
            <a:r>
              <a:rPr lang="zh-CN" altLang="en-US" dirty="0" smtClean="0"/>
              <a:t>最小的</a:t>
            </a:r>
            <a:r>
              <a:rPr lang="en-US" altLang="zh-CN" dirty="0" smtClean="0"/>
              <a:t>node</a:t>
            </a:r>
          </a:p>
          <a:p>
            <a:pPr marL="0" indent="0">
              <a:buNone/>
            </a:pPr>
            <a:r>
              <a:rPr lang="en-US" altLang="zh-CN" dirty="0" smtClean="0"/>
              <a:t>//</a:t>
            </a:r>
            <a:r>
              <a:rPr lang="zh-CN" altLang="en-US" dirty="0" smtClean="0"/>
              <a:t>注意</a:t>
            </a:r>
            <a:r>
              <a:rPr lang="en-US" altLang="zh-CN" dirty="0" smtClean="0"/>
              <a:t>node</a:t>
            </a:r>
            <a:r>
              <a:rPr lang="zh-CN" altLang="en-US" dirty="0" smtClean="0"/>
              <a:t>里面一定要重载运算符，否则用优先队列会编译错误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16392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50"/>
                </a:solidFill>
              </a:rPr>
              <a:t>#include &lt;</a:t>
            </a:r>
            <a:r>
              <a:rPr lang="en-US" altLang="zh-CN" dirty="0" err="1">
                <a:solidFill>
                  <a:srgbClr val="00B050"/>
                </a:solidFill>
              </a:rPr>
              <a:t>d</a:t>
            </a:r>
            <a:r>
              <a:rPr lang="en-US" altLang="zh-CN" dirty="0" err="1" smtClean="0">
                <a:solidFill>
                  <a:srgbClr val="00B050"/>
                </a:solidFill>
              </a:rPr>
              <a:t>eque</a:t>
            </a:r>
            <a:r>
              <a:rPr lang="en-US" altLang="zh-CN" dirty="0" smtClean="0">
                <a:solidFill>
                  <a:srgbClr val="00B050"/>
                </a:solidFill>
              </a:rPr>
              <a:t>&gt;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双端队列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q</a:t>
            </a:r>
            <a:r>
              <a:rPr lang="en-US" altLang="zh-CN" dirty="0" err="1" smtClean="0"/>
              <a:t>.push_back</a:t>
            </a:r>
            <a:r>
              <a:rPr lang="en-US" altLang="zh-CN" dirty="0" smtClean="0"/>
              <a:t>(x);  </a:t>
            </a:r>
            <a:r>
              <a:rPr lang="zh-CN" altLang="en-US" dirty="0" smtClean="0"/>
              <a:t>往队尾</a:t>
            </a:r>
            <a:r>
              <a:rPr lang="en-US" altLang="zh-CN" dirty="0" smtClean="0"/>
              <a:t>push</a:t>
            </a:r>
            <a:r>
              <a:rPr lang="zh-CN" altLang="en-US" dirty="0" smtClean="0"/>
              <a:t>元素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q</a:t>
            </a:r>
            <a:r>
              <a:rPr lang="en-US" altLang="zh-CN" dirty="0" err="1" smtClean="0"/>
              <a:t>.push_front</a:t>
            </a:r>
            <a:r>
              <a:rPr lang="en-US" altLang="zh-CN" dirty="0" smtClean="0"/>
              <a:t>(x);  </a:t>
            </a:r>
            <a:r>
              <a:rPr lang="zh-CN" altLang="en-US" dirty="0" smtClean="0"/>
              <a:t>往队首</a:t>
            </a:r>
            <a:r>
              <a:rPr lang="en-US" altLang="zh-CN" dirty="0" smtClean="0"/>
              <a:t>push</a:t>
            </a:r>
            <a:r>
              <a:rPr lang="zh-CN" altLang="en-US" dirty="0" smtClean="0"/>
              <a:t>元素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q</a:t>
            </a:r>
            <a:r>
              <a:rPr lang="en-US" altLang="zh-CN" dirty="0" err="1" smtClean="0"/>
              <a:t>.pop_back</a:t>
            </a:r>
            <a:r>
              <a:rPr lang="en-US" altLang="zh-CN" dirty="0" smtClean="0"/>
              <a:t>();	 </a:t>
            </a:r>
            <a:r>
              <a:rPr lang="zh-CN" altLang="en-US" dirty="0" smtClean="0"/>
              <a:t>抛出队尾元素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q</a:t>
            </a:r>
            <a:r>
              <a:rPr lang="en-US" altLang="zh-CN" dirty="0" err="1" smtClean="0"/>
              <a:t>.pop_front</a:t>
            </a:r>
            <a:r>
              <a:rPr lang="en-US" altLang="zh-CN" dirty="0" smtClean="0"/>
              <a:t>();  </a:t>
            </a:r>
            <a:r>
              <a:rPr lang="zh-CN" altLang="en-US" dirty="0" smtClean="0"/>
              <a:t>抛出队首元素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6810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注意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三种队列的</a:t>
            </a:r>
            <a:r>
              <a:rPr lang="en-US" altLang="zh-CN" dirty="0" smtClean="0"/>
              <a:t>push</a:t>
            </a:r>
            <a:r>
              <a:rPr lang="zh-CN" altLang="en-US" dirty="0" smtClean="0"/>
              <a:t>函数都要带一个参数</a:t>
            </a:r>
            <a:r>
              <a:rPr lang="en-US" altLang="zh-CN" dirty="0" smtClean="0"/>
              <a:t>x</a:t>
            </a:r>
            <a:r>
              <a:rPr lang="zh-CN" altLang="en-US" dirty="0" smtClean="0"/>
              <a:t>表示你</a:t>
            </a:r>
            <a:r>
              <a:rPr lang="en-US" altLang="zh-CN" dirty="0" smtClean="0"/>
              <a:t>push</a:t>
            </a:r>
            <a:r>
              <a:rPr lang="zh-CN" altLang="en-US" dirty="0" smtClean="0"/>
              <a:t>进去的元素</a:t>
            </a:r>
            <a:endParaRPr lang="en-US" altLang="zh-CN" dirty="0" smtClean="0"/>
          </a:p>
          <a:p>
            <a:r>
              <a:rPr lang="zh-CN" altLang="en-US" dirty="0" smtClean="0"/>
              <a:t>从队列</a:t>
            </a:r>
            <a:r>
              <a:rPr lang="en-US" altLang="zh-CN" dirty="0" smtClean="0"/>
              <a:t>pop</a:t>
            </a:r>
            <a:r>
              <a:rPr lang="zh-CN" altLang="en-US" dirty="0" smtClean="0"/>
              <a:t>元素是不需要参数的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1469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参考例题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 smtClean="0">
                <a:hlinkClick r:id="rId2"/>
              </a:rPr>
              <a:t>ZOJ3632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很简单的</a:t>
            </a:r>
            <a:r>
              <a:rPr lang="en-US" altLang="zh-CN" dirty="0" err="1"/>
              <a:t>dp</a:t>
            </a:r>
            <a:r>
              <a:rPr lang="zh-CN" altLang="en-US" dirty="0"/>
              <a:t>，但需要线段树或者堆优化将复杂度降到</a:t>
            </a:r>
            <a:r>
              <a:rPr lang="en-US" altLang="zh-CN" dirty="0" err="1"/>
              <a:t>nlogn</a:t>
            </a:r>
            <a:r>
              <a:rPr lang="zh-CN" altLang="en-US" dirty="0"/>
              <a:t>，使用优先队列的</a:t>
            </a:r>
            <a:r>
              <a:rPr lang="en-US" altLang="zh-CN" dirty="0"/>
              <a:t>STL</a:t>
            </a:r>
            <a:r>
              <a:rPr lang="zh-CN" altLang="en-US" dirty="0"/>
              <a:t>非常</a:t>
            </a:r>
            <a:r>
              <a:rPr lang="zh-CN" altLang="en-US" dirty="0" smtClean="0"/>
              <a:t>方便</a:t>
            </a:r>
            <a:endParaRPr lang="en-US" altLang="zh-CN" dirty="0" smtClean="0"/>
          </a:p>
          <a:p>
            <a:r>
              <a:rPr lang="en-US" altLang="zh-CN" dirty="0">
                <a:hlinkClick r:id="rId3"/>
              </a:rPr>
              <a:t>ZOJ3531</a:t>
            </a:r>
            <a:r>
              <a:rPr lang="en-US" altLang="zh-CN" dirty="0"/>
              <a:t>:</a:t>
            </a:r>
          </a:p>
          <a:p>
            <a:pPr marL="0" indent="0">
              <a:buNone/>
            </a:pPr>
            <a:r>
              <a:rPr lang="zh-CN" altLang="en-US" dirty="0"/>
              <a:t>规则比较复杂的格子题</a:t>
            </a:r>
            <a:r>
              <a:rPr lang="zh-CN" altLang="en-US" dirty="0" smtClean="0"/>
              <a:t>模拟</a:t>
            </a:r>
            <a:endParaRPr lang="en-US" altLang="zh-CN" dirty="0" smtClean="0"/>
          </a:p>
          <a:p>
            <a:r>
              <a:rPr lang="en-US" altLang="zh-CN" dirty="0" smtClean="0">
                <a:hlinkClick r:id="rId4"/>
              </a:rPr>
              <a:t>BBQ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7</a:t>
            </a:r>
            <a:r>
              <a:rPr lang="zh-CN" altLang="en-US" dirty="0"/>
              <a:t>月集训的大鸡腿模拟题，用</a:t>
            </a:r>
            <a:r>
              <a:rPr lang="en-US" altLang="zh-CN" dirty="0"/>
              <a:t>queue</a:t>
            </a:r>
            <a:r>
              <a:rPr lang="zh-CN" altLang="en-US" dirty="0"/>
              <a:t>可以避免很多脑残</a:t>
            </a:r>
            <a:r>
              <a:rPr lang="zh-CN" altLang="en-US" dirty="0" smtClean="0"/>
              <a:t>错误</a:t>
            </a:r>
            <a:endParaRPr lang="en-US" altLang="zh-CN" dirty="0" smtClean="0"/>
          </a:p>
          <a:p>
            <a:r>
              <a:rPr lang="en-US" altLang="zh-CN" dirty="0">
                <a:hlinkClick r:id="rId5"/>
              </a:rPr>
              <a:t>Dot </a:t>
            </a:r>
            <a:r>
              <a:rPr lang="en-US" altLang="zh-CN" dirty="0" err="1">
                <a:hlinkClick r:id="rId5"/>
              </a:rPr>
              <a:t>Dot</a:t>
            </a:r>
            <a:r>
              <a:rPr lang="en-US" altLang="zh-CN" dirty="0">
                <a:hlinkClick r:id="rId5"/>
              </a:rPr>
              <a:t> </a:t>
            </a:r>
            <a:r>
              <a:rPr lang="en-US" altLang="zh-CN" dirty="0" err="1" smtClean="0">
                <a:hlinkClick r:id="rId5"/>
              </a:rPr>
              <a:t>Dot</a:t>
            </a:r>
            <a:r>
              <a:rPr lang="zh-CN" altLang="en-US" dirty="0" smtClean="0"/>
              <a:t>、</a:t>
            </a:r>
            <a:r>
              <a:rPr lang="en-US" altLang="zh-CN" dirty="0" smtClean="0">
                <a:hlinkClick r:id="rId6"/>
              </a:rPr>
              <a:t>Fetus</a:t>
            </a:r>
            <a:r>
              <a:rPr lang="en-US" altLang="zh-CN" dirty="0" smtClean="0"/>
              <a:t>:</a:t>
            </a:r>
          </a:p>
          <a:p>
            <a:pPr marL="0" indent="0">
              <a:buNone/>
            </a:pPr>
            <a:r>
              <a:rPr lang="en-US" altLang="zh-CN" dirty="0" smtClean="0"/>
              <a:t>7</a:t>
            </a:r>
            <a:r>
              <a:rPr lang="zh-CN" altLang="en-US" dirty="0" smtClean="0"/>
              <a:t>月集训的格子题，</a:t>
            </a:r>
            <a:r>
              <a:rPr lang="en-US" altLang="zh-CN" dirty="0" smtClean="0"/>
              <a:t>AC</a:t>
            </a:r>
            <a:r>
              <a:rPr lang="zh-CN" altLang="en-US" dirty="0" smtClean="0"/>
              <a:t>数很少，但本质都是简单题，大家要多练习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05825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作业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HW7-1</a:t>
            </a:r>
            <a:r>
              <a:rPr lang="zh-CN" altLang="en-US" dirty="0" smtClean="0"/>
              <a:t>必做</a:t>
            </a:r>
            <a:endParaRPr lang="en-US" altLang="zh-CN" dirty="0" smtClean="0"/>
          </a:p>
          <a:p>
            <a:r>
              <a:rPr lang="en-US" altLang="zh-CN" dirty="0" smtClean="0"/>
              <a:t>HW7-2</a:t>
            </a:r>
            <a:r>
              <a:rPr lang="zh-CN" altLang="en-US" dirty="0"/>
              <a:t>选</a:t>
            </a:r>
            <a:r>
              <a:rPr lang="zh-CN" altLang="en-US" dirty="0" smtClean="0"/>
              <a:t>做（推荐大家做一下）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61840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382</Words>
  <Application>Microsoft Office PowerPoint</Application>
  <PresentationFormat>全屏显示(4:3)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STL-队列简介</vt:lpstr>
      <vt:lpstr>#include &lt;queue&gt;</vt:lpstr>
      <vt:lpstr>简单的bfs框架</vt:lpstr>
      <vt:lpstr>priority_queue</vt:lpstr>
      <vt:lpstr>重载运算符</vt:lpstr>
      <vt:lpstr>#include &lt;deque&gt;</vt:lpstr>
      <vt:lpstr>注意</vt:lpstr>
      <vt:lpstr>参考例题</vt:lpstr>
      <vt:lpstr>作业</vt:lpstr>
      <vt:lpstr>参考链接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tkdsheep</dc:creator>
  <cp:lastModifiedBy>tkdsheep</cp:lastModifiedBy>
  <cp:revision>14</cp:revision>
  <dcterms:created xsi:type="dcterms:W3CDTF">2013-07-18T14:43:43Z</dcterms:created>
  <dcterms:modified xsi:type="dcterms:W3CDTF">2013-07-20T13:57:49Z</dcterms:modified>
</cp:coreProperties>
</file>