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2" r:id="rId3"/>
    <p:sldId id="256" r:id="rId4"/>
    <p:sldId id="258" r:id="rId5"/>
    <p:sldId id="260" r:id="rId6"/>
    <p:sldId id="264" r:id="rId7"/>
    <p:sldId id="266" r:id="rId8"/>
    <p:sldId id="265" r:id="rId9"/>
    <p:sldId id="271" r:id="rId10"/>
    <p:sldId id="268" r:id="rId11"/>
    <p:sldId id="272" r:id="rId12"/>
    <p:sldId id="267" r:id="rId1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7" autoAdjust="0"/>
    <p:restoredTop sz="94660"/>
  </p:normalViewPr>
  <p:slideViewPr>
    <p:cSldViewPr snapToGrid="0">
      <p:cViewPr varScale="1">
        <p:scale>
          <a:sx n="96" d="100"/>
          <a:sy n="96" d="100"/>
        </p:scale>
        <p:origin x="102" y="4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1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1151E-0558-4790-94BE-091850989966}" type="datetimeFigureOut">
              <a:rPr lang="zh-CN" altLang="en-US" smtClean="0"/>
              <a:t>2013/7/9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7E0AF-E00C-4CDA-A708-8E97F0A1C89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69764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1151E-0558-4790-94BE-091850989966}" type="datetimeFigureOut">
              <a:rPr lang="zh-CN" altLang="en-US" smtClean="0"/>
              <a:t>2013/7/9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7E0AF-E00C-4CDA-A708-8E97F0A1C89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53133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1151E-0558-4790-94BE-091850989966}" type="datetimeFigureOut">
              <a:rPr lang="zh-CN" altLang="en-US" smtClean="0"/>
              <a:t>2013/7/9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7E0AF-E00C-4CDA-A708-8E97F0A1C89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67775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1151E-0558-4790-94BE-091850989966}" type="datetimeFigureOut">
              <a:rPr lang="zh-CN" altLang="en-US" smtClean="0"/>
              <a:t>2013/7/9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7E0AF-E00C-4CDA-A708-8E97F0A1C89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9891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1151E-0558-4790-94BE-091850989966}" type="datetimeFigureOut">
              <a:rPr lang="zh-CN" altLang="en-US" smtClean="0"/>
              <a:t>2013/7/9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7E0AF-E00C-4CDA-A708-8E97F0A1C89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15507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1151E-0558-4790-94BE-091850989966}" type="datetimeFigureOut">
              <a:rPr lang="zh-CN" altLang="en-US" smtClean="0"/>
              <a:t>2013/7/9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7E0AF-E00C-4CDA-A708-8E97F0A1C89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661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1151E-0558-4790-94BE-091850989966}" type="datetimeFigureOut">
              <a:rPr lang="zh-CN" altLang="en-US" smtClean="0"/>
              <a:t>2013/7/9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7E0AF-E00C-4CDA-A708-8E97F0A1C89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8697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1151E-0558-4790-94BE-091850989966}" type="datetimeFigureOut">
              <a:rPr lang="zh-CN" altLang="en-US" smtClean="0"/>
              <a:t>2013/7/9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7E0AF-E00C-4CDA-A708-8E97F0A1C89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7037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1151E-0558-4790-94BE-091850989966}" type="datetimeFigureOut">
              <a:rPr lang="zh-CN" altLang="en-US" smtClean="0"/>
              <a:t>2013/7/9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7E0AF-E00C-4CDA-A708-8E97F0A1C89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18625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1151E-0558-4790-94BE-091850989966}" type="datetimeFigureOut">
              <a:rPr lang="zh-CN" altLang="en-US" smtClean="0"/>
              <a:t>2013/7/9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7E0AF-E00C-4CDA-A708-8E97F0A1C89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46319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1151E-0558-4790-94BE-091850989966}" type="datetimeFigureOut">
              <a:rPr lang="zh-CN" altLang="en-US" smtClean="0"/>
              <a:t>2013/7/9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7E0AF-E00C-4CDA-A708-8E97F0A1C89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8809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01151E-0558-4790-94BE-091850989966}" type="datetimeFigureOut">
              <a:rPr lang="zh-CN" altLang="en-US" smtClean="0"/>
              <a:t>2013/7/9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E7E0AF-E00C-4CDA-A708-8E97F0A1C89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24004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4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tianyicui/pack/blob/master/V2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7.bin"/><Relationship Id="rId10" Type="http://schemas.openxmlformats.org/officeDocument/2006/relationships/image" Target="../media/image8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9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1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13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浙江大学暑期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en-US" altLang="zh-CN" dirty="0" smtClean="0"/>
              <a:t>7</a:t>
            </a:r>
            <a:r>
              <a:rPr lang="zh-CN" altLang="en-US" dirty="0" smtClean="0"/>
              <a:t>月集训小</a:t>
            </a:r>
            <a:r>
              <a:rPr lang="zh-CN" altLang="en-US" dirty="0"/>
              <a:t>课堂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/>
              <a:t>2013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56002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*</a:t>
            </a:r>
            <a:r>
              <a:rPr lang="en-US" altLang="zh-CN" dirty="0" smtClean="0"/>
              <a:t> </a:t>
            </a:r>
            <a:r>
              <a:rPr lang="zh-CN" altLang="en-US" dirty="0" smtClean="0"/>
              <a:t>价值总和</a:t>
            </a:r>
            <a:r>
              <a:rPr lang="en-US" altLang="zh-CN" dirty="0" smtClean="0"/>
              <a:t>-</a:t>
            </a:r>
            <a:r>
              <a:rPr lang="zh-CN" altLang="en-US" dirty="0" smtClean="0"/>
              <a:t>数量</a:t>
            </a:r>
            <a:r>
              <a:rPr lang="zh-CN" altLang="en-US" dirty="0" smtClean="0"/>
              <a:t>最少</a:t>
            </a:r>
            <a:endParaRPr lang="zh-CN" altLang="en-US" dirty="0"/>
          </a:p>
        </p:txBody>
      </p:sp>
      <p:sp>
        <p:nvSpPr>
          <p:cNvPr id="8" name="内容占位符 7"/>
          <p:cNvSpPr>
            <a:spLocks noGrp="1"/>
          </p:cNvSpPr>
          <p:nvPr>
            <p:ph idx="1"/>
          </p:nvPr>
        </p:nvSpPr>
        <p:spPr>
          <a:xfrm>
            <a:off x="628650" y="1587085"/>
            <a:ext cx="7886700" cy="468450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CN" altLang="en-US" sz="2400" dirty="0" smtClean="0"/>
              <a:t>价值总和最大前提下物品选取数量，单目标变多目标。</a:t>
            </a:r>
            <a:endParaRPr lang="en-US" altLang="zh-CN" sz="2400" dirty="0" smtClean="0"/>
          </a:p>
          <a:p>
            <a:r>
              <a:rPr lang="zh-CN" altLang="en-US" sz="2400" dirty="0" smtClean="0"/>
              <a:t>思路：每个物品的价值</a:t>
            </a:r>
            <a:r>
              <a:rPr lang="en-US" altLang="zh-CN" sz="2400" dirty="0" smtClean="0"/>
              <a:t>W</a:t>
            </a:r>
            <a:r>
              <a:rPr lang="en-US" altLang="zh-CN" sz="2400" baseline="-25000" dirty="0" smtClean="0"/>
              <a:t>i</a:t>
            </a:r>
            <a:r>
              <a:rPr lang="zh-CN" altLang="en-US" sz="2400" dirty="0" smtClean="0"/>
              <a:t>都改为</a:t>
            </a:r>
            <a:r>
              <a:rPr lang="zh-CN" altLang="en-US" sz="2400" dirty="0"/>
              <a:t>一</a:t>
            </a:r>
            <a:r>
              <a:rPr lang="zh-CN" altLang="en-US" sz="2400" dirty="0" smtClean="0"/>
              <a:t>个二维变量</a:t>
            </a:r>
            <a:r>
              <a:rPr lang="en-US" altLang="zh-CN" sz="2400" dirty="0" smtClean="0"/>
              <a:t>(W</a:t>
            </a:r>
            <a:r>
              <a:rPr lang="en-US" altLang="zh-CN" sz="2400" baseline="-25000" dirty="0" smtClean="0"/>
              <a:t>i</a:t>
            </a:r>
            <a:r>
              <a:rPr lang="en-US" altLang="zh-CN" sz="2400" dirty="0" smtClean="0"/>
              <a:t>,-1)</a:t>
            </a:r>
            <a:r>
              <a:rPr lang="zh-CN" altLang="en-US" sz="2400" dirty="0" smtClean="0"/>
              <a:t>，转化为单目标。那么在原来同样的价值总和下，物品数越少，新的价值越大。</a:t>
            </a:r>
            <a:endParaRPr lang="en-US" altLang="zh-CN" sz="2400" dirty="0" smtClean="0"/>
          </a:p>
          <a:p>
            <a:pPr marL="0" indent="0">
              <a:buNone/>
            </a:pPr>
            <a:endParaRPr lang="en-US" altLang="zh-CN" sz="2400" dirty="0" smtClean="0"/>
          </a:p>
          <a:p>
            <a:pPr marL="0" indent="0">
              <a:buNone/>
            </a:pPr>
            <a:r>
              <a:rPr lang="zh-CN" altLang="en-US" sz="2400" dirty="0" smtClean="0"/>
              <a:t>状态</a:t>
            </a:r>
            <a:r>
              <a:rPr lang="zh-CN" altLang="en-US" sz="2400" dirty="0" smtClean="0"/>
              <a:t>转移：</a:t>
            </a:r>
            <a:endParaRPr lang="en-US" altLang="zh-CN" sz="2400" dirty="0" smtClean="0"/>
          </a:p>
          <a:p>
            <a:pPr marL="0" indent="0">
              <a:buNone/>
            </a:pPr>
            <a:endParaRPr lang="en-US" altLang="zh-CN" sz="2400" dirty="0" smtClean="0"/>
          </a:p>
          <a:p>
            <a:pPr marL="0" indent="0">
              <a:buNone/>
            </a:pPr>
            <a:r>
              <a:rPr lang="zh-CN" altLang="en-US" sz="2400" dirty="0" smtClean="0"/>
              <a:t>可使用</a:t>
            </a:r>
            <a:r>
              <a:rPr lang="en-US" altLang="zh-CN" sz="2400" dirty="0" smtClean="0"/>
              <a:t>STL</a:t>
            </a:r>
            <a:r>
              <a:rPr lang="zh-CN" altLang="en-US" sz="2400" dirty="0" smtClean="0"/>
              <a:t>的</a:t>
            </a:r>
            <a:r>
              <a:rPr lang="en-US" altLang="zh-CN" sz="2400" dirty="0" smtClean="0"/>
              <a:t>pair</a:t>
            </a:r>
            <a:r>
              <a:rPr lang="zh-CN" altLang="en-US" sz="2400" dirty="0" smtClean="0"/>
              <a:t>实现：</a:t>
            </a:r>
            <a:endParaRPr lang="en-US" altLang="zh-CN" sz="2400" dirty="0"/>
          </a:p>
          <a:p>
            <a:pPr marL="0" indent="0">
              <a:buNone/>
            </a:pPr>
            <a:r>
              <a:rPr lang="zh-CN" altLang="en-US" sz="2400" dirty="0" smtClean="0"/>
              <a:t>声明：</a:t>
            </a:r>
            <a:r>
              <a:rPr lang="en-US" altLang="zh-CN" sz="2400" dirty="0" smtClean="0"/>
              <a:t>pair&lt;T, T&gt; </a:t>
            </a:r>
            <a:r>
              <a:rPr lang="en-US" altLang="zh-CN" sz="2400" dirty="0" err="1" smtClean="0"/>
              <a:t>a.b</a:t>
            </a:r>
            <a:r>
              <a:rPr lang="en-US" altLang="zh-CN" sz="2400" dirty="0" smtClean="0"/>
              <a:t>;</a:t>
            </a:r>
          </a:p>
          <a:p>
            <a:pPr marL="0" indent="0">
              <a:buNone/>
            </a:pPr>
            <a:r>
              <a:rPr lang="zh-CN" altLang="en-US" sz="2400" dirty="0" smtClean="0"/>
              <a:t>赋值</a:t>
            </a:r>
            <a:r>
              <a:rPr lang="en-US" altLang="zh-CN" sz="2400" dirty="0" smtClean="0"/>
              <a:t>:  a=</a:t>
            </a:r>
            <a:r>
              <a:rPr lang="en-US" altLang="zh-CN" sz="2400" dirty="0" err="1" smtClean="0"/>
              <a:t>make_pair</a:t>
            </a:r>
            <a:r>
              <a:rPr lang="en-US" altLang="zh-CN" sz="2400" dirty="0" smtClean="0"/>
              <a:t>(X,Y);</a:t>
            </a:r>
          </a:p>
          <a:p>
            <a:pPr marL="0" indent="0">
              <a:buNone/>
            </a:pPr>
            <a:r>
              <a:rPr lang="zh-CN" altLang="en-US" sz="2400" dirty="0" smtClean="0"/>
              <a:t>取值：</a:t>
            </a:r>
            <a:r>
              <a:rPr lang="en-US" altLang="zh-CN" sz="2400" dirty="0" err="1" smtClean="0"/>
              <a:t>a.first</a:t>
            </a:r>
            <a:r>
              <a:rPr lang="en-US" altLang="zh-CN" sz="2400" dirty="0" smtClean="0"/>
              <a:t>  </a:t>
            </a:r>
            <a:r>
              <a:rPr lang="en-US" altLang="zh-CN" sz="2400" dirty="0" err="1" smtClean="0"/>
              <a:t>a.second</a:t>
            </a:r>
            <a:endParaRPr lang="en-US" altLang="zh-CN" sz="2400" dirty="0" smtClean="0"/>
          </a:p>
          <a:p>
            <a:pPr marL="0" indent="0">
              <a:buNone/>
            </a:pPr>
            <a:r>
              <a:rPr lang="zh-CN" altLang="en-US" sz="2400" dirty="0" smtClean="0"/>
              <a:t>比较：</a:t>
            </a:r>
            <a:r>
              <a:rPr lang="en-US" altLang="zh-CN" sz="2400" dirty="0" smtClean="0"/>
              <a:t>a &lt; b      </a:t>
            </a:r>
            <a:r>
              <a:rPr lang="en-US" altLang="zh-CN" dirty="0" smtClean="0"/>
              <a:t>                              </a:t>
            </a:r>
            <a:endParaRPr lang="en-US" altLang="zh-CN" dirty="0" smtClean="0"/>
          </a:p>
          <a:p>
            <a:endParaRPr lang="zh-CN" altLang="en-US" dirty="0"/>
          </a:p>
        </p:txBody>
      </p:sp>
      <p:graphicFrame>
        <p:nvGraphicFramePr>
          <p:cNvPr id="9" name="内容占位符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6803896"/>
              </p:ext>
            </p:extLst>
          </p:nvPr>
        </p:nvGraphicFramePr>
        <p:xfrm>
          <a:off x="2106751" y="3260517"/>
          <a:ext cx="5813425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3" imgW="3479760" imgH="241200" progId="Equation.DSMT4">
                  <p:embed/>
                </p:oleObj>
              </mc:Choice>
              <mc:Fallback>
                <p:oleObj name="Equation" r:id="rId3" imgW="347976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06751" y="3260517"/>
                        <a:ext cx="5813425" cy="401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03581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Grp="1" noChangeArrowheads="1"/>
          </p:cNvSpPr>
          <p:nvPr>
            <p:ph idx="1"/>
          </p:nvPr>
        </p:nvSpPr>
        <p:spPr bwMode="auto">
          <a:xfrm>
            <a:off x="2643809" y="522078"/>
            <a:ext cx="5150769" cy="5909310"/>
          </a:xfrm>
          <a:prstGeom prst="rect">
            <a:avLst/>
          </a:prstGeom>
          <a:solidFill>
            <a:srgbClr val="FAFA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solidFill>
                  <a:srgbClr val="339900"/>
                </a:solidFill>
                <a:effectLst/>
                <a:latin typeface="Arial Unicode MS" panose="020B0604020202020204" pitchFamily="34" charset="-122"/>
              </a:rPr>
              <a:t> 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339900"/>
                </a:solidFill>
                <a:effectLst/>
                <a:latin typeface="Arial Unicode MS" panose="020B0604020202020204" pitchFamily="34" charset="-122"/>
              </a:rPr>
              <a:t>#include &lt;cstdio&gt;</a:t>
            </a:r>
            <a:endParaRPr kumimoji="0" lang="en-US" altLang="zh-CN" sz="1600" b="0" i="0" u="none" strike="noStrike" cap="none" normalizeH="0" baseline="0" dirty="0" smtClean="0">
              <a:ln>
                <a:noFill/>
              </a:ln>
              <a:solidFill>
                <a:srgbClr val="339900"/>
              </a:solidFill>
              <a:effectLst/>
              <a:latin typeface="Arial Unicode MS" panose="020B0604020202020204" pitchFamily="34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 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339900"/>
                </a:solidFill>
                <a:effectLst/>
                <a:latin typeface="Arial Unicode MS" panose="020B0604020202020204" pitchFamily="34" charset="-122"/>
              </a:rPr>
              <a:t>#include &lt;iostream&gt;</a:t>
            </a:r>
            <a:endParaRPr kumimoji="0" lang="en-US" altLang="zh-CN" sz="1600" b="0" i="0" u="none" strike="noStrike" cap="none" normalizeH="0" baseline="0" dirty="0" smtClean="0">
              <a:ln>
                <a:noFill/>
              </a:ln>
              <a:solidFill>
                <a:srgbClr val="339900"/>
              </a:solidFill>
              <a:effectLst/>
              <a:latin typeface="Arial Unicode MS" panose="020B0604020202020204" pitchFamily="34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 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 Unicode MS" panose="020B0604020202020204" pitchFamily="34" charset="-122"/>
              </a:rPr>
              <a:t>using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 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 Unicode MS" panose="020B0604020202020204" pitchFamily="34" charset="-122"/>
              </a:rPr>
              <a:t>namespace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 std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Arial Unicode MS" panose="020B0604020202020204" pitchFamily="34" charset="-122"/>
              </a:rPr>
              <a:t>;</a:t>
            </a:r>
            <a:endParaRPr kumimoji="0" lang="en-US" altLang="zh-CN" sz="1600" b="0" i="0" u="none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 Unicode MS" panose="020B0604020202020204" pitchFamily="34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 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 Unicode MS" panose="020B0604020202020204" pitchFamily="34" charset="-122"/>
              </a:rPr>
              <a:t>const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 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 Unicode MS" panose="020B0604020202020204" pitchFamily="34" charset="-122"/>
              </a:rPr>
              <a:t>int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 MAXV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Arial Unicode MS" panose="020B0604020202020204" pitchFamily="34" charset="-122"/>
              </a:rPr>
              <a:t>=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DD"/>
                </a:solidFill>
                <a:effectLst/>
                <a:latin typeface="Arial Unicode MS" panose="020B0604020202020204" pitchFamily="34" charset="-122"/>
              </a:rPr>
              <a:t>200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Arial Unicode MS" panose="020B0604020202020204" pitchFamily="34" charset="-122"/>
              </a:rPr>
              <a:t>;</a:t>
            </a:r>
            <a:endParaRPr kumimoji="0" lang="en-US" altLang="zh-CN" sz="1600" b="0" i="0" u="none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 Unicode MS" panose="020B0604020202020204" pitchFamily="34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 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 Unicode MS" panose="020B0604020202020204" pitchFamily="34" charset="-122"/>
              </a:rPr>
              <a:t>typedef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 </a:t>
            </a:r>
            <a:r>
              <a:rPr kumimoji="0" lang="zh-CN" altLang="zh-CN" sz="16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 Unicode MS" panose="020B0604020202020204" pitchFamily="34" charset="-122"/>
              </a:rPr>
              <a:t>pair &lt;int, int&gt; 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pii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Arial Unicode MS" panose="020B0604020202020204" pitchFamily="34" charset="-122"/>
              </a:rPr>
              <a:t>;</a:t>
            </a:r>
            <a:endParaRPr kumimoji="0" lang="en-US" altLang="zh-CN" sz="1600" b="0" i="0" u="none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 Unicode MS" panose="020B0604020202020204" pitchFamily="34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 pii operator 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40"/>
                </a:solidFill>
                <a:effectLst/>
                <a:latin typeface="Arial Unicode MS" panose="020B0604020202020204" pitchFamily="34" charset="-122"/>
              </a:rPr>
              <a:t>+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 Unicode MS" panose="020B0604020202020204" pitchFamily="34" charset="-122"/>
              </a:rPr>
              <a:t>(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 Unicode MS" panose="020B0604020202020204" pitchFamily="34" charset="-122"/>
              </a:rPr>
              <a:t>const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 pii 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40"/>
                </a:solidFill>
                <a:effectLst/>
                <a:latin typeface="Arial Unicode MS" panose="020B0604020202020204" pitchFamily="34" charset="-122"/>
              </a:rPr>
              <a:t>&amp;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 a, 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 Unicode MS" panose="020B0604020202020204" pitchFamily="34" charset="-122"/>
              </a:rPr>
              <a:t>const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 pii 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40"/>
                </a:solidFill>
                <a:effectLst/>
                <a:latin typeface="Arial Unicode MS" panose="020B0604020202020204" pitchFamily="34" charset="-122"/>
              </a:rPr>
              <a:t>&amp;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 b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 Unicode MS" panose="020B0604020202020204" pitchFamily="34" charset="-122"/>
              </a:rPr>
              <a:t>){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 </a:t>
            </a:r>
            <a:endParaRPr kumimoji="0" lang="en-US" altLang="zh-CN" sz="1600" b="0" i="0" u="none" strike="noStrike" cap="none" normalizeH="0" baseline="0" dirty="0" smtClean="0">
              <a:ln>
                <a:noFill/>
              </a:ln>
              <a:solidFill>
                <a:srgbClr val="000066"/>
              </a:solidFill>
              <a:effectLst/>
              <a:latin typeface="Arial Unicode MS" panose="020B0604020202020204" pitchFamily="34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    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 Unicode MS" panose="020B0604020202020204" pitchFamily="34" charset="-122"/>
              </a:rPr>
              <a:t>return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 </a:t>
            </a:r>
            <a:r>
              <a:rPr kumimoji="0" lang="zh-CN" altLang="zh-CN" sz="16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 Unicode MS" panose="020B0604020202020204" pitchFamily="34" charset="-122"/>
              </a:rPr>
              <a:t>make_pair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 Unicode MS" panose="020B0604020202020204" pitchFamily="34" charset="-122"/>
              </a:rPr>
              <a:t>(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a.</a:t>
            </a:r>
            <a:r>
              <a:rPr kumimoji="0" lang="zh-CN" altLang="zh-CN" sz="16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 Unicode MS" panose="020B0604020202020204" pitchFamily="34" charset="-122"/>
              </a:rPr>
              <a:t>first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40"/>
                </a:solidFill>
                <a:effectLst/>
                <a:latin typeface="Arial Unicode MS" panose="020B0604020202020204" pitchFamily="34" charset="-122"/>
              </a:rPr>
              <a:t>+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b.</a:t>
            </a:r>
            <a:r>
              <a:rPr kumimoji="0" lang="zh-CN" altLang="zh-CN" sz="16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 Unicode MS" panose="020B0604020202020204" pitchFamily="34" charset="-122"/>
              </a:rPr>
              <a:t>first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,a.</a:t>
            </a:r>
            <a:r>
              <a:rPr kumimoji="0" lang="zh-CN" altLang="zh-CN" sz="16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 Unicode MS" panose="020B0604020202020204" pitchFamily="34" charset="-122"/>
              </a:rPr>
              <a:t>second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40"/>
                </a:solidFill>
                <a:effectLst/>
                <a:latin typeface="Arial Unicode MS" panose="020B0604020202020204" pitchFamily="34" charset="-122"/>
              </a:rPr>
              <a:t>+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b.</a:t>
            </a:r>
            <a:r>
              <a:rPr kumimoji="0" lang="zh-CN" altLang="zh-CN" sz="16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 Unicode MS" panose="020B0604020202020204" pitchFamily="34" charset="-122"/>
              </a:rPr>
              <a:t>second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 Unicode MS" panose="020B0604020202020204" pitchFamily="34" charset="-122"/>
              </a:rPr>
              <a:t>)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Arial Unicode MS" panose="020B0604020202020204" pitchFamily="34" charset="-122"/>
              </a:rPr>
              <a:t>;</a:t>
            </a:r>
            <a:endParaRPr kumimoji="0" lang="en-US" altLang="zh-CN" sz="1600" b="0" i="0" u="none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 Unicode MS" panose="020B0604020202020204" pitchFamily="34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 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 Unicode MS" panose="020B0604020202020204" pitchFamily="34" charset="-122"/>
              </a:rPr>
              <a:t>}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 </a:t>
            </a:r>
            <a:endParaRPr kumimoji="0" lang="en-US" altLang="zh-CN" sz="1600" b="0" i="0" u="none" strike="noStrike" cap="none" normalizeH="0" baseline="0" dirty="0" smtClean="0">
              <a:ln>
                <a:noFill/>
              </a:ln>
              <a:solidFill>
                <a:srgbClr val="000066"/>
              </a:solidFill>
              <a:effectLst/>
              <a:latin typeface="Arial Unicode MS" panose="020B0604020202020204" pitchFamily="34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 Unicode MS" panose="020B0604020202020204" pitchFamily="34" charset="-122"/>
              </a:rPr>
              <a:t>int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 main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 Unicode MS" panose="020B0604020202020204" pitchFamily="34" charset="-122"/>
              </a:rPr>
              <a:t>(){</a:t>
            </a:r>
            <a:endParaRPr kumimoji="0" lang="en-US" altLang="zh-CN" sz="1600" b="0" i="0" u="none" strike="noStrike" cap="none" normalizeH="0" baseline="0" dirty="0" smtClean="0">
              <a:ln>
                <a:noFill/>
              </a:ln>
              <a:solidFill>
                <a:srgbClr val="008000"/>
              </a:solidFill>
              <a:effectLst/>
              <a:latin typeface="Arial Unicode MS" panose="020B0604020202020204" pitchFamily="34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         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 Unicode MS" panose="020B0604020202020204" pitchFamily="34" charset="-122"/>
              </a:rPr>
              <a:t>int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 N, V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Arial Unicode MS" panose="020B0604020202020204" pitchFamily="34" charset="-122"/>
              </a:rPr>
              <a:t>;</a:t>
            </a:r>
            <a:endParaRPr kumimoji="0" lang="en-US" altLang="zh-CN" sz="1600" b="0" i="0" u="none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 Unicode MS" panose="020B0604020202020204" pitchFamily="34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         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 Unicode MS" panose="020B0604020202020204" pitchFamily="34" charset="-122"/>
              </a:rPr>
              <a:t>while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 Unicode MS" panose="020B0604020202020204" pitchFamily="34" charset="-122"/>
              </a:rPr>
              <a:t>(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DD"/>
                </a:solidFill>
                <a:effectLst/>
                <a:latin typeface="Arial Unicode MS" panose="020B0604020202020204" pitchFamily="34" charset="-122"/>
              </a:rPr>
              <a:t>scanf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 Unicode MS" panose="020B0604020202020204" pitchFamily="34" charset="-122"/>
              </a:rPr>
              <a:t>(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Unicode MS" panose="020B0604020202020204" pitchFamily="34" charset="-122"/>
              </a:rPr>
              <a:t>"%d %d"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, 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40"/>
                </a:solidFill>
                <a:effectLst/>
                <a:latin typeface="Arial Unicode MS" panose="020B0604020202020204" pitchFamily="34" charset="-122"/>
              </a:rPr>
              <a:t>&amp;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N, 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40"/>
                </a:solidFill>
                <a:effectLst/>
                <a:latin typeface="Arial Unicode MS" panose="020B0604020202020204" pitchFamily="34" charset="-122"/>
              </a:rPr>
              <a:t>&amp;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V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 Unicode MS" panose="020B0604020202020204" pitchFamily="34" charset="-122"/>
              </a:rPr>
              <a:t>)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 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40"/>
                </a:solidFill>
                <a:effectLst/>
                <a:latin typeface="Arial Unicode MS" panose="020B0604020202020204" pitchFamily="34" charset="-122"/>
              </a:rPr>
              <a:t>!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Arial Unicode MS" panose="020B0604020202020204" pitchFamily="34" charset="-122"/>
              </a:rPr>
              <a:t>=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 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 Unicode MS" panose="020B0604020202020204" pitchFamily="34" charset="-122"/>
              </a:rPr>
              <a:t>EOF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 Unicode MS" panose="020B0604020202020204" pitchFamily="34" charset="-122"/>
              </a:rPr>
              <a:t>){</a:t>
            </a:r>
            <a:endParaRPr kumimoji="0" lang="en-US" altLang="zh-CN" sz="1600" b="0" i="0" u="none" strike="noStrike" cap="none" normalizeH="0" baseline="0" dirty="0" smtClean="0">
              <a:ln>
                <a:noFill/>
              </a:ln>
              <a:solidFill>
                <a:srgbClr val="008000"/>
              </a:solidFill>
              <a:effectLst/>
              <a:latin typeface="Arial Unicode MS" panose="020B0604020202020204" pitchFamily="34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                         pii dp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 Unicode MS" panose="020B0604020202020204" pitchFamily="34" charset="-122"/>
              </a:rPr>
              <a:t>[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MAXV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40"/>
                </a:solidFill>
                <a:effectLst/>
                <a:latin typeface="Arial Unicode MS" panose="020B0604020202020204" pitchFamily="34" charset="-122"/>
              </a:rPr>
              <a:t>+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DD"/>
                </a:solidFill>
                <a:effectLst/>
                <a:latin typeface="Arial Unicode MS" panose="020B0604020202020204" pitchFamily="34" charset="-122"/>
              </a:rPr>
              <a:t>1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 Unicode MS" panose="020B0604020202020204" pitchFamily="34" charset="-122"/>
              </a:rPr>
              <a:t>]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Arial Unicode MS" panose="020B0604020202020204" pitchFamily="34" charset="-122"/>
              </a:rPr>
              <a:t>;</a:t>
            </a:r>
            <a:endParaRPr kumimoji="0" lang="en-US" altLang="zh-CN" sz="1600" b="0" i="0" u="none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 Unicode MS" panose="020B0604020202020204" pitchFamily="34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                         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 Unicode MS" panose="020B0604020202020204" pitchFamily="34" charset="-122"/>
              </a:rPr>
              <a:t>for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 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 Unicode MS" panose="020B0604020202020204" pitchFamily="34" charset="-122"/>
              </a:rPr>
              <a:t>(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 Unicode MS" panose="020B0604020202020204" pitchFamily="34" charset="-122"/>
              </a:rPr>
              <a:t>int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 i 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Arial Unicode MS" panose="020B0604020202020204" pitchFamily="34" charset="-122"/>
              </a:rPr>
              <a:t>=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 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DD"/>
                </a:solidFill>
                <a:effectLst/>
                <a:latin typeface="Arial Unicode MS" panose="020B0604020202020204" pitchFamily="34" charset="-122"/>
              </a:rPr>
              <a:t>1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Arial Unicode MS" panose="020B0604020202020204" pitchFamily="34" charset="-122"/>
              </a:rPr>
              <a:t>;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 i 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Arial Unicode MS" panose="020B0604020202020204" pitchFamily="34" charset="-122"/>
              </a:rPr>
              <a:t>&lt;=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 N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Arial Unicode MS" panose="020B0604020202020204" pitchFamily="34" charset="-122"/>
              </a:rPr>
              <a:t>;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 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40"/>
                </a:solidFill>
                <a:effectLst/>
                <a:latin typeface="Arial Unicode MS" panose="020B0604020202020204" pitchFamily="34" charset="-122"/>
              </a:rPr>
              <a:t>++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i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 Unicode MS" panose="020B0604020202020204" pitchFamily="34" charset="-122"/>
              </a:rPr>
              <a:t>){</a:t>
            </a:r>
            <a:endParaRPr kumimoji="0" lang="en-US" altLang="zh-CN" sz="1600" b="0" i="0" u="none" strike="noStrike" cap="none" normalizeH="0" baseline="0" dirty="0" smtClean="0">
              <a:ln>
                <a:noFill/>
              </a:ln>
              <a:solidFill>
                <a:srgbClr val="008000"/>
              </a:solidFill>
              <a:effectLst/>
              <a:latin typeface="Arial Unicode MS" panose="020B0604020202020204" pitchFamily="34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                         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 Unicode MS" panose="020B0604020202020204" pitchFamily="34" charset="-122"/>
              </a:rPr>
              <a:t>int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 c, wi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Arial Unicode MS" panose="020B0604020202020204" pitchFamily="34" charset="-122"/>
              </a:rPr>
              <a:t>;</a:t>
            </a:r>
            <a:endParaRPr kumimoji="0" lang="en-US" altLang="zh-CN" sz="1600" b="0" i="0" u="none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 Unicode MS" panose="020B0604020202020204" pitchFamily="34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                         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DD"/>
                </a:solidFill>
                <a:effectLst/>
                <a:latin typeface="Arial Unicode MS" panose="020B0604020202020204" pitchFamily="34" charset="-122"/>
              </a:rPr>
              <a:t>scanf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 Unicode MS" panose="020B0604020202020204" pitchFamily="34" charset="-122"/>
              </a:rPr>
              <a:t>(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Unicode MS" panose="020B0604020202020204" pitchFamily="34" charset="-122"/>
              </a:rPr>
              <a:t>"%d %d"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, 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40"/>
                </a:solidFill>
                <a:effectLst/>
                <a:latin typeface="Arial Unicode MS" panose="020B0604020202020204" pitchFamily="34" charset="-122"/>
              </a:rPr>
              <a:t>&amp;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c, 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40"/>
                </a:solidFill>
                <a:effectLst/>
                <a:latin typeface="Arial Unicode MS" panose="020B0604020202020204" pitchFamily="34" charset="-122"/>
              </a:rPr>
              <a:t>&amp;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wi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 Unicode MS" panose="020B0604020202020204" pitchFamily="34" charset="-122"/>
              </a:rPr>
              <a:t>)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Arial Unicode MS" panose="020B0604020202020204" pitchFamily="34" charset="-122"/>
              </a:rPr>
              <a:t>;</a:t>
            </a:r>
            <a:endParaRPr kumimoji="0" lang="en-US" altLang="zh-CN" sz="1600" b="0" i="0" u="none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 Unicode MS" panose="020B0604020202020204" pitchFamily="34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                         pii w 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Arial Unicode MS" panose="020B0604020202020204" pitchFamily="34" charset="-122"/>
              </a:rPr>
              <a:t>=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 </a:t>
            </a:r>
            <a:r>
              <a:rPr kumimoji="0" lang="zh-CN" altLang="zh-CN" sz="16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 Unicode MS" panose="020B0604020202020204" pitchFamily="34" charset="-122"/>
              </a:rPr>
              <a:t>make_pair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 Unicode MS" panose="020B0604020202020204" pitchFamily="34" charset="-122"/>
              </a:rPr>
              <a:t>(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wi, 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40"/>
                </a:solidFill>
                <a:effectLst/>
                <a:latin typeface="Arial Unicode MS" panose="020B0604020202020204" pitchFamily="34" charset="-122"/>
              </a:rPr>
              <a:t>-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DD"/>
                </a:solidFill>
                <a:effectLst/>
                <a:latin typeface="Arial Unicode MS" panose="020B0604020202020204" pitchFamily="34" charset="-122"/>
              </a:rPr>
              <a:t>1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 Unicode MS" panose="020B0604020202020204" pitchFamily="34" charset="-122"/>
              </a:rPr>
              <a:t>)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Arial Unicode MS" panose="020B0604020202020204" pitchFamily="34" charset="-122"/>
              </a:rPr>
              <a:t>;</a:t>
            </a:r>
            <a:endParaRPr kumimoji="0" lang="en-US" altLang="zh-CN" sz="1600" b="0" i="0" u="none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 Unicode MS" panose="020B0604020202020204" pitchFamily="34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                         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 Unicode MS" panose="020B0604020202020204" pitchFamily="34" charset="-122"/>
              </a:rPr>
              <a:t>for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 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 Unicode MS" panose="020B0604020202020204" pitchFamily="34" charset="-122"/>
              </a:rPr>
              <a:t>(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 Unicode MS" panose="020B0604020202020204" pitchFamily="34" charset="-122"/>
              </a:rPr>
              <a:t>int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 j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Arial Unicode MS" panose="020B0604020202020204" pitchFamily="34" charset="-122"/>
              </a:rPr>
              <a:t>=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V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Arial Unicode MS" panose="020B0604020202020204" pitchFamily="34" charset="-122"/>
              </a:rPr>
              <a:t>;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 j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Arial Unicode MS" panose="020B0604020202020204" pitchFamily="34" charset="-122"/>
              </a:rPr>
              <a:t>&gt;=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 c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Arial Unicode MS" panose="020B0604020202020204" pitchFamily="34" charset="-122"/>
              </a:rPr>
              <a:t>;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 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40"/>
                </a:solidFill>
                <a:effectLst/>
                <a:latin typeface="Arial Unicode MS" panose="020B0604020202020204" pitchFamily="34" charset="-122"/>
              </a:rPr>
              <a:t>--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j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 Unicode MS" panose="020B0604020202020204" pitchFamily="34" charset="-122"/>
              </a:rPr>
              <a:t>){</a:t>
            </a:r>
            <a:endParaRPr kumimoji="0" lang="en-US" altLang="zh-CN" sz="1600" b="0" i="0" u="none" strike="noStrike" cap="none" normalizeH="0" baseline="0" dirty="0" smtClean="0">
              <a:ln>
                <a:noFill/>
              </a:ln>
              <a:solidFill>
                <a:srgbClr val="008000"/>
              </a:solidFill>
              <a:effectLst/>
              <a:latin typeface="Arial Unicode MS" panose="020B0604020202020204" pitchFamily="34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                                 dp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 Unicode MS" panose="020B0604020202020204" pitchFamily="34" charset="-122"/>
              </a:rPr>
              <a:t>[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j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 Unicode MS" panose="020B0604020202020204" pitchFamily="34" charset="-122"/>
              </a:rPr>
              <a:t>]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Arial Unicode MS" panose="020B0604020202020204" pitchFamily="34" charset="-122"/>
              </a:rPr>
              <a:t>=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max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 Unicode MS" panose="020B0604020202020204" pitchFamily="34" charset="-122"/>
              </a:rPr>
              <a:t>(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dp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 Unicode MS" panose="020B0604020202020204" pitchFamily="34" charset="-122"/>
              </a:rPr>
              <a:t>[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j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 Unicode MS" panose="020B0604020202020204" pitchFamily="34" charset="-122"/>
              </a:rPr>
              <a:t>]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,dp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 Unicode MS" panose="020B0604020202020204" pitchFamily="34" charset="-122"/>
              </a:rPr>
              <a:t>[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j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40"/>
                </a:solidFill>
                <a:effectLst/>
                <a:latin typeface="Arial Unicode MS" panose="020B0604020202020204" pitchFamily="34" charset="-122"/>
              </a:rPr>
              <a:t>-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c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 Unicode MS" panose="020B0604020202020204" pitchFamily="34" charset="-122"/>
              </a:rPr>
              <a:t>]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40"/>
                </a:solidFill>
                <a:effectLst/>
                <a:latin typeface="Arial Unicode MS" panose="020B0604020202020204" pitchFamily="34" charset="-122"/>
              </a:rPr>
              <a:t>+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w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 Unicode MS" panose="020B0604020202020204" pitchFamily="34" charset="-122"/>
              </a:rPr>
              <a:t>)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Arial Unicode MS" panose="020B0604020202020204" pitchFamily="34" charset="-122"/>
              </a:rPr>
              <a:t>;</a:t>
            </a:r>
            <a:endParaRPr kumimoji="0" lang="en-US" altLang="zh-CN" sz="1600" b="0" i="0" u="none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 Unicode MS" panose="020B0604020202020204" pitchFamily="34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                         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 Unicode MS" panose="020B0604020202020204" pitchFamily="34" charset="-122"/>
              </a:rPr>
              <a:t>}</a:t>
            </a:r>
            <a:endParaRPr kumimoji="0" lang="en-US" altLang="zh-CN" sz="1600" b="0" i="0" u="none" strike="noStrike" cap="none" normalizeH="0" baseline="0" dirty="0" smtClean="0">
              <a:ln>
                <a:noFill/>
              </a:ln>
              <a:solidFill>
                <a:srgbClr val="008000"/>
              </a:solidFill>
              <a:effectLst/>
              <a:latin typeface="Arial Unicode MS" panose="020B0604020202020204" pitchFamily="34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                 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 Unicode MS" panose="020B0604020202020204" pitchFamily="34" charset="-122"/>
              </a:rPr>
              <a:t>}</a:t>
            </a:r>
            <a:endParaRPr kumimoji="0" lang="en-US" altLang="zh-CN" sz="1600" b="0" i="0" u="none" strike="noStrike" cap="none" normalizeH="0" baseline="0" dirty="0" smtClean="0">
              <a:ln>
                <a:noFill/>
              </a:ln>
              <a:solidFill>
                <a:srgbClr val="008000"/>
              </a:solidFill>
              <a:effectLst/>
              <a:latin typeface="Arial Unicode MS" panose="020B0604020202020204" pitchFamily="34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                 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DD"/>
                </a:solidFill>
                <a:effectLst/>
                <a:latin typeface="Arial Unicode MS" panose="020B0604020202020204" pitchFamily="34" charset="-122"/>
              </a:rPr>
              <a:t>printf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 Unicode MS" panose="020B0604020202020204" pitchFamily="34" charset="-122"/>
              </a:rPr>
              <a:t>(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Unicode MS" panose="020B0604020202020204" pitchFamily="34" charset="-122"/>
              </a:rPr>
              <a:t>"%d %d</a:t>
            </a:r>
            <a:r>
              <a:rPr kumimoji="0" lang="zh-CN" altLang="zh-CN" sz="16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Arial Unicode MS" panose="020B0604020202020204" pitchFamily="34" charset="-122"/>
              </a:rPr>
              <a:t>\n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Unicode MS" panose="020B0604020202020204" pitchFamily="34" charset="-122"/>
              </a:rPr>
              <a:t>"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, dp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 Unicode MS" panose="020B0604020202020204" pitchFamily="34" charset="-122"/>
              </a:rPr>
              <a:t>[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V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 Unicode MS" panose="020B0604020202020204" pitchFamily="34" charset="-122"/>
              </a:rPr>
              <a:t>]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.</a:t>
            </a:r>
            <a:r>
              <a:rPr kumimoji="0" lang="zh-CN" altLang="zh-CN" sz="16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 Unicode MS" panose="020B0604020202020204" pitchFamily="34" charset="-122"/>
              </a:rPr>
              <a:t>first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, 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40"/>
                </a:solidFill>
                <a:effectLst/>
                <a:latin typeface="Arial Unicode MS" panose="020B0604020202020204" pitchFamily="34" charset="-122"/>
              </a:rPr>
              <a:t>-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dp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 Unicode MS" panose="020B0604020202020204" pitchFamily="34" charset="-122"/>
              </a:rPr>
              <a:t>[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V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 Unicode MS" panose="020B0604020202020204" pitchFamily="34" charset="-122"/>
              </a:rPr>
              <a:t>]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.</a:t>
            </a:r>
            <a:r>
              <a:rPr kumimoji="0" lang="zh-CN" altLang="zh-CN" sz="16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 Unicode MS" panose="020B0604020202020204" pitchFamily="34" charset="-122"/>
              </a:rPr>
              <a:t>second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 Unicode MS" panose="020B0604020202020204" pitchFamily="34" charset="-122"/>
              </a:rPr>
              <a:t>)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Arial Unicode MS" panose="020B0604020202020204" pitchFamily="34" charset="-122"/>
              </a:rPr>
              <a:t>;</a:t>
            </a:r>
            <a:endParaRPr kumimoji="0" lang="en-US" altLang="zh-CN" sz="1600" b="0" i="0" u="none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 Unicode MS" panose="020B0604020202020204" pitchFamily="34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         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 Unicode MS" panose="020B0604020202020204" pitchFamily="34" charset="-122"/>
              </a:rPr>
              <a:t>}</a:t>
            </a:r>
            <a:endParaRPr kumimoji="0" lang="en-US" altLang="zh-CN" sz="1600" b="0" i="0" u="none" strike="noStrike" cap="none" normalizeH="0" baseline="0" dirty="0" smtClean="0">
              <a:ln>
                <a:noFill/>
              </a:ln>
              <a:solidFill>
                <a:srgbClr val="008000"/>
              </a:solidFill>
              <a:effectLst/>
              <a:latin typeface="Arial Unicode MS" panose="020B0604020202020204" pitchFamily="34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         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 Unicode MS" panose="020B0604020202020204" pitchFamily="34" charset="-122"/>
              </a:rPr>
              <a:t>return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 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DD"/>
                </a:solidFill>
                <a:effectLst/>
                <a:latin typeface="Arial Unicode MS" panose="020B0604020202020204" pitchFamily="34" charset="-122"/>
              </a:rPr>
              <a:t>0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Arial Unicode MS" panose="020B0604020202020204" pitchFamily="34" charset="-122"/>
              </a:rPr>
              <a:t>;</a:t>
            </a:r>
            <a:endParaRPr kumimoji="0" lang="en-US" altLang="zh-CN" sz="1600" b="0" i="0" u="none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 Unicode MS" panose="020B0604020202020204" pitchFamily="34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Unicode MS" panose="020B0604020202020204" pitchFamily="34" charset="-122"/>
              </a:rPr>
              <a:t> 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 Unicode MS" panose="020B0604020202020204" pitchFamily="34" charset="-122"/>
              </a:rPr>
              <a:t>}</a:t>
            </a:r>
            <a:r>
              <a:rPr kumimoji="0" lang="zh-CN" altLang="zh-CN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zh-CN" altLang="zh-CN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96348" y="524426"/>
            <a:ext cx="20474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样例程序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18677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49745" y="367747"/>
            <a:ext cx="8435838" cy="6042991"/>
          </a:xfrm>
        </p:spPr>
        <p:txBody>
          <a:bodyPr>
            <a:normAutofit fontScale="92500" lnSpcReduction="20000"/>
          </a:bodyPr>
          <a:lstStyle/>
          <a:p>
            <a:r>
              <a:rPr lang="zh-CN" altLang="en-US" dirty="0"/>
              <a:t>小结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01</a:t>
            </a:r>
            <a:r>
              <a:rPr lang="zh-CN" altLang="en-US" dirty="0" smtClean="0"/>
              <a:t>背包和完全背包的求解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基本</a:t>
            </a:r>
            <a:r>
              <a:rPr lang="zh-CN" altLang="en-US" dirty="0" smtClean="0"/>
              <a:t>的数组滚动概念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输出</a:t>
            </a:r>
            <a:r>
              <a:rPr lang="zh-CN" altLang="en-US" dirty="0" smtClean="0"/>
              <a:t>方案的方式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STL</a:t>
            </a:r>
            <a:r>
              <a:rPr lang="zh-CN" altLang="en-US" dirty="0" smtClean="0"/>
              <a:t>库</a:t>
            </a:r>
            <a:r>
              <a:rPr lang="en-US" altLang="zh-CN" dirty="0" smtClean="0"/>
              <a:t> pair</a:t>
            </a:r>
            <a:r>
              <a:rPr lang="zh-CN" altLang="en-US" dirty="0" smtClean="0"/>
              <a:t>的</a:t>
            </a:r>
            <a:r>
              <a:rPr lang="zh-CN" altLang="en-US" dirty="0" smtClean="0"/>
              <a:t>使用</a:t>
            </a:r>
            <a:endParaRPr lang="en-US" altLang="zh-CN" dirty="0" smtClean="0"/>
          </a:p>
          <a:p>
            <a:pPr lvl="1"/>
            <a:endParaRPr lang="en-US" altLang="zh-CN" dirty="0" smtClean="0"/>
          </a:p>
          <a:p>
            <a:r>
              <a:rPr lang="zh-CN" altLang="en-US" dirty="0" smtClean="0"/>
              <a:t>思考题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输出字典序最小方案</a:t>
            </a:r>
            <a:endParaRPr lang="en-US" altLang="zh-CN" dirty="0" smtClean="0"/>
          </a:p>
          <a:p>
            <a:pPr lvl="1"/>
            <a:r>
              <a:rPr lang="zh-CN" altLang="en-US" dirty="0"/>
              <a:t>多重</a:t>
            </a:r>
            <a:r>
              <a:rPr lang="zh-CN" altLang="en-US" dirty="0" smtClean="0"/>
              <a:t>背包</a:t>
            </a:r>
            <a:endParaRPr lang="en-US" altLang="zh-CN" dirty="0" smtClean="0"/>
          </a:p>
          <a:p>
            <a:pPr marL="457200" lvl="1" indent="0">
              <a:buNone/>
            </a:pPr>
            <a:endParaRPr lang="en-US" altLang="zh-CN" dirty="0" smtClean="0"/>
          </a:p>
          <a:p>
            <a:r>
              <a:rPr lang="zh-CN" altLang="en-US" dirty="0" smtClean="0"/>
              <a:t>扩展阅读：</a:t>
            </a:r>
            <a:endParaRPr lang="en-US" altLang="zh-CN" dirty="0" smtClean="0"/>
          </a:p>
          <a:p>
            <a:pPr lvl="1"/>
            <a:r>
              <a:rPr lang="zh-CN" altLang="en-US" dirty="0"/>
              <a:t>背包九讲（</a:t>
            </a:r>
            <a:r>
              <a:rPr lang="en-US" altLang="zh-CN" dirty="0">
                <a:hlinkClick r:id="rId2"/>
              </a:rPr>
              <a:t>https://github.com/tianyicui/pack/blob/master/V2.pdf</a:t>
            </a:r>
            <a:r>
              <a:rPr lang="zh-CN" altLang="en-US" dirty="0"/>
              <a:t>）</a:t>
            </a:r>
          </a:p>
          <a:p>
            <a:endParaRPr lang="en-US" altLang="zh-CN" dirty="0" smtClean="0"/>
          </a:p>
          <a:p>
            <a:r>
              <a:rPr lang="zh-CN" altLang="en-US" dirty="0"/>
              <a:t>课后</a:t>
            </a:r>
            <a:r>
              <a:rPr lang="zh-CN" altLang="en-US" dirty="0" smtClean="0"/>
              <a:t>作业：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HW1-1 </a:t>
            </a:r>
            <a:r>
              <a:rPr lang="zh-CN" altLang="en-US" dirty="0" smtClean="0"/>
              <a:t>（必做）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ZOJ </a:t>
            </a:r>
            <a:r>
              <a:rPr lang="en-US" altLang="zh-CN" dirty="0"/>
              <a:t>2224 </a:t>
            </a:r>
            <a:r>
              <a:rPr lang="en-US" altLang="zh-CN" dirty="0" smtClean="0"/>
              <a:t>3164 3258 3524 (</a:t>
            </a:r>
            <a:r>
              <a:rPr lang="zh-CN" altLang="en-US" dirty="0" smtClean="0"/>
              <a:t>选做</a:t>
            </a:r>
            <a:r>
              <a:rPr lang="en-US" altLang="zh-CN" dirty="0" smtClean="0"/>
              <a:t>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09915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357809"/>
            <a:ext cx="7886700" cy="5819154"/>
          </a:xfrm>
        </p:spPr>
        <p:txBody>
          <a:bodyPr/>
          <a:lstStyle/>
          <a:p>
            <a:r>
              <a:rPr lang="zh-CN" altLang="en-US" dirty="0" smtClean="0"/>
              <a:t>目的：让大家更扎实</a:t>
            </a:r>
            <a:endParaRPr lang="en-US" altLang="zh-CN" dirty="0" smtClean="0"/>
          </a:p>
          <a:p>
            <a:r>
              <a:rPr lang="zh-CN" altLang="en-US" dirty="0" smtClean="0"/>
              <a:t>时间：每场比赛</a:t>
            </a:r>
            <a:r>
              <a:rPr lang="zh-CN" altLang="en-US" dirty="0" smtClean="0"/>
              <a:t>讲题</a:t>
            </a:r>
            <a:r>
              <a:rPr lang="zh-CN" altLang="en-US" dirty="0"/>
              <a:t>后</a:t>
            </a:r>
            <a:endParaRPr lang="en-US" altLang="zh-CN" dirty="0" smtClean="0"/>
          </a:p>
          <a:p>
            <a:r>
              <a:rPr lang="zh-CN" altLang="en-US" dirty="0" smtClean="0"/>
              <a:t>方式：</a:t>
            </a:r>
            <a:r>
              <a:rPr lang="en-US" altLang="zh-CN" dirty="0" smtClean="0"/>
              <a:t>10~15</a:t>
            </a:r>
            <a:r>
              <a:rPr lang="zh-CN" altLang="en-US" dirty="0" smtClean="0"/>
              <a:t>分钟内简明扼要地讲几个知识点</a:t>
            </a:r>
            <a:endParaRPr lang="en-US" altLang="zh-CN" dirty="0" smtClean="0"/>
          </a:p>
          <a:p>
            <a:r>
              <a:rPr lang="zh-CN" altLang="en-US" dirty="0" smtClean="0"/>
              <a:t>作业：很简单</a:t>
            </a:r>
            <a:endParaRPr lang="en-US" altLang="zh-CN" dirty="0"/>
          </a:p>
          <a:p>
            <a:r>
              <a:rPr lang="zh-CN" altLang="en-US" dirty="0" smtClean="0"/>
              <a:t>讲课人：教练、老人（欢迎大家报名讲课）</a:t>
            </a:r>
            <a:endParaRPr lang="en-US" altLang="zh-CN" dirty="0" smtClean="0"/>
          </a:p>
          <a:p>
            <a:r>
              <a:rPr lang="zh-CN" altLang="en-US" dirty="0" smtClean="0"/>
              <a:t>前期专题：</a:t>
            </a:r>
            <a:endParaRPr lang="en-US" altLang="zh-CN" dirty="0" smtClean="0"/>
          </a:p>
          <a:p>
            <a:pPr marL="457200" lvl="1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zh-CN" altLang="en-US" b="1" dirty="0" smtClean="0"/>
              <a:t>第</a:t>
            </a:r>
            <a:r>
              <a:rPr lang="en-US" altLang="zh-CN" b="1" dirty="0"/>
              <a:t>1</a:t>
            </a:r>
            <a:r>
              <a:rPr lang="zh-CN" altLang="en-US" b="1" dirty="0"/>
              <a:t>节</a:t>
            </a:r>
            <a:r>
              <a:rPr lang="zh-CN" altLang="en-US" b="1" dirty="0" smtClean="0"/>
              <a:t>：背包 </a:t>
            </a:r>
            <a:r>
              <a:rPr lang="en-US" altLang="zh-CN" b="1" dirty="0"/>
              <a:t>-</a:t>
            </a:r>
            <a:r>
              <a:rPr lang="en-US" altLang="zh-CN" b="1" dirty="0" err="1"/>
              <a:t>asmn</a:t>
            </a:r>
            <a:endParaRPr lang="en-US" altLang="zh-CN" b="1" dirty="0"/>
          </a:p>
          <a:p>
            <a:pPr marL="457200" lvl="1" indent="0">
              <a:buNone/>
            </a:pPr>
            <a:r>
              <a:rPr lang="zh-CN" altLang="en-US" dirty="0" smtClean="0"/>
              <a:t>   第</a:t>
            </a:r>
            <a:r>
              <a:rPr lang="en-US" altLang="zh-CN" dirty="0"/>
              <a:t>2</a:t>
            </a:r>
            <a:r>
              <a:rPr lang="zh-CN" altLang="en-US" dirty="0"/>
              <a:t>节：快速</a:t>
            </a:r>
            <a:r>
              <a:rPr lang="zh-CN" altLang="en-US" dirty="0" smtClean="0"/>
              <a:t>幂 </a:t>
            </a:r>
            <a:r>
              <a:rPr lang="en-US" altLang="zh-CN" dirty="0"/>
              <a:t>-</a:t>
            </a:r>
            <a:r>
              <a:rPr lang="en-US" altLang="zh-CN" dirty="0" err="1"/>
              <a:t>prowindy</a:t>
            </a:r>
            <a:endParaRPr lang="en-US" altLang="zh-CN" dirty="0"/>
          </a:p>
          <a:p>
            <a:pPr marL="457200" lvl="1" indent="0">
              <a:buNone/>
            </a:pPr>
            <a:r>
              <a:rPr lang="zh-CN" altLang="en-US" dirty="0" smtClean="0"/>
              <a:t>   第</a:t>
            </a:r>
            <a:r>
              <a:rPr lang="en-US" altLang="zh-CN" dirty="0"/>
              <a:t>3</a:t>
            </a:r>
            <a:r>
              <a:rPr lang="zh-CN" altLang="en-US" dirty="0"/>
              <a:t>节：二</a:t>
            </a:r>
            <a:r>
              <a:rPr lang="zh-CN" altLang="en-US" dirty="0" smtClean="0"/>
              <a:t>分 </a:t>
            </a:r>
            <a:r>
              <a:rPr lang="en-US" altLang="zh-CN" dirty="0"/>
              <a:t>-fancy</a:t>
            </a:r>
          </a:p>
          <a:p>
            <a:pPr marL="457200" lvl="1" indent="0">
              <a:buNone/>
            </a:pPr>
            <a:r>
              <a:rPr lang="zh-CN" altLang="en-US" dirty="0" smtClean="0"/>
              <a:t>   第</a:t>
            </a:r>
            <a:r>
              <a:rPr lang="en-US" altLang="zh-CN" dirty="0"/>
              <a:t>4</a:t>
            </a:r>
            <a:r>
              <a:rPr lang="zh-CN" altLang="en-US" dirty="0"/>
              <a:t>节：并查集 </a:t>
            </a:r>
            <a:r>
              <a:rPr lang="en-US" altLang="zh-CN" dirty="0"/>
              <a:t>-</a:t>
            </a:r>
            <a:r>
              <a:rPr lang="en-US" altLang="zh-CN" dirty="0" err="1"/>
              <a:t>asmn</a:t>
            </a:r>
            <a:r>
              <a:rPr lang="en-US" altLang="zh-CN" dirty="0"/>
              <a:t>/</a:t>
            </a:r>
            <a:r>
              <a:rPr lang="en-US" altLang="zh-CN" dirty="0" err="1"/>
              <a:t>navi</a:t>
            </a:r>
            <a:endParaRPr lang="en-US" altLang="zh-CN" dirty="0"/>
          </a:p>
          <a:p>
            <a:pPr marL="457200" lvl="1" indent="0">
              <a:buNone/>
            </a:pPr>
            <a:r>
              <a:rPr lang="zh-CN" altLang="en-US" dirty="0" smtClean="0"/>
              <a:t>   第</a:t>
            </a:r>
            <a:r>
              <a:rPr lang="en-US" altLang="zh-CN" dirty="0"/>
              <a:t>5</a:t>
            </a:r>
            <a:r>
              <a:rPr lang="zh-CN" altLang="en-US" dirty="0"/>
              <a:t>至</a:t>
            </a:r>
            <a:r>
              <a:rPr lang="en-US" altLang="zh-CN" dirty="0"/>
              <a:t>8</a:t>
            </a:r>
            <a:r>
              <a:rPr lang="zh-CN" altLang="en-US" dirty="0"/>
              <a:t>节</a:t>
            </a:r>
            <a:r>
              <a:rPr lang="zh-CN" altLang="en-US" dirty="0" smtClean="0"/>
              <a:t>：</a:t>
            </a:r>
            <a:r>
              <a:rPr lang="en-US" altLang="zh-CN" dirty="0" smtClean="0"/>
              <a:t>STL</a:t>
            </a:r>
            <a:r>
              <a:rPr lang="zh-CN" altLang="en-US" dirty="0" smtClean="0"/>
              <a:t>（具体待定）</a:t>
            </a:r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594881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 smtClean="0"/>
              <a:t>动态规划基础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zh-CN" altLang="en-US" dirty="0" smtClean="0"/>
              <a:t>背包问题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/>
              <a:t>@</a:t>
            </a:r>
            <a:r>
              <a:rPr lang="en-US" altLang="zh-CN" dirty="0" err="1" smtClean="0"/>
              <a:t>asmn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757142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题目描述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有 </a:t>
            </a:r>
            <a:r>
              <a:rPr lang="en-US" altLang="zh-CN" dirty="0"/>
              <a:t>N </a:t>
            </a:r>
            <a:r>
              <a:rPr lang="zh-CN" altLang="en-US" dirty="0"/>
              <a:t>件物品和一个容量为 </a:t>
            </a:r>
            <a:r>
              <a:rPr lang="en-US" altLang="zh-CN" dirty="0"/>
              <a:t>V </a:t>
            </a:r>
            <a:r>
              <a:rPr lang="zh-CN" altLang="en-US" dirty="0"/>
              <a:t>的背包。放入第 </a:t>
            </a:r>
            <a:r>
              <a:rPr lang="en-US" altLang="zh-CN" dirty="0" err="1"/>
              <a:t>i</a:t>
            </a:r>
            <a:r>
              <a:rPr lang="en-US" altLang="zh-CN" dirty="0"/>
              <a:t> </a:t>
            </a:r>
            <a:r>
              <a:rPr lang="zh-CN" altLang="en-US" dirty="0"/>
              <a:t>件物品耗费的费用是 </a:t>
            </a:r>
            <a:r>
              <a:rPr lang="en-US" altLang="zh-CN" dirty="0" err="1" smtClean="0"/>
              <a:t>C</a:t>
            </a:r>
            <a:r>
              <a:rPr lang="en-US" altLang="zh-CN" baseline="-25000" dirty="0" err="1" smtClean="0"/>
              <a:t>i</a:t>
            </a:r>
            <a:r>
              <a:rPr lang="zh-CN" altLang="en-US" dirty="0" smtClean="0"/>
              <a:t>，</a:t>
            </a:r>
            <a:r>
              <a:rPr lang="zh-CN" altLang="en-US" dirty="0"/>
              <a:t>得到</a:t>
            </a:r>
            <a:r>
              <a:rPr lang="zh-CN" altLang="en-US" dirty="0" smtClean="0"/>
              <a:t>的价值</a:t>
            </a:r>
            <a:r>
              <a:rPr lang="zh-CN" altLang="en-US" dirty="0"/>
              <a:t>是 </a:t>
            </a:r>
            <a:r>
              <a:rPr lang="en-US" altLang="zh-CN" dirty="0"/>
              <a:t>W</a:t>
            </a:r>
            <a:r>
              <a:rPr lang="en-US" altLang="zh-CN" baseline="-25000" dirty="0"/>
              <a:t>i</a:t>
            </a:r>
            <a:r>
              <a:rPr lang="en-US" altLang="zh-CN" dirty="0"/>
              <a:t> </a:t>
            </a:r>
            <a:r>
              <a:rPr lang="zh-CN" altLang="en-US" dirty="0" smtClean="0"/>
              <a:t>。将从中选取</a:t>
            </a:r>
            <a:r>
              <a:rPr lang="zh-CN" altLang="en-US" dirty="0"/>
              <a:t>某些物品装入</a:t>
            </a:r>
            <a:r>
              <a:rPr lang="zh-CN" altLang="en-US" dirty="0" smtClean="0"/>
              <a:t>背包。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（</a:t>
            </a:r>
            <a:r>
              <a:rPr lang="en-US" altLang="zh-CN" dirty="0" smtClean="0"/>
              <a:t>N, V, </a:t>
            </a:r>
            <a:r>
              <a:rPr lang="en-US" altLang="zh-CN" dirty="0" err="1" smtClean="0"/>
              <a:t>C</a:t>
            </a:r>
            <a:r>
              <a:rPr lang="en-US" altLang="zh-CN" baseline="-25000" dirty="0" err="1" smtClean="0"/>
              <a:t>i</a:t>
            </a:r>
            <a:r>
              <a:rPr lang="zh-CN" altLang="en-US" dirty="0" smtClean="0"/>
              <a:t>均为正整数，</a:t>
            </a:r>
            <a:r>
              <a:rPr lang="en-US" altLang="zh-CN" dirty="0" smtClean="0"/>
              <a:t>W</a:t>
            </a:r>
            <a:r>
              <a:rPr lang="en-US" altLang="zh-CN" baseline="-25000" dirty="0" smtClean="0"/>
              <a:t>i</a:t>
            </a:r>
            <a:r>
              <a:rPr lang="zh-CN" altLang="en-US" dirty="0"/>
              <a:t>为正数</a:t>
            </a:r>
            <a:r>
              <a:rPr lang="en-US" altLang="zh-CN" dirty="0"/>
              <a:t> 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</a:t>
            </a:r>
            <a:r>
              <a:rPr lang="zh-CN" altLang="en-US" dirty="0" smtClean="0"/>
              <a:t>求解：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  1. </a:t>
            </a:r>
            <a:r>
              <a:rPr lang="zh-CN" altLang="en-US" dirty="0" smtClean="0"/>
              <a:t>价值</a:t>
            </a:r>
            <a:r>
              <a:rPr lang="zh-CN" altLang="en-US" dirty="0"/>
              <a:t>总和</a:t>
            </a:r>
            <a:r>
              <a:rPr lang="zh-CN" altLang="en-US" dirty="0" smtClean="0"/>
              <a:t>最大</a:t>
            </a:r>
            <a:r>
              <a:rPr lang="zh-CN" altLang="en-US" dirty="0"/>
              <a:t>值</a:t>
            </a:r>
            <a:r>
              <a:rPr lang="en-US" altLang="zh-CN" dirty="0" smtClean="0"/>
              <a:t>.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2. </a:t>
            </a:r>
            <a:r>
              <a:rPr lang="zh-CN" altLang="en-US" dirty="0" smtClean="0"/>
              <a:t>价值</a:t>
            </a:r>
            <a:r>
              <a:rPr lang="zh-CN" altLang="en-US" dirty="0"/>
              <a:t>总和最大</a:t>
            </a:r>
            <a:r>
              <a:rPr lang="zh-CN" altLang="en-US" dirty="0" smtClean="0"/>
              <a:t>对应的方案</a:t>
            </a:r>
            <a:r>
              <a:rPr lang="en-US" altLang="zh-CN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56479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1. </a:t>
            </a:r>
            <a:r>
              <a:rPr lang="zh-CN" altLang="en-US" dirty="0" smtClean="0"/>
              <a:t>价值总和</a:t>
            </a:r>
            <a:r>
              <a:rPr lang="en-US" altLang="zh-CN" dirty="0" smtClean="0"/>
              <a:t>-01</a:t>
            </a:r>
            <a:r>
              <a:rPr lang="zh-CN" altLang="en-US" dirty="0" smtClean="0"/>
              <a:t>背包</a:t>
            </a:r>
            <a:endParaRPr lang="zh-CN" altLang="en-US" dirty="0"/>
          </a:p>
        </p:txBody>
      </p:sp>
      <p:sp>
        <p:nvSpPr>
          <p:cNvPr id="8" name="内容占位符 7"/>
          <p:cNvSpPr>
            <a:spLocks noGrp="1"/>
          </p:cNvSpPr>
          <p:nvPr>
            <p:ph idx="1"/>
          </p:nvPr>
        </p:nvSpPr>
        <p:spPr>
          <a:xfrm>
            <a:off x="628650" y="1587085"/>
            <a:ext cx="7886700" cy="4684505"/>
          </a:xfrm>
        </p:spPr>
        <p:txBody>
          <a:bodyPr/>
          <a:lstStyle/>
          <a:p>
            <a:r>
              <a:rPr lang="zh-CN" altLang="en-US" dirty="0" smtClean="0"/>
              <a:t>每个</a:t>
            </a:r>
            <a:r>
              <a:rPr lang="zh-CN" altLang="en-US" dirty="0" smtClean="0"/>
              <a:t>物品</a:t>
            </a:r>
            <a:r>
              <a:rPr lang="zh-CN" altLang="en-US" dirty="0"/>
              <a:t>要么</a:t>
            </a:r>
            <a:r>
              <a:rPr lang="zh-CN" altLang="en-US" dirty="0" smtClean="0"/>
              <a:t>选取要么不选取</a:t>
            </a:r>
            <a:r>
              <a:rPr lang="zh-CN" altLang="en-US" dirty="0" smtClean="0"/>
              <a:t>。用         表示</a:t>
            </a:r>
            <a:r>
              <a:rPr lang="zh-CN" altLang="en-US" dirty="0"/>
              <a:t>前 </a:t>
            </a:r>
            <a:r>
              <a:rPr lang="en-US" altLang="zh-CN" dirty="0" err="1"/>
              <a:t>i</a:t>
            </a:r>
            <a:r>
              <a:rPr lang="en-US" altLang="zh-CN" dirty="0"/>
              <a:t> </a:t>
            </a:r>
            <a:r>
              <a:rPr lang="zh-CN" altLang="en-US" dirty="0"/>
              <a:t>件</a:t>
            </a:r>
            <a:r>
              <a:rPr lang="zh-CN" altLang="en-US" dirty="0" smtClean="0"/>
              <a:t>物品选取某些物品占用容量不大于 </a:t>
            </a:r>
            <a:r>
              <a:rPr lang="en-US" altLang="zh-CN" dirty="0" smtClean="0"/>
              <a:t>v</a:t>
            </a:r>
            <a:r>
              <a:rPr lang="zh-CN" altLang="en-US" dirty="0" smtClean="0"/>
              <a:t>时可获得</a:t>
            </a:r>
            <a:r>
              <a:rPr lang="zh-CN" altLang="en-US" dirty="0"/>
              <a:t>的最大价值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zh-CN" altLang="en-US" dirty="0" smtClean="0"/>
              <a:t>状态转移方程：</a:t>
            </a:r>
            <a:endParaRPr lang="zh-CN" altLang="en-US" dirty="0"/>
          </a:p>
          <a:p>
            <a:endParaRPr lang="en-US" altLang="zh-CN" dirty="0" smtClean="0"/>
          </a:p>
          <a:p>
            <a:r>
              <a:rPr lang="zh-CN" altLang="en-US" dirty="0" smtClean="0"/>
              <a:t>初始条件：</a:t>
            </a:r>
            <a:endParaRPr lang="en-US" altLang="zh-CN" dirty="0" smtClean="0"/>
          </a:p>
          <a:p>
            <a:r>
              <a:rPr lang="zh-CN" altLang="en-US" dirty="0" smtClean="0"/>
              <a:t>伪代码实现：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                               </a:t>
            </a:r>
          </a:p>
          <a:p>
            <a:endParaRPr lang="zh-CN" altLang="en-US" dirty="0"/>
          </a:p>
        </p:txBody>
      </p:sp>
      <p:graphicFrame>
        <p:nvGraphicFramePr>
          <p:cNvPr id="9" name="内容占位符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2698428"/>
              </p:ext>
            </p:extLst>
          </p:nvPr>
        </p:nvGraphicFramePr>
        <p:xfrm>
          <a:off x="1674087" y="3359633"/>
          <a:ext cx="5219356" cy="4031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0" name="Equation" r:id="rId3" imgW="3124080" imgH="241200" progId="Equation.DSMT4">
                  <p:embed/>
                </p:oleObj>
              </mc:Choice>
              <mc:Fallback>
                <p:oleObj name="Equation" r:id="rId3" imgW="312408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74087" y="3359633"/>
                        <a:ext cx="5219356" cy="40312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内容占位符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1855071"/>
              </p:ext>
            </p:extLst>
          </p:nvPr>
        </p:nvGraphicFramePr>
        <p:xfrm>
          <a:off x="3109913" y="3929063"/>
          <a:ext cx="1631950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1" name="Equation" r:id="rId5" imgW="977760" imgH="215640" progId="Equation.DSMT4">
                  <p:embed/>
                </p:oleObj>
              </mc:Choice>
              <mc:Fallback>
                <p:oleObj name="Equation" r:id="rId5" imgW="97776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109913" y="3929063"/>
                        <a:ext cx="1631950" cy="3603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内容占位符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8083899"/>
              </p:ext>
            </p:extLst>
          </p:nvPr>
        </p:nvGraphicFramePr>
        <p:xfrm>
          <a:off x="6308586" y="1666204"/>
          <a:ext cx="682935" cy="3131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2" name="Equation" r:id="rId7" imgW="469800" imgH="215640" progId="Equation.DSMT4">
                  <p:embed/>
                </p:oleObj>
              </mc:Choice>
              <mc:Fallback>
                <p:oleObj name="Equation" r:id="rId7" imgW="46980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308586" y="1666204"/>
                        <a:ext cx="682935" cy="31318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内容占位符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3531852"/>
              </p:ext>
            </p:extLst>
          </p:nvPr>
        </p:nvGraphicFramePr>
        <p:xfrm>
          <a:off x="3002066" y="4421807"/>
          <a:ext cx="6002337" cy="171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3" name="Equation" r:id="rId9" imgW="3593880" imgH="1028520" progId="Equation.DSMT4">
                  <p:embed/>
                </p:oleObj>
              </mc:Choice>
              <mc:Fallback>
                <p:oleObj name="Equation" r:id="rId9" imgW="3593880" imgH="10285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002066" y="4421807"/>
                        <a:ext cx="6002337" cy="171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25987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1. </a:t>
            </a:r>
            <a:r>
              <a:rPr lang="zh-CN" altLang="en-US" dirty="0" smtClean="0"/>
              <a:t>价值总和</a:t>
            </a:r>
            <a:r>
              <a:rPr lang="en-US" altLang="zh-CN" dirty="0"/>
              <a:t>-01</a:t>
            </a:r>
            <a:r>
              <a:rPr lang="zh-CN" altLang="en-US" dirty="0"/>
              <a:t>背包</a:t>
            </a:r>
          </a:p>
        </p:txBody>
      </p:sp>
      <p:sp>
        <p:nvSpPr>
          <p:cNvPr id="8" name="内容占位符 7"/>
          <p:cNvSpPr>
            <a:spLocks noGrp="1"/>
          </p:cNvSpPr>
          <p:nvPr>
            <p:ph idx="1"/>
          </p:nvPr>
        </p:nvSpPr>
        <p:spPr>
          <a:xfrm>
            <a:off x="628650" y="1587085"/>
            <a:ext cx="7886700" cy="4684505"/>
          </a:xfrm>
        </p:spPr>
        <p:txBody>
          <a:bodyPr/>
          <a:lstStyle/>
          <a:p>
            <a:pPr marL="0" indent="0">
              <a:buNone/>
            </a:pPr>
            <a:r>
              <a:rPr lang="zh-CN" altLang="en-US" sz="2400" dirty="0" smtClean="0"/>
              <a:t>时间复杂度</a:t>
            </a:r>
            <a:r>
              <a:rPr lang="en-US" altLang="zh-CN" sz="2400" dirty="0" smtClean="0"/>
              <a:t>O(NV)</a:t>
            </a:r>
            <a:r>
              <a:rPr lang="zh-CN" altLang="en-US" sz="2400" dirty="0" smtClean="0"/>
              <a:t>，空间复杂度</a:t>
            </a:r>
            <a:r>
              <a:rPr lang="en-US" altLang="zh-CN" sz="2400" dirty="0" smtClean="0"/>
              <a:t>O(NV</a:t>
            </a:r>
            <a:r>
              <a:rPr lang="en-US" altLang="zh-CN" sz="2400" dirty="0" smtClean="0"/>
              <a:t>)</a:t>
            </a:r>
            <a:r>
              <a:rPr lang="zh-CN" altLang="en-US" sz="2400" dirty="0" smtClean="0"/>
              <a:t>，可以采取滚动数组的方式优化空间复杂度到</a:t>
            </a:r>
            <a:r>
              <a:rPr lang="en-US" altLang="zh-CN" sz="2400" dirty="0" smtClean="0"/>
              <a:t>O(V).</a:t>
            </a:r>
            <a:endParaRPr lang="en-US" altLang="zh-CN" sz="2400" dirty="0" smtClean="0"/>
          </a:p>
        </p:txBody>
      </p:sp>
      <p:graphicFrame>
        <p:nvGraphicFramePr>
          <p:cNvPr id="7" name="内容占位符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2633248"/>
              </p:ext>
            </p:extLst>
          </p:nvPr>
        </p:nvGraphicFramePr>
        <p:xfrm>
          <a:off x="1968086" y="2632903"/>
          <a:ext cx="4729163" cy="171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3" imgW="2831760" imgH="1028520" progId="Equation.DSMT4">
                  <p:embed/>
                </p:oleObj>
              </mc:Choice>
              <mc:Fallback>
                <p:oleObj name="Equation" r:id="rId3" imgW="2831760" imgH="10285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68086" y="2632903"/>
                        <a:ext cx="4729163" cy="171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17433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221959"/>
          </a:xfrm>
        </p:spPr>
        <p:txBody>
          <a:bodyPr/>
          <a:lstStyle/>
          <a:p>
            <a:r>
              <a:rPr lang="en-US" altLang="zh-CN" dirty="0" smtClean="0"/>
              <a:t>1. </a:t>
            </a:r>
            <a:r>
              <a:rPr lang="zh-CN" altLang="en-US" dirty="0" smtClean="0"/>
              <a:t>价值总和</a:t>
            </a:r>
            <a:r>
              <a:rPr lang="en-US" altLang="zh-CN" dirty="0" smtClean="0"/>
              <a:t>-</a:t>
            </a:r>
            <a:r>
              <a:rPr lang="zh-CN" altLang="en-US" dirty="0" smtClean="0"/>
              <a:t>完全背包</a:t>
            </a:r>
            <a:endParaRPr lang="zh-CN" altLang="en-US" dirty="0"/>
          </a:p>
        </p:txBody>
      </p:sp>
      <p:sp>
        <p:nvSpPr>
          <p:cNvPr id="8" name="内容占位符 7"/>
          <p:cNvSpPr>
            <a:spLocks noGrp="1"/>
          </p:cNvSpPr>
          <p:nvPr>
            <p:ph idx="1"/>
          </p:nvPr>
        </p:nvSpPr>
        <p:spPr>
          <a:xfrm>
            <a:off x="628650" y="1587085"/>
            <a:ext cx="7886700" cy="4684505"/>
          </a:xfrm>
        </p:spPr>
        <p:txBody>
          <a:bodyPr/>
          <a:lstStyle/>
          <a:p>
            <a:pPr marL="0" indent="0">
              <a:buNone/>
            </a:pPr>
            <a:r>
              <a:rPr lang="zh-CN" altLang="en-US" sz="2400" dirty="0" smtClean="0"/>
              <a:t>每件物品可以选取无限次。用          表示</a:t>
            </a:r>
            <a:r>
              <a:rPr lang="zh-CN" altLang="en-US" sz="2400" dirty="0"/>
              <a:t>前 </a:t>
            </a:r>
            <a:r>
              <a:rPr lang="en-US" altLang="zh-CN" sz="2400" dirty="0" err="1"/>
              <a:t>i</a:t>
            </a:r>
            <a:r>
              <a:rPr lang="en-US" altLang="zh-CN" sz="2400" dirty="0"/>
              <a:t> </a:t>
            </a:r>
            <a:r>
              <a:rPr lang="zh-CN" altLang="en-US" sz="2400" dirty="0"/>
              <a:t>件</a:t>
            </a:r>
            <a:r>
              <a:rPr lang="zh-CN" altLang="en-US" sz="2400" dirty="0" smtClean="0"/>
              <a:t>物品选取某些物品占用容量不大于 </a:t>
            </a:r>
            <a:r>
              <a:rPr lang="en-US" altLang="zh-CN" sz="2400" dirty="0" smtClean="0"/>
              <a:t>v</a:t>
            </a:r>
            <a:r>
              <a:rPr lang="zh-CN" altLang="en-US" sz="2400" dirty="0" smtClean="0"/>
              <a:t>时可获得</a:t>
            </a:r>
            <a:r>
              <a:rPr lang="zh-CN" altLang="en-US" sz="2400" dirty="0"/>
              <a:t>的最大价值</a:t>
            </a:r>
            <a:r>
              <a:rPr lang="zh-CN" altLang="en-US" sz="2400" dirty="0" smtClean="0"/>
              <a:t>。</a:t>
            </a:r>
            <a:endParaRPr lang="en-US" altLang="zh-CN" sz="2400" dirty="0" smtClean="0"/>
          </a:p>
          <a:p>
            <a:pPr marL="0" indent="0">
              <a:buNone/>
            </a:pPr>
            <a:r>
              <a:rPr lang="zh-CN" altLang="en-US" sz="2400" dirty="0" smtClean="0"/>
              <a:t>状态转移方程：</a:t>
            </a:r>
            <a:endParaRPr lang="zh-CN" altLang="en-US" sz="2400" dirty="0"/>
          </a:p>
          <a:p>
            <a:pPr marL="0" indent="0">
              <a:buNone/>
            </a:pPr>
            <a:endParaRPr lang="en-US" altLang="zh-CN" sz="2400" dirty="0" smtClean="0"/>
          </a:p>
          <a:p>
            <a:pPr marL="0" indent="0">
              <a:buNone/>
            </a:pPr>
            <a:r>
              <a:rPr lang="zh-CN" altLang="en-US" sz="2400" dirty="0" smtClean="0"/>
              <a:t>初始条件：</a:t>
            </a:r>
            <a:endParaRPr lang="en-US" altLang="zh-CN" sz="2400" dirty="0" smtClean="0"/>
          </a:p>
          <a:p>
            <a:pPr marL="0" indent="0">
              <a:buNone/>
            </a:pPr>
            <a:r>
              <a:rPr lang="zh-CN" altLang="en-US" sz="2400" dirty="0" smtClean="0"/>
              <a:t>伪代码实现：</a:t>
            </a:r>
            <a:endParaRPr lang="en-US" altLang="zh-CN" sz="2400" dirty="0" smtClean="0"/>
          </a:p>
          <a:p>
            <a:pPr marL="0" indent="0">
              <a:buNone/>
            </a:pPr>
            <a:r>
              <a:rPr lang="en-US" altLang="zh-CN" dirty="0" smtClean="0"/>
              <a:t>                               </a:t>
            </a:r>
          </a:p>
          <a:p>
            <a:endParaRPr lang="zh-CN" altLang="en-US" dirty="0"/>
          </a:p>
        </p:txBody>
      </p:sp>
      <p:graphicFrame>
        <p:nvGraphicFramePr>
          <p:cNvPr id="9" name="内容占位符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6412452"/>
              </p:ext>
            </p:extLst>
          </p:nvPr>
        </p:nvGraphicFramePr>
        <p:xfrm>
          <a:off x="2153442" y="2720787"/>
          <a:ext cx="4837113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0" name="Equation" r:id="rId3" imgW="2895480" imgH="241200" progId="Equation.DSMT4">
                  <p:embed/>
                </p:oleObj>
              </mc:Choice>
              <mc:Fallback>
                <p:oleObj name="Equation" r:id="rId3" imgW="289548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53442" y="2720787"/>
                        <a:ext cx="4837113" cy="403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内容占位符 3"/>
          <p:cNvGraphicFramePr>
            <a:graphicFrameLocks noChangeAspect="1"/>
          </p:cNvGraphicFramePr>
          <p:nvPr/>
        </p:nvGraphicFramePr>
        <p:xfrm>
          <a:off x="2522814" y="3274460"/>
          <a:ext cx="1293812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1" name="Equation" r:id="rId5" imgW="774360" imgH="215640" progId="Equation.DSMT4">
                  <p:embed/>
                </p:oleObj>
              </mc:Choice>
              <mc:Fallback>
                <p:oleObj name="Equation" r:id="rId5" imgW="77436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522814" y="3274460"/>
                        <a:ext cx="1293812" cy="3603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内容占位符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8702528"/>
              </p:ext>
            </p:extLst>
          </p:nvPr>
        </p:nvGraphicFramePr>
        <p:xfrm>
          <a:off x="4668630" y="1624980"/>
          <a:ext cx="682935" cy="3131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2" name="Equation" r:id="rId7" imgW="469800" imgH="215640" progId="Equation.DSMT4">
                  <p:embed/>
                </p:oleObj>
              </mc:Choice>
              <mc:Fallback>
                <p:oleObj name="Equation" r:id="rId7" imgW="46980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668630" y="1624980"/>
                        <a:ext cx="682935" cy="31318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内容占位符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8775568"/>
              </p:ext>
            </p:extLst>
          </p:nvPr>
        </p:nvGraphicFramePr>
        <p:xfrm>
          <a:off x="2205038" y="4187825"/>
          <a:ext cx="4730750" cy="218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3" name="Equation" r:id="rId9" imgW="2831760" imgH="1307880" progId="Equation.DSMT4">
                  <p:embed/>
                </p:oleObj>
              </mc:Choice>
              <mc:Fallback>
                <p:oleObj name="Equation" r:id="rId9" imgW="2831760" imgH="1307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205038" y="4187825"/>
                        <a:ext cx="4730750" cy="2184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99981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2. </a:t>
            </a:r>
            <a:r>
              <a:rPr lang="zh-CN" altLang="en-US" dirty="0" smtClean="0"/>
              <a:t>输出方案</a:t>
            </a:r>
            <a:r>
              <a:rPr lang="en-US" altLang="zh-CN" dirty="0" smtClean="0"/>
              <a:t>-01</a:t>
            </a:r>
            <a:r>
              <a:rPr lang="zh-CN" altLang="en-US" dirty="0" smtClean="0"/>
              <a:t>背包</a:t>
            </a:r>
            <a:endParaRPr lang="zh-CN" altLang="en-US" dirty="0"/>
          </a:p>
        </p:txBody>
      </p:sp>
      <p:sp>
        <p:nvSpPr>
          <p:cNvPr id="8" name="内容占位符 7"/>
          <p:cNvSpPr>
            <a:spLocks noGrp="1"/>
          </p:cNvSpPr>
          <p:nvPr>
            <p:ph idx="1"/>
          </p:nvPr>
        </p:nvSpPr>
        <p:spPr>
          <a:xfrm>
            <a:off x="628650" y="1587085"/>
            <a:ext cx="7886700" cy="4684505"/>
          </a:xfrm>
        </p:spPr>
        <p:txBody>
          <a:bodyPr/>
          <a:lstStyle/>
          <a:p>
            <a:pPr marL="0" indent="0">
              <a:buNone/>
            </a:pPr>
            <a:r>
              <a:rPr lang="zh-CN" altLang="en-US" sz="2400" dirty="0" smtClean="0"/>
              <a:t>用          记录状态           的转移来源，算完之后倒过来输出结果</a:t>
            </a:r>
            <a:endParaRPr lang="zh-CN" altLang="en-US" sz="2400" dirty="0"/>
          </a:p>
          <a:p>
            <a:pPr marL="0" indent="0">
              <a:buNone/>
            </a:pPr>
            <a:endParaRPr lang="en-US" altLang="zh-CN" sz="2400" dirty="0" smtClean="0"/>
          </a:p>
          <a:p>
            <a:pPr marL="0" indent="0">
              <a:buNone/>
            </a:pPr>
            <a:r>
              <a:rPr lang="zh-CN" altLang="en-US" sz="2400" dirty="0" smtClean="0"/>
              <a:t>状态</a:t>
            </a:r>
            <a:r>
              <a:rPr lang="zh-CN" altLang="en-US" sz="2400" dirty="0" smtClean="0"/>
              <a:t>转移：</a:t>
            </a:r>
            <a:endParaRPr lang="en-US" altLang="zh-CN" sz="2400" dirty="0" smtClean="0"/>
          </a:p>
          <a:p>
            <a:pPr marL="0" indent="0">
              <a:buNone/>
            </a:pPr>
            <a:endParaRPr lang="en-US" altLang="zh-CN" sz="2400" dirty="0" smtClean="0"/>
          </a:p>
          <a:p>
            <a:pPr marL="0" indent="0">
              <a:buNone/>
            </a:pPr>
            <a:endParaRPr lang="en-US" altLang="zh-CN" sz="2400" dirty="0" smtClean="0"/>
          </a:p>
          <a:p>
            <a:pPr marL="0" indent="0">
              <a:buNone/>
            </a:pPr>
            <a:endParaRPr lang="en-US" altLang="zh-CN" sz="2400" dirty="0" smtClean="0"/>
          </a:p>
          <a:p>
            <a:pPr marL="0" indent="0">
              <a:buNone/>
            </a:pPr>
            <a:r>
              <a:rPr lang="zh-CN" altLang="en-US" sz="2400" dirty="0" smtClean="0"/>
              <a:t>初始条件</a:t>
            </a:r>
            <a:r>
              <a:rPr lang="zh-CN" altLang="en-US" sz="2400" dirty="0" smtClean="0"/>
              <a:t>：</a:t>
            </a:r>
            <a:endParaRPr lang="en-US" altLang="zh-CN" sz="2400" dirty="0" smtClean="0"/>
          </a:p>
          <a:p>
            <a:pPr marL="0" indent="0">
              <a:buNone/>
            </a:pPr>
            <a:r>
              <a:rPr lang="en-US" altLang="zh-CN" dirty="0" smtClean="0"/>
              <a:t>                               </a:t>
            </a:r>
            <a:endParaRPr lang="en-US" altLang="zh-CN" dirty="0" smtClean="0"/>
          </a:p>
          <a:p>
            <a:endParaRPr lang="zh-CN" altLang="en-US" dirty="0"/>
          </a:p>
        </p:txBody>
      </p:sp>
      <p:graphicFrame>
        <p:nvGraphicFramePr>
          <p:cNvPr id="9" name="内容占位符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5532119"/>
              </p:ext>
            </p:extLst>
          </p:nvPr>
        </p:nvGraphicFramePr>
        <p:xfrm>
          <a:off x="2313385" y="2802161"/>
          <a:ext cx="5219356" cy="4031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9" name="Equation" r:id="rId3" imgW="3124080" imgH="241200" progId="Equation.DSMT4">
                  <p:embed/>
                </p:oleObj>
              </mc:Choice>
              <mc:Fallback>
                <p:oleObj name="Equation" r:id="rId3" imgW="312408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13385" y="2802161"/>
                        <a:ext cx="5219356" cy="40312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内容占位符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2439510"/>
              </p:ext>
            </p:extLst>
          </p:nvPr>
        </p:nvGraphicFramePr>
        <p:xfrm>
          <a:off x="1030908" y="1635403"/>
          <a:ext cx="682935" cy="3131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0" name="Equation" r:id="rId5" imgW="469800" imgH="215640" progId="Equation.DSMT4">
                  <p:embed/>
                </p:oleObj>
              </mc:Choice>
              <mc:Fallback>
                <p:oleObj name="Equation" r:id="rId5" imgW="46980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30908" y="1635403"/>
                        <a:ext cx="682935" cy="31318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内容占位符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8559078"/>
              </p:ext>
            </p:extLst>
          </p:nvPr>
        </p:nvGraphicFramePr>
        <p:xfrm>
          <a:off x="2226537" y="4685541"/>
          <a:ext cx="1760538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1" name="Equation" r:id="rId7" imgW="1054080" imgH="215640" progId="Equation.DSMT4">
                  <p:embed/>
                </p:oleObj>
              </mc:Choice>
              <mc:Fallback>
                <p:oleObj name="Equation" r:id="rId7" imgW="105408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226537" y="4685541"/>
                        <a:ext cx="1760538" cy="3603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内容占位符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0223631"/>
              </p:ext>
            </p:extLst>
          </p:nvPr>
        </p:nvGraphicFramePr>
        <p:xfrm>
          <a:off x="2950645" y="1635403"/>
          <a:ext cx="682935" cy="3131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2" name="Equation" r:id="rId9" imgW="469800" imgH="215640" progId="Equation.DSMT4">
                  <p:embed/>
                </p:oleObj>
              </mc:Choice>
              <mc:Fallback>
                <p:oleObj name="Equation" r:id="rId9" imgW="46980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950645" y="1635403"/>
                        <a:ext cx="682935" cy="31318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内容占位符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6957877"/>
              </p:ext>
            </p:extLst>
          </p:nvPr>
        </p:nvGraphicFramePr>
        <p:xfrm>
          <a:off x="2803007" y="3454243"/>
          <a:ext cx="3732213" cy="909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3" name="Equation" r:id="rId11" imgW="2234880" imgH="545760" progId="Equation.DSMT4">
                  <p:embed/>
                </p:oleObj>
              </mc:Choice>
              <mc:Fallback>
                <p:oleObj name="Equation" r:id="rId11" imgW="2234880" imgH="5457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803007" y="3454243"/>
                        <a:ext cx="3732213" cy="909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86318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2. </a:t>
            </a:r>
            <a:r>
              <a:rPr lang="zh-CN" altLang="en-US" dirty="0" smtClean="0"/>
              <a:t>输出方案</a:t>
            </a:r>
            <a:r>
              <a:rPr lang="en-US" altLang="zh-CN" dirty="0" smtClean="0"/>
              <a:t>-01</a:t>
            </a:r>
            <a:r>
              <a:rPr lang="zh-CN" altLang="en-US" dirty="0" smtClean="0"/>
              <a:t>背包</a:t>
            </a:r>
            <a:endParaRPr lang="zh-CN" altLang="en-US" dirty="0"/>
          </a:p>
        </p:txBody>
      </p:sp>
      <p:sp>
        <p:nvSpPr>
          <p:cNvPr id="8" name="内容占位符 7"/>
          <p:cNvSpPr>
            <a:spLocks noGrp="1"/>
          </p:cNvSpPr>
          <p:nvPr>
            <p:ph idx="1"/>
          </p:nvPr>
        </p:nvSpPr>
        <p:spPr>
          <a:xfrm>
            <a:off x="628650" y="1587085"/>
            <a:ext cx="7886700" cy="4684505"/>
          </a:xfrm>
        </p:spPr>
        <p:txBody>
          <a:bodyPr/>
          <a:lstStyle/>
          <a:p>
            <a:pPr marL="0" indent="0">
              <a:buNone/>
            </a:pPr>
            <a:r>
              <a:rPr lang="zh-CN" altLang="en-US" sz="2400" dirty="0" smtClean="0"/>
              <a:t>伪代码</a:t>
            </a:r>
            <a:r>
              <a:rPr lang="zh-CN" altLang="en-US" sz="2400" dirty="0" smtClean="0"/>
              <a:t>实现：</a:t>
            </a:r>
            <a:endParaRPr lang="en-US" altLang="zh-CN" sz="2400" dirty="0" smtClean="0"/>
          </a:p>
          <a:p>
            <a:pPr marL="0" indent="0">
              <a:buNone/>
            </a:pPr>
            <a:r>
              <a:rPr lang="en-US" altLang="zh-CN" dirty="0" smtClean="0"/>
              <a:t>                               </a:t>
            </a:r>
          </a:p>
          <a:p>
            <a:endParaRPr lang="zh-CN" altLang="en-US" dirty="0"/>
          </a:p>
        </p:txBody>
      </p:sp>
      <p:graphicFrame>
        <p:nvGraphicFramePr>
          <p:cNvPr id="7" name="内容占位符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2576453"/>
              </p:ext>
            </p:extLst>
          </p:nvPr>
        </p:nvGraphicFramePr>
        <p:xfrm>
          <a:off x="1966360" y="1988377"/>
          <a:ext cx="6002338" cy="443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Equation" r:id="rId3" imgW="3593880" imgH="2654280" progId="Equation.DSMT4">
                  <p:embed/>
                </p:oleObj>
              </mc:Choice>
              <mc:Fallback>
                <p:oleObj name="Equation" r:id="rId3" imgW="3593880" imgH="2654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66360" y="1988377"/>
                        <a:ext cx="6002338" cy="443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27766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1858</TotalTime>
  <Words>539</Words>
  <Application>Microsoft Office PowerPoint</Application>
  <PresentationFormat>全屏显示(4:3)</PresentationFormat>
  <Paragraphs>102</Paragraphs>
  <Slides>12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12</vt:i4>
      </vt:variant>
    </vt:vector>
  </HeadingPairs>
  <TitlesOfParts>
    <vt:vector size="20" baseType="lpstr">
      <vt:lpstr>Arial Unicode MS</vt:lpstr>
      <vt:lpstr>宋体</vt:lpstr>
      <vt:lpstr>Arial</vt:lpstr>
      <vt:lpstr>Calibri</vt:lpstr>
      <vt:lpstr>Calibri Light</vt:lpstr>
      <vt:lpstr>Office 主题</vt:lpstr>
      <vt:lpstr>MathType 6.0 Equation</vt:lpstr>
      <vt:lpstr>Equation</vt:lpstr>
      <vt:lpstr>浙江大学暑期 7月集训小课堂</vt:lpstr>
      <vt:lpstr>PowerPoint 演示文稿</vt:lpstr>
      <vt:lpstr>动态规划基础 背包问题</vt:lpstr>
      <vt:lpstr>题目描述</vt:lpstr>
      <vt:lpstr>1. 价值总和-01背包</vt:lpstr>
      <vt:lpstr>1. 价值总和-01背包</vt:lpstr>
      <vt:lpstr>1. 价值总和-完全背包</vt:lpstr>
      <vt:lpstr>2. 输出方案-01背包</vt:lpstr>
      <vt:lpstr>2. 输出方案-01背包</vt:lpstr>
      <vt:lpstr>* 价值总和-数量最少</vt:lpstr>
      <vt:lpstr>PowerPoint 演示文稿</vt:lpstr>
      <vt:lpstr>PowerPoint 演示文稿</vt:lpstr>
    </vt:vector>
  </TitlesOfParts>
  <Company>ZJU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动态规划基础 背包问题</dc:title>
  <dc:creator>Yelei Wang</dc:creator>
  <cp:lastModifiedBy>Yelei Wang</cp:lastModifiedBy>
  <cp:revision>27</cp:revision>
  <dcterms:created xsi:type="dcterms:W3CDTF">2013-07-09T03:52:24Z</dcterms:created>
  <dcterms:modified xsi:type="dcterms:W3CDTF">2013-07-10T13:04:57Z</dcterms:modified>
</cp:coreProperties>
</file>